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6"/>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25.05.2024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a:p>
          <a:p>
            <a:r>
              <a:rPr lang="nb-NO"/>
              <a:t>Bruk </a:t>
            </a:r>
            <a:r>
              <a:rPr lang="nb-NO" err="1"/>
              <a:t>dettte</a:t>
            </a:r>
            <a:r>
              <a:rPr lang="nb-NO"/>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a:p>
          <a:p>
            <a:r>
              <a:rPr lang="nb-NO"/>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dirty="0">
              <a:latin typeface="Arial"/>
              <a:cs typeface="Arial"/>
            </a:endParaRPr>
          </a:p>
          <a:p>
            <a:pPr marL="0" indent="0">
              <a:spcBef>
                <a:spcPts val="1000"/>
              </a:spcBef>
              <a:buFont typeface="Symbol,Sans-Serif"/>
              <a:buNone/>
            </a:pPr>
            <a:r>
              <a:rPr lang="nb-NO" sz="1200" dirty="0">
                <a:latin typeface="Arial"/>
                <a:cs typeface="Arial"/>
              </a:rPr>
              <a:t>På denne sliden er det </a:t>
            </a:r>
            <a:r>
              <a:rPr lang="nb-NO" sz="1200" dirty="0" err="1">
                <a:latin typeface="Arial"/>
                <a:cs typeface="Arial"/>
              </a:rPr>
              <a:t>viktog</a:t>
            </a:r>
            <a:r>
              <a:rPr lang="nb-NO" sz="1200" dirty="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dirty="0">
              <a:latin typeface="Arial"/>
              <a:cs typeface="Arial"/>
            </a:endParaRPr>
          </a:p>
          <a:p>
            <a:pPr marL="0" indent="0">
              <a:spcBef>
                <a:spcPts val="1000"/>
              </a:spcBef>
              <a:buFont typeface="Symbol,Sans-Serif"/>
              <a:buNone/>
            </a:pPr>
            <a:r>
              <a:rPr lang="nb-NO" sz="1200" dirty="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hyperlink" Target="https://www.nkvts.no/flyktning/vanlige-reaksjon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uk-UA" sz="3600" kern="1200" dirty="0">
                <a:solidFill>
                  <a:schemeClr val="tx2"/>
                </a:solidFill>
                <a:latin typeface="+mj-lt"/>
                <a:ea typeface="+mj-ea"/>
                <a:cs typeface="+mj-cs"/>
              </a:rPr>
              <a:t>Зустріч</a:t>
            </a:r>
            <a:r>
              <a:rPr lang="ru-RU" sz="3600" kern="1200" dirty="0">
                <a:solidFill>
                  <a:schemeClr val="tx2"/>
                </a:solidFill>
                <a:latin typeface="+mj-lt"/>
                <a:ea typeface="+mj-ea"/>
                <a:cs typeface="+mj-cs"/>
              </a:rPr>
              <a:t>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uk-UA" sz="1800" dirty="0">
                <a:solidFill>
                  <a:schemeClr val="tx2"/>
                </a:solidFill>
              </a:rPr>
              <a:t>Презентація для батьків</a:t>
            </a:r>
          </a:p>
          <a:p>
            <a:pPr marL="457200" indent="-228600" algn="l">
              <a:buFont typeface="Arial" panose="020B0604020202020204" pitchFamily="34" charset="0"/>
              <a:buChar char="•"/>
            </a:pPr>
            <a:r>
              <a:rPr lang="uk-UA" sz="1800" dirty="0">
                <a:solidFill>
                  <a:schemeClr val="tx2"/>
                </a:solidFill>
              </a:rPr>
              <a:t>Навчальний посібник для вчителя</a:t>
            </a:r>
            <a:r>
              <a:rPr lang="lv-LV" sz="1800" dirty="0">
                <a:solidFill>
                  <a:schemeClr val="tx2"/>
                </a:solidFill>
              </a:rPr>
              <a:t> </a:t>
            </a:r>
            <a:r>
              <a:rPr lang="uk-UA" sz="1800" dirty="0">
                <a:solidFill>
                  <a:schemeClr val="tx2"/>
                </a:solidFill>
              </a:rPr>
              <a:t>/</a:t>
            </a:r>
            <a:r>
              <a:rPr lang="lv-LV" sz="1800" dirty="0">
                <a:solidFill>
                  <a:schemeClr val="tx2"/>
                </a:solidFill>
              </a:rPr>
              <a:t> </a:t>
            </a:r>
            <a:r>
              <a:rPr lang="uk-UA" sz="1800" dirty="0">
                <a:solidFill>
                  <a:schemeClr val="tx2"/>
                </a:solidFill>
              </a:rPr>
              <a:t>методиста (у полі приміток)</a:t>
            </a:r>
          </a:p>
          <a:p>
            <a:pPr marL="457200" indent="-228600" algn="l">
              <a:buFont typeface="Arial" panose="020B0604020202020204" pitchFamily="34" charset="0"/>
              <a:buChar char="•"/>
            </a:pPr>
            <a:r>
              <a:rPr lang="uk-UA" sz="1800" dirty="0">
                <a:solidFill>
                  <a:schemeClr val="tx2"/>
                </a:solidFill>
              </a:rPr>
              <a:t>Домашнє завдання </a:t>
            </a:r>
          </a:p>
          <a:p>
            <a:pPr marL="457200" indent="-228600" algn="l">
              <a:buFont typeface="Arial" panose="020B0604020202020204" pitchFamily="34" charset="0"/>
              <a:buChar char="•"/>
            </a:pPr>
            <a:r>
              <a:rPr lang="uk-UA" sz="1800" dirty="0">
                <a:solidFill>
                  <a:schemeClr val="tx2"/>
                </a:solidFill>
              </a:rPr>
              <a:t>Ресурси з додатковою інформацією для батьків</a:t>
            </a: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4600" dirty="0"/>
              <a:t>Турбота про себе як про батьків</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r>
              <a:rPr lang="uk-UA" sz="2000" dirty="0"/>
              <a:t>Дітям потрібні батьки, які серйозно ставляться до себе та до власного здоров'я. Важливо на перше місце ставити своє гарне самопочуття</a:t>
            </a:r>
          </a:p>
          <a:p>
            <a:r>
              <a:rPr lang="uk-UA" sz="2000" dirty="0"/>
              <a:t>Важливо приділяти час своєму здоров'ю</a:t>
            </a:r>
          </a:p>
          <a:p>
            <a:r>
              <a:rPr lang="uk-UA" sz="2000" dirty="0"/>
              <a:t>Важливо приділяти час стосункам</a:t>
            </a:r>
          </a:p>
          <a:p>
            <a:r>
              <a:rPr lang="uk-UA" sz="2000" dirty="0"/>
              <a:t>Важливо вміти відпочивати із чистою совістю</a:t>
            </a:r>
          </a:p>
          <a:p>
            <a:r>
              <a:rPr lang="uk-UA" sz="2000" dirty="0"/>
              <a:t>Ніхто не ідеальний! </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000" dirty="0"/>
              <a:t>Поради, як подбати про себе</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effectLst/>
              </a:rPr>
              <a:t>Поговоріть з кимось про підтримку </a:t>
            </a:r>
          </a:p>
          <a:p>
            <a:r>
              <a:rPr lang="uk-UA" sz="2200" dirty="0"/>
              <a:t>Залучайтесь до </a:t>
            </a:r>
            <a:r>
              <a:rPr lang="uk-UA" sz="2200" dirty="0" err="1"/>
              <a:t>активностей</a:t>
            </a:r>
            <a:r>
              <a:rPr lang="uk-UA" sz="2200" dirty="0"/>
              <a:t> </a:t>
            </a:r>
            <a:r>
              <a:rPr lang="uk-UA" sz="2200" dirty="0">
                <a:effectLst/>
              </a:rPr>
              <a:t> </a:t>
            </a:r>
          </a:p>
          <a:p>
            <a:r>
              <a:rPr lang="uk-UA" sz="2200" dirty="0">
                <a:effectLst/>
              </a:rPr>
              <a:t>Намагайтеся слідувати режиму/розпорядку.</a:t>
            </a:r>
          </a:p>
          <a:p>
            <a:r>
              <a:rPr lang="uk-UA" sz="2200" dirty="0">
                <a:effectLst/>
              </a:rPr>
              <a:t>Ведіть щоденник</a:t>
            </a:r>
          </a:p>
          <a:p>
            <a:r>
              <a:rPr lang="uk-UA" sz="2200" dirty="0">
                <a:effectLst/>
              </a:rPr>
              <a:t>Беріть участь у релігійних чи духовних вправах та заходах</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000" dirty="0"/>
              <a:t>Поради, як подбати про себе</a:t>
            </a:r>
            <a:endParaRPr lang="en-US" sz="5000" dirty="0"/>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1900" dirty="0">
                <a:effectLst/>
              </a:rPr>
              <a:t>Використовуйте заспокійливі стратегії, такі як дихальні вправи та фізичні вправи/рухи</a:t>
            </a:r>
          </a:p>
          <a:p>
            <a:r>
              <a:rPr lang="uk-UA" sz="1900" dirty="0">
                <a:effectLst/>
              </a:rPr>
              <a:t>Використовуйте техніки боротьби зі стресом, які, на їхню думку, працювали у минулому</a:t>
            </a:r>
          </a:p>
          <a:p>
            <a:r>
              <a:rPr lang="uk-UA" sz="1900" dirty="0">
                <a:effectLst/>
              </a:rPr>
              <a:t>Скажіть собі, що засмучуватися чи злитися - це природно</a:t>
            </a:r>
          </a:p>
          <a:p>
            <a:r>
              <a:rPr lang="uk-UA" sz="1900" dirty="0">
                <a:effectLst/>
              </a:rPr>
              <a:t>Зосередьтеся на приємних спогадах про людину, яку вони втратили</a:t>
            </a:r>
          </a:p>
          <a:p>
            <a:pPr marL="0" indent="0">
              <a:buNone/>
            </a:pPr>
            <a:endParaRPr lang="uk-UA"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Аналізувати разом</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Що нам потрібно у своєму повсякденному житті, щоб добре почуватися як батьки?</a:t>
            </a:r>
          </a:p>
          <a:p>
            <a:r>
              <a:rPr lang="uk-UA" sz="2200" dirty="0"/>
              <a:t>Яка підтримка мені потрібна?</a:t>
            </a:r>
          </a:p>
          <a:p>
            <a:r>
              <a:rPr lang="uk-UA" sz="2200" dirty="0"/>
              <a:t>Як мені найкраще подбати про себе?</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000" dirty="0"/>
              <a:t>Резюме про аналіз</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Як це було – пройти курс?</a:t>
            </a:r>
          </a:p>
          <a:p>
            <a:r>
              <a:rPr lang="uk-UA" sz="2200" dirty="0"/>
              <a:t>Чи дізналися ви щось нове?</a:t>
            </a:r>
          </a:p>
          <a:p>
            <a:r>
              <a:rPr lang="uk-UA" sz="2200" dirty="0"/>
              <a:t>Чи є щось, що вам потрібно, але що ми не розглянули тут?</a:t>
            </a:r>
          </a:p>
          <a:p>
            <a:r>
              <a:rPr lang="uk-UA" sz="2200" dirty="0"/>
              <a:t>Чи маєте ви потребу приєднатися до батьківської групи?</a:t>
            </a:r>
          </a:p>
          <a:p>
            <a:pPr marL="0" indent="0">
              <a:buNone/>
            </a:pPr>
            <a:endParaRPr lang="uk-UA"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Куди я можу звернутися по допомогу?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Заходи муніципалітету, такі як консультації для батьків</a:t>
            </a:r>
          </a:p>
          <a:p>
            <a:r>
              <a:rPr lang="uk-UA" sz="2200" dirty="0"/>
              <a:t>Лікар, щоб отримати направлення до психолога або до інших служб, щоб поговорити про складні речі</a:t>
            </a:r>
          </a:p>
          <a:p>
            <a:r>
              <a:rPr lang="uk-UA" sz="2200" dirty="0"/>
              <a:t>Служба благополуччя сім’ї</a:t>
            </a:r>
          </a:p>
          <a:p>
            <a:r>
              <a:rPr lang="uk-UA" sz="2200" dirty="0"/>
              <a:t>Муніципальні служби</a:t>
            </a:r>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uk-UA" b="0" i="0" dirty="0">
                <a:solidFill>
                  <a:srgbClr val="3C4043"/>
                </a:solidFill>
                <a:effectLst/>
                <a:latin typeface="Roboto" panose="02000000000000000000" pitchFamily="2" charset="0"/>
              </a:rPr>
              <a:t>Корисні посилання та адреси</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p>
          <a:p>
            <a:r>
              <a:rPr lang="en-GB" dirty="0"/>
              <a:t>(</a:t>
            </a:r>
            <a:r>
              <a:rPr lang="uk-UA" dirty="0"/>
              <a:t>Введіть відповідні номери телефонів, посилання та адреси</a:t>
            </a:r>
            <a:r>
              <a:rPr lang="en-GB" dirty="0"/>
              <a:t>)</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r>
              <a:rPr lang="uk-UA" sz="3600" dirty="0"/>
              <a:t>Ресурси для зустрічі</a:t>
            </a:r>
            <a:r>
              <a:rPr lang="lv-LV" sz="3600" dirty="0"/>
              <a:t> 4:</a:t>
            </a:r>
            <a:endParaRPr lang="nb-NO" sz="3600" dirty="0">
              <a:solidFill>
                <a:schemeClr val="tx2"/>
              </a:solidFill>
            </a:endParaRP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400" b="1" i="0" u="none" strike="noStrike" cap="none" normalizeH="0" baseline="0" dirty="0">
                <a:ln>
                  <a:noFill/>
                </a:ln>
                <a:effectLst/>
                <a:ea typeface="Calibri" panose="020F0502020204030204" pitchFamily="34" charset="0"/>
                <a:cs typeface="Calibri" panose="020F0502020204030204" pitchFamily="34" charset="0"/>
              </a:rPr>
              <a:t>Психологічна освіта про поширені реакції на стрес, зміни, міграцію та втечу у дітей та дорослих</a:t>
            </a:r>
            <a:r>
              <a:rPr kumimoji="0" lang="en-GB" altLang="nb-NO" sz="1400" b="1" i="0" u="none" strike="noStrike" cap="none" normalizeH="0" baseline="0" dirty="0">
                <a:ln>
                  <a:noFill/>
                </a:ln>
                <a:effectLst/>
                <a:ea typeface="Calibri" panose="020F0502020204030204" pitchFamily="34" charset="0"/>
                <a:cs typeface="Calibri" panose="020F0502020204030204" pitchFamily="34" charset="0"/>
              </a:rPr>
              <a:t>:</a:t>
            </a:r>
            <a:endParaRPr kumimoji="0" lang="lv-LV" altLang="nb-NO" sz="1400" b="1" i="0" u="none" strike="noStrike" cap="none" normalizeH="0" baseline="0" dirty="0">
              <a:ln>
                <a:noFill/>
              </a:ln>
              <a:effectLst/>
              <a:ea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uk-UA" altLang="nb-NO" sz="1400" b="0" i="0" u="sng" strike="noStrike" cap="none" normalizeH="0" baseline="0" dirty="0">
                <a:ln>
                  <a:noFill/>
                </a:ln>
                <a:effectLst/>
                <a:ea typeface="Calibri" panose="020F0502020204030204" pitchFamily="34" charset="0"/>
                <a:cs typeface="Calibri" panose="020F0502020204030204" pitchFamily="34" charset="0"/>
              </a:rPr>
              <a:t>Керівництво та додаток для батьків-біженців</a:t>
            </a:r>
            <a:endParaRPr kumimoji="0" lang="lv-LV" altLang="nb-NO" sz="1400" b="0" i="0" u="sng" strike="noStrike" cap="none" normalizeH="0" baseline="0" dirty="0">
              <a:ln>
                <a:noFill/>
              </a:ln>
              <a:effectLst/>
              <a:ea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en-GB" altLang="nb-NO" sz="1400" b="0" i="0" u="sng" strike="noStrike" cap="none" normalizeH="0" baseline="0" dirty="0">
                <a:ln>
                  <a:noFill/>
                </a:ln>
                <a:effectLst/>
                <a:ea typeface="Calibri" panose="020F0502020204030204" pitchFamily="34" charset="0"/>
                <a:cs typeface="Arial" panose="020B0604020202020204" pitchFamily="34" charset="0"/>
              </a:rPr>
              <a:t>Flyktning.net: </a:t>
            </a:r>
            <a:r>
              <a:rPr kumimoji="0" lang="uk-UA" altLang="nb-NO" sz="1400" b="0" i="0" u="sng" strike="noStrike" cap="none" normalizeH="0" baseline="0" dirty="0">
                <a:ln>
                  <a:noFill/>
                </a:ln>
                <a:effectLst/>
                <a:ea typeface="Calibri" panose="020F0502020204030204" pitchFamily="34" charset="0"/>
                <a:cs typeface="Arial" panose="020B0604020202020204" pitchFamily="34" charset="0"/>
              </a:rPr>
              <a:t>інформація про співпрацівників, що працюють з біженцями</a:t>
            </a:r>
            <a:endParaRPr kumimoji="0" lang="lv-LV" altLang="nb-NO" sz="1400" b="0" i="0" u="sng" strike="noStrike" cap="none" normalizeH="0" baseline="0" dirty="0">
              <a:ln>
                <a:noFill/>
              </a:ln>
              <a:effectLst/>
              <a:ea typeface="Calibri" panose="020F050202020403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uk-UA" altLang="nb-NO" sz="1400" b="0" i="0" u="sng" strike="noStrike" cap="none" normalizeH="0" baseline="0" dirty="0">
                <a:ln>
                  <a:noFill/>
                </a:ln>
                <a:effectLst/>
                <a:ea typeface="Calibri" panose="020F0502020204030204" pitchFamily="34" charset="0"/>
                <a:cs typeface="Arial" panose="020B0604020202020204" pitchFamily="34" charset="0"/>
              </a:rPr>
              <a:t>Окрема тематична сторінка про керівництво для батьків, психосоціальне спостереження, реакції на травми, </a:t>
            </a:r>
            <a:r>
              <a:rPr lang="uk-UA" altLang="nb-NO" sz="1400" u="sng" dirty="0">
                <a:ea typeface="Calibri" panose="020F0502020204030204" pitchFamily="34" charset="0"/>
                <a:cs typeface="Arial" panose="020B0604020202020204" pitchFamily="34" charset="0"/>
              </a:rPr>
              <a:t>тощо</a:t>
            </a:r>
            <a:r>
              <a:rPr kumimoji="0" lang="ru-RU" altLang="nb-NO" sz="1400" b="0" i="0" u="sng" strike="noStrike" cap="none" normalizeH="0" baseline="0" dirty="0">
                <a:ln>
                  <a:noFill/>
                </a:ln>
                <a:effectLst/>
                <a:ea typeface="Calibri" panose="020F0502020204030204" pitchFamily="34" charset="0"/>
                <a:cs typeface="Arial" panose="020B0604020202020204" pitchFamily="34" charset="0"/>
              </a:rPr>
              <a:t>.  </a:t>
            </a:r>
            <a:endParaRPr kumimoji="0" lang="lv-LV" altLang="nb-NO" sz="1400" b="0" i="0" u="sng" strike="noStrike" cap="none" normalizeH="0" baseline="0" dirty="0">
              <a:ln>
                <a:noFill/>
              </a:ln>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Arial"/>
              </a:rPr>
              <a:t>-</a:t>
            </a:r>
            <a:r>
              <a:rPr kumimoji="0" lang="lv-LV" altLang="nb-NO" sz="1400" b="0" i="0" u="none" strike="noStrike" cap="none" normalizeH="0" baseline="0" dirty="0">
                <a:ln>
                  <a:noFill/>
                </a:ln>
                <a:effectLst/>
                <a:ea typeface="Calibri" panose="020F0502020204030204" pitchFamily="34" charset="0"/>
                <a:cs typeface="Arial"/>
              </a:rPr>
              <a:t> </a:t>
            </a:r>
            <a:r>
              <a:rPr kumimoji="0" lang="uk-UA" altLang="nb-NO" sz="1400" b="0" i="0" u="none" strike="noStrike" cap="none" normalizeH="0" baseline="0" dirty="0">
                <a:ln>
                  <a:noFill/>
                </a:ln>
                <a:effectLst/>
                <a:ea typeface="Calibri" panose="020F0502020204030204" pitchFamily="34" charset="0"/>
                <a:cs typeface="Arial"/>
                <a:hlinkClick r:id="rId2">
                  <a:extLst>
                    <a:ext uri="{A12FA001-AC4F-418D-AE19-62706E023703}">
                      <ahyp:hlinkClr xmlns:ahyp="http://schemas.microsoft.com/office/drawing/2018/hyperlinkcolor" val="tx"/>
                    </a:ext>
                  </a:extLst>
                </a:hlinkClick>
              </a:rPr>
              <a:t>Нормальні реакції на війну та втечу</a:t>
            </a:r>
            <a:r>
              <a:rPr kumimoji="0" lang="ru-RU" altLang="nb-NO" sz="1400" b="0" i="0" u="none" strike="noStrike" cap="none" normalizeH="0" baseline="0" dirty="0">
                <a:ln>
                  <a:noFill/>
                </a:ln>
                <a:effectLst/>
                <a:ea typeface="Calibri" panose="020F0502020204030204" pitchFamily="34" charset="0"/>
                <a:cs typeface="Arial"/>
                <a:hlinkClick r:id="rId2">
                  <a:extLst>
                    <a:ext uri="{A12FA001-AC4F-418D-AE19-62706E023703}">
                      <ahyp:hlinkClr xmlns:ahyp="http://schemas.microsoft.com/office/drawing/2018/hyperlinkcolor" val="tx"/>
                    </a:ext>
                  </a:extLst>
                </a:hlinkClick>
              </a:rPr>
              <a:t> </a:t>
            </a:r>
            <a:r>
              <a:rPr kumimoji="0" lang="nb-NO" altLang="nb-NO" sz="1400" b="0" i="0" u="none" strike="noStrike" cap="none" normalizeH="0" baseline="0" dirty="0">
                <a:ln>
                  <a:noFill/>
                </a:ln>
                <a:effectLst/>
                <a:ea typeface="Calibri" panose="020F0502020204030204" pitchFamily="34" charset="0"/>
                <a:cs typeface="Arial"/>
                <a:hlinkClick r:id="rId2">
                  <a:extLst>
                    <a:ext uri="{A12FA001-AC4F-418D-AE19-62706E023703}">
                      <ahyp:hlinkClr xmlns:ahyp="http://schemas.microsoft.com/office/drawing/2018/hyperlinkcolor" val="tx"/>
                    </a:ext>
                  </a:extLst>
                </a:hlinkClick>
              </a:rPr>
              <a:t>(NKVTS)</a:t>
            </a:r>
            <a:endParaRPr kumimoji="0" lang="nb-NO" altLang="nb-NO" sz="1400" b="0" i="0" u="none" strike="noStrike" cap="none" normalizeH="0" baseline="0" dirty="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400" b="1" i="0" u="none" strike="noStrike" cap="none" normalizeH="0" baseline="0" dirty="0">
                <a:ln>
                  <a:noFill/>
                </a:ln>
                <a:effectLst/>
                <a:ea typeface="Calibri" panose="020F0502020204030204" pitchFamily="34" charset="0"/>
                <a:cs typeface="Calibri" panose="020F0502020204030204" pitchFamily="34" charset="0"/>
              </a:rPr>
              <a:t>Потреби дитини та адаптація догляду до потреб дитини в контексті нової культури</a:t>
            </a:r>
            <a:r>
              <a:rPr kumimoji="0" lang="en-GB" altLang="nb-NO" sz="1400" b="1" i="0" u="none" strike="noStrike" cap="none" normalizeH="0" baseline="0" dirty="0">
                <a:ln>
                  <a:noFill/>
                </a:ln>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400" b="0" i="0" u="sng" strike="noStrike" cap="none" normalizeH="0" baseline="0" dirty="0">
                <a:ln>
                  <a:noFill/>
                </a:ln>
                <a:effectLst/>
                <a:ea typeface="Calibri" panose="020F0502020204030204" pitchFamily="34" charset="0"/>
                <a:cs typeface="Calibri" panose="020F0502020204030204" pitchFamily="34" charset="0"/>
              </a:rPr>
              <a:t>-</a:t>
            </a:r>
            <a:r>
              <a:rPr kumimoji="0" lang="lv-LV" altLang="nb-NO" sz="1400" b="0" i="0" u="none" strike="noStrike" cap="none" normalizeH="0" baseline="0" dirty="0">
                <a:ln>
                  <a:noFill/>
                </a:ln>
                <a:effectLst/>
                <a:ea typeface="Calibri" panose="020F0502020204030204" pitchFamily="34" charset="0"/>
                <a:cs typeface="Arial" panose="020B0604020202020204" pitchFamily="34" charset="0"/>
              </a:rPr>
              <a:t> </a:t>
            </a:r>
            <a:r>
              <a:rPr kumimoji="0" lang="uk-UA" altLang="nb-NO" sz="1400" b="0" i="0" u="sng" strike="noStrike" cap="none" normalizeH="0" baseline="0" dirty="0">
                <a:ln>
                  <a:noFill/>
                </a:ln>
                <a:effectLst/>
                <a:ea typeface="Calibri" panose="020F0502020204030204" pitchFamily="34" charset="0"/>
                <a:cs typeface="Arial" panose="020B0604020202020204" pitchFamily="34" charset="0"/>
              </a:rPr>
              <a:t>Тематичний буклет та фільм: діти та молодь різних культур</a:t>
            </a:r>
            <a:r>
              <a:rPr kumimoji="0" lang="ru-RU" altLang="nb-NO" sz="1400" b="0" i="0" u="sng" strike="noStrike" cap="none" normalizeH="0" baseline="0" dirty="0">
                <a:ln>
                  <a:noFill/>
                </a:ln>
                <a:effectLst/>
                <a:ea typeface="Calibri" panose="020F0502020204030204" pitchFamily="34" charset="0"/>
                <a:cs typeface="Arial" panose="020B0604020202020204" pitchFamily="34" charset="0"/>
              </a:rPr>
              <a:t> </a:t>
            </a:r>
            <a:r>
              <a:rPr kumimoji="0" lang="nn-NO" altLang="nb-NO" sz="1400" b="0" i="0" u="none" strike="noStrike" cap="none" normalizeH="0" baseline="0" dirty="0">
                <a:ln>
                  <a:noFill/>
                </a:ln>
                <a:effectLst/>
                <a:ea typeface="Calibri" panose="020F0502020204030204" pitchFamily="34" charset="0"/>
                <a:cs typeface="Calibri" panose="020F0502020204030204" pitchFamily="34" charset="0"/>
              </a:rPr>
              <a:t>(Bufetat)</a:t>
            </a:r>
            <a:endParaRPr kumimoji="0" lang="nb-NO" altLang="nb-NO"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kumimoji="0" lang="uk-UA" altLang="nb-NO" sz="1400" b="0" u="sng" strike="noStrike" cap="none" normalizeH="0" baseline="0" dirty="0">
                <a:ln>
                  <a:noFill/>
                </a:ln>
                <a:effectLst/>
                <a:ea typeface="Calibri" panose="020F0502020204030204" pitchFamily="34" charset="0"/>
                <a:cs typeface="Calibri" panose="020F0502020204030204" pitchFamily="34" charset="0"/>
              </a:rPr>
              <a:t>Життя в умовах різних культур </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(RVTS)</a:t>
            </a:r>
            <a:endParaRPr kumimoji="0" lang="nb-NO" altLang="nb-NO"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sng" strike="noStrike" cap="none" normalizeH="0" baseline="0" dirty="0">
                <a:ln>
                  <a:noFill/>
                </a:ln>
                <a:effectLst/>
                <a:ea typeface="Calibri" panose="020F0502020204030204" pitchFamily="34" charset="0"/>
                <a:cs typeface="Calibri" panose="020F0502020204030204" pitchFamily="34" charset="0"/>
              </a:rPr>
              <a:t>-</a:t>
            </a:r>
            <a:r>
              <a:rPr kumimoji="0" lang="lv-LV" altLang="nb-NO" sz="1400" b="0" i="0" u="sng" strike="noStrike" cap="none" normalizeH="0" baseline="0" dirty="0">
                <a:ln>
                  <a:noFill/>
                </a:ln>
                <a:effectLst/>
                <a:ea typeface="Calibri" panose="020F0502020204030204" pitchFamily="34" charset="0"/>
                <a:cs typeface="Calibri" panose="020F0502020204030204" pitchFamily="34" charset="0"/>
              </a:rPr>
              <a:t> </a:t>
            </a:r>
            <a:r>
              <a:rPr kumimoji="0" lang="uk-UA" altLang="nb-NO" sz="1400" b="0" i="0" u="sng" strike="noStrike" cap="none" normalizeH="0" baseline="0" dirty="0">
                <a:ln>
                  <a:noFill/>
                </a:ln>
                <a:effectLst/>
                <a:ea typeface="Calibri" panose="020F0502020204030204" pitchFamily="34" charset="0"/>
                <a:cs typeface="Calibri" panose="020F0502020204030204" pitchFamily="34" charset="0"/>
              </a:rPr>
              <a:t>Бути батьками з різних культур</a:t>
            </a:r>
            <a:r>
              <a:rPr kumimoji="0" lang="nb-NO" altLang="nb-NO" sz="1400" b="0" i="0" u="sng" strike="noStrike" cap="none" normalizeH="0" baseline="0" dirty="0">
                <a:ln>
                  <a:noFill/>
                </a:ln>
                <a:effectLst/>
                <a:ea typeface="Calibri" panose="020F0502020204030204" pitchFamily="34" charset="0"/>
                <a:cs typeface="Arial" panose="020B0604020202020204" pitchFamily="34" charset="0"/>
              </a:rPr>
              <a:t> </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(Flexid)</a:t>
            </a:r>
            <a:endParaRPr kumimoji="0" lang="nb-NO" altLang="nb-NO" sz="1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uk-UA" altLang="nb-NO" sz="1400" b="0" i="0" u="sng" strike="noStrike" cap="none" normalizeH="0" baseline="0" dirty="0">
                <a:ln>
                  <a:noFill/>
                </a:ln>
                <a:effectLst/>
                <a:ea typeface="Calibri" panose="020F0502020204030204" pitchFamily="34" charset="0"/>
                <a:cs typeface="Calibri" panose="020F0502020204030204" pitchFamily="34" charset="0"/>
              </a:rPr>
              <a:t>Молодь з різних культур та співпраця між школою та будинком</a:t>
            </a:r>
            <a:r>
              <a:rPr kumimoji="0" lang="en-GB" altLang="nb-NO" sz="1400" b="0" i="0" u="sng" strike="noStrike" cap="none" normalizeH="0" baseline="0" dirty="0">
                <a:ln>
                  <a:noFill/>
                </a:ln>
                <a:effectLst/>
                <a:ea typeface="Calibri" panose="020F0502020204030204" pitchFamily="34" charset="0"/>
                <a:cs typeface="Calibri" panose="020F0502020204030204" pitchFamily="34" charset="0"/>
              </a:rPr>
              <a:t> </a:t>
            </a:r>
            <a:r>
              <a:rPr kumimoji="0" lang="nb-NO" altLang="nb-NO" sz="1400" b="0" i="0" u="sng" strike="noStrike" cap="none" normalizeH="0" baseline="0" dirty="0">
                <a:ln>
                  <a:noFill/>
                </a:ln>
                <a:effectLst/>
                <a:ea typeface="Calibri" panose="020F0502020204030204" pitchFamily="34" charset="0"/>
                <a:cs typeface="Calibri" panose="020F0502020204030204" pitchFamily="34" charset="0"/>
              </a:rPr>
              <a:t>(</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Udir) </a:t>
            </a:r>
            <a:endParaRPr kumimoji="0" lang="lv-LV" altLang="nb-NO" sz="1400" b="0" i="0" u="none" strike="noStrike" cap="none" normalizeH="0" baseline="0" dirty="0">
              <a:ln>
                <a:noFill/>
              </a:ln>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400" b="1" i="0" u="none" strike="noStrike" cap="none" normalizeH="0" baseline="0" dirty="0">
                <a:ln>
                  <a:noFill/>
                </a:ln>
                <a:effectLst/>
                <a:ea typeface="Calibri" panose="020F0502020204030204" pitchFamily="34" charset="0"/>
                <a:cs typeface="Calibri" panose="020F0502020204030204" pitchFamily="34" charset="0"/>
              </a:rPr>
              <a:t>Позитивний розвиток емоційних відносин між тим, хто дбає, та дитиною</a:t>
            </a:r>
            <a:r>
              <a:rPr kumimoji="0" lang="en-GB" altLang="nb-NO" sz="1400" b="1" i="0" u="none" strike="noStrike" cap="none" normalizeH="0" baseline="0" dirty="0">
                <a:ln>
                  <a:noFill/>
                </a:ln>
                <a:effectLst/>
                <a:ea typeface="Calibri" panose="020F0502020204030204" pitchFamily="34" charset="0"/>
                <a:cs typeface="Calibri" panose="020F0502020204030204" pitchFamily="34" charset="0"/>
              </a:rPr>
              <a:t>:</a:t>
            </a:r>
            <a:endParaRPr kumimoji="0" lang="lv-LV" altLang="nb-NO" sz="1400" b="1" i="0" u="none" strike="noStrike" cap="none" normalizeH="0" baseline="0" dirty="0">
              <a:ln>
                <a:noFill/>
              </a:ln>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a:t>
            </a:r>
            <a:r>
              <a:rPr kumimoji="0" lang="lv-LV" altLang="nb-NO" sz="1400" b="0" i="0" u="none" strike="noStrike" cap="none" normalizeH="0" baseline="0" dirty="0">
                <a:ln>
                  <a:noFill/>
                </a:ln>
                <a:effectLst/>
                <a:ea typeface="Calibri" panose="020F0502020204030204" pitchFamily="34" charset="0"/>
                <a:cs typeface="Calibri" panose="020F0502020204030204" pitchFamily="34" charset="0"/>
              </a:rPr>
              <a:t> </a:t>
            </a:r>
            <a:r>
              <a:rPr kumimoji="0" lang="uk-UA" altLang="nb-NO" sz="1400" b="0" i="0" u="sng" strike="noStrike" cap="none" normalizeH="0" baseline="0" dirty="0">
                <a:ln>
                  <a:noFill/>
                </a:ln>
                <a:effectLst/>
                <a:ea typeface="Calibri" panose="020F0502020204030204" pitchFamily="34" charset="0"/>
                <a:cs typeface="Calibri" panose="020F0502020204030204" pitchFamily="34" charset="0"/>
              </a:rPr>
              <a:t>Батьківський день – гарна порада для вас із дітьми</a:t>
            </a:r>
            <a:r>
              <a:rPr kumimoji="0" lang="en-GB" altLang="nb-NO" sz="1400" b="0" i="0" u="sng" strike="noStrike" cap="none" normalizeH="0" baseline="0" dirty="0">
                <a:ln>
                  <a:noFill/>
                </a:ln>
                <a:effectLst/>
                <a:ea typeface="Calibri" panose="020F0502020204030204" pitchFamily="34" charset="0"/>
                <a:cs typeface="Calibri" panose="020F0502020204030204" pitchFamily="34" charset="0"/>
              </a:rPr>
              <a:t> </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a:t>
            </a:r>
            <a:r>
              <a:rPr kumimoji="0" lang="nb-NO" altLang="nb-NO" sz="1400" b="0" i="0" u="none" strike="noStrike" cap="none" normalizeH="0" baseline="0" dirty="0" err="1">
                <a:ln>
                  <a:noFill/>
                </a:ln>
                <a:effectLst/>
                <a:ea typeface="Calibri" panose="020F0502020204030204" pitchFamily="34" charset="0"/>
                <a:cs typeface="Calibri" panose="020F0502020204030204" pitchFamily="34" charset="0"/>
              </a:rPr>
              <a:t>Bufdir</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uk-UA" sz="4000" dirty="0"/>
              <a:t>Сьогоднішній порядок денний</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uk-UA" sz="2000" dirty="0"/>
              <a:t>Домашнє завдання</a:t>
            </a:r>
          </a:p>
          <a:p>
            <a:r>
              <a:rPr lang="uk-UA" sz="2000" dirty="0"/>
              <a:t>Гарна та стимулююча взаємодія</a:t>
            </a:r>
          </a:p>
          <a:p>
            <a:r>
              <a:rPr lang="uk-UA" sz="2000" dirty="0"/>
              <a:t>Встановлення кордонів</a:t>
            </a:r>
          </a:p>
          <a:p>
            <a:r>
              <a:rPr lang="uk-UA" sz="2000" dirty="0"/>
              <a:t>Догляд за собою</a:t>
            </a:r>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4600" dirty="0"/>
              <a:t>Домашнє завдання з минулого разу</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200" dirty="0"/>
              <a:t>Гарна та стимулююча взаємодія</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uk-UA" sz="5400" kern="1200" dirty="0">
                <a:solidFill>
                  <a:schemeClr val="tx1"/>
                </a:solidFill>
                <a:latin typeface="+mj-lt"/>
                <a:ea typeface="+mj-ea"/>
                <a:cs typeface="+mj-cs"/>
              </a:rPr>
              <a:t>Встановлення кордонів</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uk-UA" sz="2200" dirty="0"/>
              <a:t>Діти не завжди згодні з вашими кордонами</a:t>
            </a:r>
          </a:p>
          <a:p>
            <a:r>
              <a:rPr lang="uk-UA" sz="2200" dirty="0"/>
              <a:t>Багатьом може здаватися, що у Норвегії не можна казати «ні» чи встановлювати кордони для своїх дітей</a:t>
            </a:r>
          </a:p>
          <a:p>
            <a:r>
              <a:rPr lang="uk-UA" sz="2200" dirty="0"/>
              <a:t>Нічого подібного!</a:t>
            </a:r>
          </a:p>
          <a:p>
            <a:r>
              <a:rPr lang="uk-UA" sz="2200" dirty="0"/>
              <a:t>Дітям потрібні чіткі та зрозумілі кордони!</a:t>
            </a:r>
          </a:p>
          <a:p>
            <a:pPr marL="0" indent="0">
              <a:buNone/>
            </a:pPr>
            <a:endParaRPr lang="uk-UA" sz="2200" dirty="0"/>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uk-UA" sz="5400" kern="1200" dirty="0">
                <a:solidFill>
                  <a:schemeClr val="tx1"/>
                </a:solidFill>
                <a:latin typeface="+mj-lt"/>
                <a:ea typeface="+mj-ea"/>
                <a:cs typeface="+mj-cs"/>
              </a:rPr>
              <a:t>Встановлення кордонів</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uk-UA" sz="2200" dirty="0"/>
              <a:t>Встановіть кордони, зрозумілі для дитини, поясніть, чому йому не можна щось робити</a:t>
            </a:r>
          </a:p>
          <a:p>
            <a:r>
              <a:rPr lang="uk-UA" sz="2200" dirty="0"/>
              <a:t>Дозвольте дітям висловлювати свою незгоду</a:t>
            </a:r>
          </a:p>
          <a:p>
            <a:r>
              <a:rPr lang="uk-UA" sz="2200" dirty="0"/>
              <a:t>Працюйте над тим, щоб зберігати спокій та розуміти реакцію дитини, навіть якщо ви не згодні. Тоді дитині легше зрозуміти, чому ви кажете «ні»</a:t>
            </a:r>
          </a:p>
          <a:p>
            <a:endParaRPr lang="uk-UA" sz="2200" dirty="0"/>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uk-UA" sz="4200" kern="1200" dirty="0">
                <a:solidFill>
                  <a:schemeClr val="tx1"/>
                </a:solidFill>
                <a:latin typeface="+mj-lt"/>
                <a:ea typeface="+mj-ea"/>
                <a:cs typeface="+mj-cs"/>
              </a:rPr>
              <a:t>Завдання на аналіз</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uk-UA" sz="2200" dirty="0"/>
          </a:p>
          <a:p>
            <a:r>
              <a:rPr lang="uk-UA" sz="2200" dirty="0"/>
              <a:t>Як ви встановлюєте кордони вдома?</a:t>
            </a:r>
          </a:p>
          <a:p>
            <a:r>
              <a:rPr lang="uk-UA" sz="2200" dirty="0"/>
              <a:t>Чи відрізняється це від того, як це робили ваші батьки, коли ви були маленькими?</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Бути батьками</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r>
              <a:rPr lang="uk-UA" sz="2200" dirty="0"/>
              <a:t>Бути батьками може бути однією з найважливіших і прекрасних справ, що ви робите</a:t>
            </a:r>
          </a:p>
          <a:p>
            <a:r>
              <a:rPr lang="uk-UA" sz="2200" dirty="0"/>
              <a:t>І все ж, часами це може бути складним і бентежним</a:t>
            </a:r>
          </a:p>
          <a:p>
            <a:r>
              <a:rPr lang="uk-UA" sz="2200" dirty="0"/>
              <a:t>Коли ми самі переживаємо стресові або важкі часи, нам може знадобитися зупинитися, щоб:</a:t>
            </a:r>
          </a:p>
          <a:p>
            <a:pPr marL="0" indent="0">
              <a:buNone/>
            </a:pPr>
            <a:r>
              <a:rPr lang="uk-UA" sz="2200" dirty="0"/>
              <a:t>	Контролювати власні емоції 				Встановити контакт з дитиною</a:t>
            </a:r>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uk-UA" sz="3600" dirty="0"/>
              <a:t>Бути батьками</a:t>
            </a:r>
            <a:endParaRPr lang="en-US" sz="3400" dirty="0"/>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uk-UA" sz="1800" dirty="0"/>
              <a:t>Ви як батьки є найважливішим для своєї дитини</a:t>
            </a:r>
          </a:p>
          <a:p>
            <a:r>
              <a:rPr lang="uk-UA" sz="1800" dirty="0"/>
              <a:t>Батькам можуть знадобитися різні речі:</a:t>
            </a:r>
          </a:p>
          <a:p>
            <a:pPr lvl="1"/>
            <a:r>
              <a:rPr lang="uk-UA" sz="1800" dirty="0"/>
              <a:t>Декому потрібна практична підтримка</a:t>
            </a:r>
          </a:p>
          <a:p>
            <a:pPr lvl="1"/>
            <a:r>
              <a:rPr lang="uk-UA" sz="1800" dirty="0"/>
              <a:t>Декому потрібно  самому розібратися у всьому</a:t>
            </a:r>
          </a:p>
          <a:p>
            <a:pPr lvl="1"/>
            <a:r>
              <a:rPr lang="uk-UA" sz="1800" dirty="0"/>
              <a:t>Декому потрібно мати можливість попросити поради</a:t>
            </a:r>
          </a:p>
          <a:p>
            <a:pPr marL="457200" lvl="1" indent="0">
              <a:buNone/>
            </a:pPr>
            <a:endParaRPr lang="uk-UA" sz="1800" dirty="0"/>
          </a:p>
          <a:p>
            <a:endParaRPr lang="uk-UA" sz="1800" dirty="0"/>
          </a:p>
          <a:p>
            <a:endParaRPr lang="uk-UA"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D31D14-CBBF-4675-A8CB-09351714546C}">
  <ds:schemaRefs>
    <ds:schemaRef ds:uri="http://schemas.microsoft.com/sharepoint/v3/contenttype/forms"/>
  </ds:schemaRefs>
</ds:datastoreItem>
</file>

<file path=customXml/itemProps2.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customXml/itemProps3.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357</TotalTime>
  <Words>1214</Words>
  <Application>Microsoft Office PowerPoint</Application>
  <PresentationFormat>Widescreen</PresentationFormat>
  <Paragraphs>127</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Roboto</vt:lpstr>
      <vt:lpstr>Symbol,Sans-Serif</vt:lpstr>
      <vt:lpstr>Office-tema</vt:lpstr>
      <vt:lpstr>Зустріч  4</vt:lpstr>
      <vt:lpstr>Сьогоднішній порядок денний</vt:lpstr>
      <vt:lpstr>Домашнє завдання з минулого разу</vt:lpstr>
      <vt:lpstr>Гарна та стимулююча взаємодія</vt:lpstr>
      <vt:lpstr>Встановлення кордонів</vt:lpstr>
      <vt:lpstr>Встановлення кордонів</vt:lpstr>
      <vt:lpstr>Завдання на аналіз</vt:lpstr>
      <vt:lpstr>Бути батьками</vt:lpstr>
      <vt:lpstr>Бути батьками</vt:lpstr>
      <vt:lpstr>Турбота про себе як про батьків</vt:lpstr>
      <vt:lpstr>Поради, як подбати про себе</vt:lpstr>
      <vt:lpstr>Поради, як подбати про себе</vt:lpstr>
      <vt:lpstr>Аналізувати разом</vt:lpstr>
      <vt:lpstr>Резюме про аналіз</vt:lpstr>
      <vt:lpstr>Куди я можу звернутися по допомогу? </vt:lpstr>
      <vt:lpstr>Корисні посилання та адреси</vt:lpstr>
      <vt:lpstr>Ресурси для зустрічі 4:</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diana iksite</cp:lastModifiedBy>
  <cp:revision>19</cp:revision>
  <dcterms:created xsi:type="dcterms:W3CDTF">2024-05-02T12:26:52Z</dcterms:created>
  <dcterms:modified xsi:type="dcterms:W3CDTF">2024-05-25T19:17:43Z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