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4"/>
  </p:notesMasterIdLst>
  <p:sldIdLst>
    <p:sldId id="256" r:id="rId6"/>
    <p:sldId id="306" r:id="rId7"/>
    <p:sldId id="288" r:id="rId8"/>
    <p:sldId id="259" r:id="rId9"/>
    <p:sldId id="307" r:id="rId10"/>
    <p:sldId id="296" r:id="rId11"/>
    <p:sldId id="289" r:id="rId12"/>
    <p:sldId id="290" r:id="rId13"/>
    <p:sldId id="286" r:id="rId14"/>
    <p:sldId id="291" r:id="rId15"/>
    <p:sldId id="295" r:id="rId16"/>
    <p:sldId id="292" r:id="rId17"/>
    <p:sldId id="293" r:id="rId18"/>
    <p:sldId id="294" r:id="rId19"/>
    <p:sldId id="282" r:id="rId20"/>
    <p:sldId id="272" r:id="rId21"/>
    <p:sldId id="310" r:id="rId22"/>
    <p:sldId id="26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ST"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2885" autoAdjust="0"/>
  </p:normalViewPr>
  <p:slideViewPr>
    <p:cSldViewPr snapToGrid="0">
      <p:cViewPr varScale="1">
        <p:scale>
          <a:sx n="76" d="100"/>
          <a:sy n="76" d="100"/>
        </p:scale>
        <p:origin x="917"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99DBEE-FE07-48A2-9B27-6DF4D6220B70}" type="datetimeFigureOut">
              <a:t>25.05.2024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40A1C-C1EE-4646-B7A5-2E7169BACB61}" type="slidenum">
              <a:t>‹#›</a:t>
            </a:fld>
            <a:endParaRPr lang="en-US"/>
          </a:p>
        </p:txBody>
      </p:sp>
    </p:spTree>
    <p:extLst>
      <p:ext uri="{BB962C8B-B14F-4D97-AF65-F5344CB8AC3E}">
        <p14:creationId xmlns:p14="http://schemas.microsoft.com/office/powerpoint/2010/main" val="4054665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reddbarna.no/content/uploads/2021/01/RB_foreldrebrosjyre_flyktninger_Norsk_endelig-versjon_25_nov_22.pdf"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mentalhelse.no/fa-hjelp/foreldresupport/" TargetMode="External"/><Relationship Id="rId4" Type="http://schemas.openxmlformats.org/officeDocument/2006/relationships/hyperlink" Target="https://www.rvts-flyktningbrosjyrer.n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rettentil.no/fra-bekymring-til-hjelp/a-leve-med-krysskultu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 møte 3 og 4 ønsker vi at dere som veiledere inkluderer det dere tenker er mest relevant for gruppen fra det foreldreveiledningsprogrammet du er sertifisert i, og som dere tilbyr i kommunen. </a:t>
            </a:r>
          </a:p>
          <a:p>
            <a:endParaRPr lang="nb-NO" dirty="0"/>
          </a:p>
          <a:p>
            <a:r>
              <a:rPr lang="nb-NO" dirty="0"/>
              <a:t>Noen forslag til hjelpematriell </a:t>
            </a:r>
          </a:p>
          <a:p>
            <a:r>
              <a:rPr lang="nb-NO" dirty="0">
                <a:ea typeface="+mn-lt"/>
                <a:cs typeface="+mn-lt"/>
                <a:hlinkClick r:id="rId3"/>
              </a:rPr>
              <a:t>https://www.reddbarna.no/content/uploads/2021/01/RB_foreldrebrosjyre_flyktninger_Norsk_endelig-versjon_25_nov_22.pdf</a:t>
            </a:r>
            <a:r>
              <a:rPr lang="nb-NO" dirty="0">
                <a:ea typeface="+mn-lt"/>
                <a:cs typeface="+mn-lt"/>
              </a:rPr>
              <a:t> </a:t>
            </a:r>
          </a:p>
          <a:p>
            <a:r>
              <a:rPr lang="nb-NO" dirty="0">
                <a:ea typeface="+mn-lt"/>
                <a:cs typeface="+mn-lt"/>
              </a:rPr>
              <a:t>(mange språk)</a:t>
            </a:r>
          </a:p>
          <a:p>
            <a:endParaRPr lang="nb-NO" dirty="0">
              <a:ea typeface="+mn-lt"/>
              <a:cs typeface="+mn-lt"/>
            </a:endParaRPr>
          </a:p>
          <a:p>
            <a:r>
              <a:rPr lang="nb-NO" dirty="0">
                <a:hlinkClick r:id="rId4"/>
              </a:rPr>
              <a:t>https://www.rvts-flyktningbrosjyrer.no</a:t>
            </a:r>
            <a:endParaRPr lang="nb-NO" dirty="0">
              <a:ea typeface="+mn-lt"/>
              <a:cs typeface="+mn-lt"/>
            </a:endParaRPr>
          </a:p>
          <a:p>
            <a:endParaRPr lang="nb-NO" dirty="0"/>
          </a:p>
          <a:p>
            <a:r>
              <a:rPr lang="nb-NO" dirty="0">
                <a:hlinkClick r:id="rId5"/>
              </a:rPr>
              <a:t>https://mentalhelse.no/fa-hjelp/foreldresupport/</a:t>
            </a:r>
            <a:endParaRPr lang="nb-NO" dirty="0"/>
          </a:p>
          <a:p>
            <a:endParaRPr lang="nb-NO" dirty="0"/>
          </a:p>
        </p:txBody>
      </p:sp>
      <p:sp>
        <p:nvSpPr>
          <p:cNvPr id="4" name="Plassholder for lysbildenummer 3"/>
          <p:cNvSpPr>
            <a:spLocks noGrp="1"/>
          </p:cNvSpPr>
          <p:nvPr>
            <p:ph type="sldNum" sz="quarter" idx="5"/>
          </p:nvPr>
        </p:nvSpPr>
        <p:spPr/>
        <p:txBody>
          <a:bodyPr/>
          <a:lstStyle/>
          <a:p>
            <a:fld id="{58940A1C-C1EE-4646-B7A5-2E7169BACB61}" type="slidenum">
              <a:rPr lang="nb-NO" smtClean="0"/>
              <a:t>1</a:t>
            </a:fld>
            <a:endParaRPr lang="nb-NO"/>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228600" indent="-228600">
              <a:buFont typeface=""/>
              <a:buChar char="•"/>
            </a:pPr>
            <a:endParaRPr lang="en-US" sz="1200">
              <a:cs typeface="Arial"/>
            </a:endParaRPr>
          </a:p>
          <a:p>
            <a:pPr marL="228600" indent="-228600">
              <a:buFont typeface=""/>
              <a:buChar char="•"/>
            </a:pPr>
            <a:r>
              <a:rPr lang="en-US" sz="1200" err="1">
                <a:cs typeface="Calibri"/>
              </a:rPr>
              <a:t>Voksne</a:t>
            </a:r>
            <a:r>
              <a:rPr lang="en-US" sz="1200">
                <a:cs typeface="Calibri"/>
              </a:rPr>
              <a:t> </a:t>
            </a:r>
            <a:r>
              <a:rPr lang="en-US" sz="1200" err="1">
                <a:cs typeface="Calibri"/>
              </a:rPr>
              <a:t>kan</a:t>
            </a:r>
            <a:r>
              <a:rPr lang="en-US" sz="1200">
                <a:cs typeface="Calibri"/>
              </a:rPr>
              <a:t> </a:t>
            </a:r>
            <a:r>
              <a:rPr lang="en-US" sz="1200" err="1">
                <a:cs typeface="Calibri"/>
              </a:rPr>
              <a:t>si</a:t>
            </a:r>
            <a:r>
              <a:rPr lang="en-US" sz="1200">
                <a:cs typeface="Calibri"/>
              </a:rPr>
              <a:t> "Ikke </a:t>
            </a:r>
            <a:r>
              <a:rPr lang="en-US" sz="1200" err="1">
                <a:cs typeface="Calibri"/>
              </a:rPr>
              <a:t>tenk</a:t>
            </a:r>
            <a:r>
              <a:rPr lang="en-US" sz="1200">
                <a:cs typeface="Calibri"/>
              </a:rPr>
              <a:t> </a:t>
            </a:r>
            <a:r>
              <a:rPr lang="en-US" sz="1200" err="1">
                <a:cs typeface="Calibri"/>
              </a:rPr>
              <a:t>på</a:t>
            </a:r>
            <a:r>
              <a:rPr lang="en-US" sz="1200">
                <a:cs typeface="Calibri"/>
              </a:rPr>
              <a:t> det" men </a:t>
            </a:r>
            <a:r>
              <a:rPr lang="en-US" sz="1200" err="1">
                <a:cs typeface="Calibri"/>
              </a:rPr>
              <a:t>barnet</a:t>
            </a:r>
            <a:r>
              <a:rPr lang="en-US" sz="1200">
                <a:cs typeface="Calibri"/>
              </a:rPr>
              <a:t> </a:t>
            </a:r>
            <a:r>
              <a:rPr lang="en-US" sz="1200" err="1">
                <a:cs typeface="Calibri"/>
              </a:rPr>
              <a:t>vil</a:t>
            </a:r>
            <a:r>
              <a:rPr lang="en-US" sz="1200">
                <a:cs typeface="Calibri"/>
              </a:rPr>
              <a:t> </a:t>
            </a:r>
            <a:r>
              <a:rPr lang="en-US" sz="1200" err="1">
                <a:cs typeface="Calibri"/>
              </a:rPr>
              <a:t>fortsette</a:t>
            </a:r>
            <a:r>
              <a:rPr lang="en-US" sz="1200">
                <a:cs typeface="Calibri"/>
              </a:rPr>
              <a:t> å </a:t>
            </a:r>
            <a:r>
              <a:rPr lang="en-US" sz="1200" err="1">
                <a:cs typeface="Calibri"/>
              </a:rPr>
              <a:t>tenke</a:t>
            </a:r>
            <a:r>
              <a:rPr lang="en-US" sz="1200">
                <a:cs typeface="Calibri"/>
              </a:rPr>
              <a:t> </a:t>
            </a:r>
            <a:r>
              <a:rPr lang="en-US" sz="1200" err="1">
                <a:cs typeface="Calibri"/>
              </a:rPr>
              <a:t>på</a:t>
            </a:r>
            <a:r>
              <a:rPr lang="en-US" sz="1200">
                <a:cs typeface="Calibri"/>
              </a:rPr>
              <a:t> det.  </a:t>
            </a:r>
            <a:endParaRPr lang="en-US">
              <a:cs typeface="Calibri"/>
            </a:endParaRPr>
          </a:p>
          <a:p>
            <a:pPr marL="228600" indent="-228600">
              <a:buFont typeface=""/>
              <a:buChar char="•"/>
            </a:pPr>
            <a:endParaRPr lang="en-US" sz="1200">
              <a:cs typeface="Arial"/>
            </a:endParaRPr>
          </a:p>
          <a:p>
            <a:pPr marL="228600" indent="-228600">
              <a:buFont typeface=""/>
              <a:buChar char="•"/>
            </a:pPr>
            <a:r>
              <a:rPr lang="en-US" sz="1200">
                <a:ea typeface="+mn-lt"/>
                <a:cs typeface="+mn-lt"/>
              </a:rPr>
              <a:t>Barn </a:t>
            </a:r>
            <a:r>
              <a:rPr lang="en-US" sz="1200" err="1">
                <a:ea typeface="+mn-lt"/>
                <a:cs typeface="+mn-lt"/>
              </a:rPr>
              <a:t>kan</a:t>
            </a:r>
            <a:r>
              <a:rPr lang="en-US" sz="1200">
                <a:ea typeface="+mn-lt"/>
                <a:cs typeface="+mn-lt"/>
              </a:rPr>
              <a:t> </a:t>
            </a:r>
            <a:r>
              <a:rPr lang="en-US" sz="1200" err="1">
                <a:ea typeface="+mn-lt"/>
                <a:cs typeface="+mn-lt"/>
              </a:rPr>
              <a:t>føle</a:t>
            </a:r>
            <a:r>
              <a:rPr lang="en-US" sz="1200">
                <a:ea typeface="+mn-lt"/>
                <a:cs typeface="+mn-lt"/>
              </a:rPr>
              <a:t> seg </a:t>
            </a:r>
            <a:r>
              <a:rPr lang="en-US" sz="1200" err="1">
                <a:ea typeface="+mn-lt"/>
                <a:cs typeface="+mn-lt"/>
              </a:rPr>
              <a:t>ensom</a:t>
            </a:r>
            <a:r>
              <a:rPr lang="en-US" sz="1200">
                <a:ea typeface="+mn-lt"/>
                <a:cs typeface="+mn-lt"/>
              </a:rPr>
              <a:t> </a:t>
            </a:r>
            <a:r>
              <a:rPr lang="en-US" sz="1200" err="1">
                <a:ea typeface="+mn-lt"/>
                <a:cs typeface="+mn-lt"/>
              </a:rPr>
              <a:t>og</a:t>
            </a:r>
            <a:r>
              <a:rPr lang="en-US" sz="1200">
                <a:ea typeface="+mn-lt"/>
                <a:cs typeface="+mn-lt"/>
              </a:rPr>
              <a:t> </a:t>
            </a:r>
            <a:r>
              <a:rPr lang="en-US" sz="1200" err="1">
                <a:ea typeface="+mn-lt"/>
                <a:cs typeface="+mn-lt"/>
              </a:rPr>
              <a:t>trist</a:t>
            </a:r>
            <a:r>
              <a:rPr lang="en-US" sz="1200">
                <a:ea typeface="+mn-lt"/>
                <a:cs typeface="+mn-lt"/>
              </a:rPr>
              <a:t> </a:t>
            </a:r>
            <a:r>
              <a:rPr lang="en-US" sz="1200" err="1">
                <a:ea typeface="+mn-lt"/>
                <a:cs typeface="+mn-lt"/>
              </a:rPr>
              <a:t>hvis</a:t>
            </a:r>
            <a:r>
              <a:rPr lang="en-US" sz="1200">
                <a:ea typeface="+mn-lt"/>
                <a:cs typeface="+mn-lt"/>
              </a:rPr>
              <a:t> de </a:t>
            </a:r>
            <a:r>
              <a:rPr lang="en-US" sz="1200" err="1">
                <a:ea typeface="+mn-lt"/>
                <a:cs typeface="+mn-lt"/>
              </a:rPr>
              <a:t>ikke</a:t>
            </a:r>
            <a:r>
              <a:rPr lang="en-US" sz="1200">
                <a:ea typeface="+mn-lt"/>
                <a:cs typeface="+mn-lt"/>
              </a:rPr>
              <a:t> </a:t>
            </a:r>
            <a:r>
              <a:rPr lang="en-US" sz="1200" err="1">
                <a:ea typeface="+mn-lt"/>
                <a:cs typeface="+mn-lt"/>
              </a:rPr>
              <a:t>får</a:t>
            </a:r>
            <a:r>
              <a:rPr lang="en-US" sz="1200">
                <a:ea typeface="+mn-lt"/>
                <a:cs typeface="+mn-lt"/>
              </a:rPr>
              <a:t> </a:t>
            </a:r>
            <a:r>
              <a:rPr lang="en-US" sz="1200" err="1">
                <a:ea typeface="+mn-lt"/>
                <a:cs typeface="+mn-lt"/>
              </a:rPr>
              <a:t>snakket</a:t>
            </a:r>
            <a:r>
              <a:rPr lang="en-US" sz="1200">
                <a:ea typeface="+mn-lt"/>
                <a:cs typeface="+mn-lt"/>
              </a:rPr>
              <a:t> med det </a:t>
            </a:r>
            <a:r>
              <a:rPr lang="en-US" sz="1200" err="1">
                <a:ea typeface="+mn-lt"/>
                <a:cs typeface="+mn-lt"/>
              </a:rPr>
              <a:t>som</a:t>
            </a:r>
            <a:r>
              <a:rPr lang="en-US" sz="1200">
                <a:ea typeface="+mn-lt"/>
                <a:cs typeface="+mn-lt"/>
              </a:rPr>
              <a:t> </a:t>
            </a:r>
            <a:r>
              <a:rPr lang="en-US" sz="1200" err="1">
                <a:ea typeface="+mn-lt"/>
                <a:cs typeface="+mn-lt"/>
              </a:rPr>
              <a:t>har</a:t>
            </a:r>
            <a:r>
              <a:rPr lang="en-US" sz="1200">
                <a:ea typeface="+mn-lt"/>
                <a:cs typeface="+mn-lt"/>
              </a:rPr>
              <a:t> </a:t>
            </a:r>
            <a:r>
              <a:rPr lang="en-US" sz="1200" err="1">
                <a:ea typeface="+mn-lt"/>
                <a:cs typeface="+mn-lt"/>
              </a:rPr>
              <a:t>skjedd</a:t>
            </a:r>
            <a:r>
              <a:rPr lang="en-US" sz="1200">
                <a:ea typeface="+mn-lt"/>
                <a:cs typeface="+mn-lt"/>
              </a:rPr>
              <a:t>,</a:t>
            </a:r>
            <a:endParaRPr lang="en-US" sz="1200">
              <a:cs typeface="Arial"/>
            </a:endParaRPr>
          </a:p>
          <a:p>
            <a:endParaRPr lang="nb-NO"/>
          </a:p>
          <a:p>
            <a:r>
              <a:rPr lang="en-US"/>
              <a:t>Lett å </a:t>
            </a:r>
            <a:r>
              <a:rPr lang="en-US" err="1"/>
              <a:t>bli</a:t>
            </a:r>
            <a:r>
              <a:rPr lang="en-US"/>
              <a:t> </a:t>
            </a:r>
            <a:r>
              <a:rPr lang="en-US" err="1"/>
              <a:t>sint</a:t>
            </a:r>
            <a:r>
              <a:rPr lang="en-US"/>
              <a:t> </a:t>
            </a:r>
            <a:r>
              <a:rPr lang="en-US" err="1"/>
              <a:t>og</a:t>
            </a:r>
            <a:r>
              <a:rPr lang="en-US"/>
              <a:t> </a:t>
            </a:r>
            <a:r>
              <a:rPr lang="en-US" err="1"/>
              <a:t>irritert</a:t>
            </a:r>
            <a:r>
              <a:rPr lang="en-US"/>
              <a:t> </a:t>
            </a:r>
            <a:r>
              <a:rPr lang="en-US" err="1"/>
              <a:t>på</a:t>
            </a:r>
            <a:r>
              <a:rPr lang="en-US"/>
              <a:t> barn </a:t>
            </a:r>
            <a:r>
              <a:rPr lang="en-US" err="1"/>
              <a:t>som</a:t>
            </a:r>
            <a:r>
              <a:rPr lang="en-US"/>
              <a:t> er </a:t>
            </a:r>
            <a:r>
              <a:rPr lang="en-US" err="1"/>
              <a:t>krevende</a:t>
            </a:r>
            <a:r>
              <a:rPr lang="en-US"/>
              <a:t> </a:t>
            </a:r>
            <a:r>
              <a:rPr lang="en-US" err="1"/>
              <a:t>eller</a:t>
            </a:r>
            <a:r>
              <a:rPr lang="en-US"/>
              <a:t> </a:t>
            </a:r>
            <a:r>
              <a:rPr lang="en-US" err="1"/>
              <a:t>klengete</a:t>
            </a:r>
            <a:r>
              <a:rPr lang="en-US"/>
              <a:t>. </a:t>
            </a:r>
            <a:r>
              <a:rPr lang="en-US" err="1"/>
              <a:t>Kjeft</a:t>
            </a:r>
            <a:r>
              <a:rPr lang="en-US"/>
              <a:t> </a:t>
            </a:r>
            <a:r>
              <a:rPr lang="en-US" err="1"/>
              <a:t>kan</a:t>
            </a:r>
            <a:r>
              <a:rPr lang="en-US"/>
              <a:t> </a:t>
            </a:r>
            <a:r>
              <a:rPr lang="en-US" err="1"/>
              <a:t>gjøre</a:t>
            </a:r>
            <a:r>
              <a:rPr lang="en-US"/>
              <a:t> ting </a:t>
            </a:r>
            <a:r>
              <a:rPr lang="en-US" err="1"/>
              <a:t>verre</a:t>
            </a:r>
            <a:r>
              <a:rPr lang="en-US"/>
              <a:t>, </a:t>
            </a:r>
            <a:r>
              <a:rPr lang="en-US" err="1"/>
              <a:t>barna</a:t>
            </a:r>
            <a:r>
              <a:rPr lang="en-US"/>
              <a:t> </a:t>
            </a:r>
            <a:r>
              <a:rPr lang="en-US" err="1"/>
              <a:t>blir</a:t>
            </a:r>
            <a:r>
              <a:rPr lang="en-US"/>
              <a:t> </a:t>
            </a:r>
            <a:r>
              <a:rPr lang="en-US" err="1"/>
              <a:t>mer</a:t>
            </a:r>
            <a:r>
              <a:rPr lang="en-US"/>
              <a:t> </a:t>
            </a:r>
            <a:r>
              <a:rPr lang="en-US" err="1"/>
              <a:t>usikker</a:t>
            </a:r>
            <a:r>
              <a:rPr lang="en-US"/>
              <a:t> </a:t>
            </a:r>
            <a:r>
              <a:rPr lang="en-US" err="1"/>
              <a:t>og</a:t>
            </a:r>
            <a:r>
              <a:rPr lang="en-US"/>
              <a:t> </a:t>
            </a:r>
            <a:r>
              <a:rPr lang="en-US" err="1"/>
              <a:t>utrygg</a:t>
            </a:r>
            <a:endParaRPr lang="en-US"/>
          </a:p>
          <a:p>
            <a:r>
              <a:rPr lang="en-US"/>
              <a:t>Og </a:t>
            </a:r>
            <a:r>
              <a:rPr lang="en-US" err="1"/>
              <a:t>særlig</a:t>
            </a:r>
            <a:r>
              <a:rPr lang="en-US"/>
              <a:t> </a:t>
            </a:r>
            <a:r>
              <a:rPr lang="en-US" err="1"/>
              <a:t>hvis</a:t>
            </a:r>
            <a:r>
              <a:rPr lang="en-US"/>
              <a:t> du </a:t>
            </a:r>
            <a:r>
              <a:rPr lang="en-US" err="1"/>
              <a:t>selv</a:t>
            </a:r>
            <a:r>
              <a:rPr lang="en-US"/>
              <a:t> er </a:t>
            </a:r>
            <a:r>
              <a:rPr lang="en-US" err="1"/>
              <a:t>sliten</a:t>
            </a:r>
            <a:endParaRPr lang="en-US"/>
          </a:p>
          <a:p>
            <a:r>
              <a:rPr lang="en-US"/>
              <a:t>Barna </a:t>
            </a:r>
            <a:r>
              <a:rPr lang="en-US" err="1"/>
              <a:t>kan</a:t>
            </a:r>
            <a:r>
              <a:rPr lang="en-US"/>
              <a:t> </a:t>
            </a:r>
            <a:r>
              <a:rPr lang="en-US" err="1"/>
              <a:t>savne</a:t>
            </a:r>
            <a:r>
              <a:rPr lang="en-US"/>
              <a:t> </a:t>
            </a:r>
            <a:r>
              <a:rPr lang="en-US" err="1"/>
              <a:t>steder</a:t>
            </a:r>
            <a:r>
              <a:rPr lang="en-US"/>
              <a:t>, </a:t>
            </a:r>
            <a:r>
              <a:rPr lang="en-US" err="1"/>
              <a:t>mennesker</a:t>
            </a:r>
            <a:r>
              <a:rPr lang="en-US"/>
              <a:t> </a:t>
            </a:r>
            <a:r>
              <a:rPr lang="en-US" err="1"/>
              <a:t>og</a:t>
            </a:r>
            <a:r>
              <a:rPr lang="en-US"/>
              <a:t> </a:t>
            </a:r>
            <a:r>
              <a:rPr lang="en-US" err="1"/>
              <a:t>vaner</a:t>
            </a:r>
            <a:r>
              <a:rPr lang="en-US"/>
              <a:t> de er </a:t>
            </a:r>
            <a:r>
              <a:rPr lang="en-US" err="1"/>
              <a:t>vant</a:t>
            </a:r>
            <a:r>
              <a:rPr lang="en-US"/>
              <a:t> </a:t>
            </a:r>
            <a:r>
              <a:rPr lang="en-US" err="1"/>
              <a:t>til</a:t>
            </a:r>
            <a:r>
              <a:rPr lang="en-US"/>
              <a:t>. </a:t>
            </a:r>
            <a:endParaRPr lang="en-US">
              <a:cs typeface="Calibri"/>
            </a:endParaRPr>
          </a:p>
          <a:p>
            <a:endParaRPr lang="en-US"/>
          </a:p>
          <a:p>
            <a:r>
              <a:rPr lang="en-US" err="1"/>
              <a:t>Oppgave</a:t>
            </a:r>
            <a:r>
              <a:rPr lang="en-US"/>
              <a:t>: </a:t>
            </a:r>
            <a:r>
              <a:rPr lang="en-US" err="1"/>
              <a:t>Hva</a:t>
            </a:r>
            <a:r>
              <a:rPr lang="en-US"/>
              <a:t> </a:t>
            </a:r>
            <a:r>
              <a:rPr lang="en-US" err="1"/>
              <a:t>tror</a:t>
            </a:r>
            <a:r>
              <a:rPr lang="en-US"/>
              <a:t> du </a:t>
            </a:r>
            <a:r>
              <a:rPr lang="en-US" err="1"/>
              <a:t>barnet</a:t>
            </a:r>
            <a:r>
              <a:rPr lang="en-US"/>
              <a:t> </a:t>
            </a:r>
            <a:r>
              <a:rPr lang="en-US" err="1"/>
              <a:t>ditt</a:t>
            </a:r>
            <a:r>
              <a:rPr lang="en-US"/>
              <a:t> </a:t>
            </a:r>
            <a:r>
              <a:rPr lang="en-US" err="1"/>
              <a:t>savner</a:t>
            </a:r>
            <a:r>
              <a:rPr lang="en-US"/>
              <a:t>?  (</a:t>
            </a:r>
            <a:r>
              <a:rPr lang="en-US" err="1"/>
              <a:t>refleksjon</a:t>
            </a:r>
            <a:r>
              <a:rPr lang="en-US"/>
              <a:t>)</a:t>
            </a:r>
            <a:endParaRPr lang="en-US">
              <a:cs typeface="Calibri"/>
            </a:endParaRP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endParaRPr lang="en-US">
              <a:cs typeface="Calibri"/>
            </a:endParaRPr>
          </a:p>
          <a:p>
            <a:r>
              <a:rPr lang="en-US"/>
              <a:t>Barna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a:t>
            </a:r>
            <a:r>
              <a:rPr lang="en-US" err="1"/>
              <a:t>og</a:t>
            </a:r>
            <a:r>
              <a:rPr lang="en-US"/>
              <a:t> </a:t>
            </a:r>
            <a:r>
              <a:rPr lang="en-US" err="1"/>
              <a:t>opplever</a:t>
            </a:r>
            <a:r>
              <a:rPr lang="en-US"/>
              <a:t>, </a:t>
            </a:r>
            <a:r>
              <a:rPr lang="en-US" err="1"/>
              <a:t>gjerne</a:t>
            </a:r>
            <a:r>
              <a:rPr lang="en-US"/>
              <a:t> I lek (</a:t>
            </a:r>
            <a:r>
              <a:rPr lang="en-US" err="1"/>
              <a:t>mindre</a:t>
            </a:r>
            <a:r>
              <a:rPr lang="en-US"/>
              <a:t> barn) </a:t>
            </a:r>
            <a:r>
              <a:rPr lang="en-US" err="1"/>
              <a:t>og</a:t>
            </a:r>
            <a:r>
              <a:rPr lang="en-US"/>
              <a:t>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endParaRPr lang="en-US">
              <a:cs typeface="Calibri"/>
            </a:endParaRP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a:t>
            </a:r>
            <a:r>
              <a:rPr lang="en-US" err="1"/>
              <a:t>og</a:t>
            </a:r>
            <a:r>
              <a:rPr lang="en-US"/>
              <a:t>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r>
              <a:rPr lang="en-US" err="1"/>
              <a:t>og</a:t>
            </a:r>
            <a:r>
              <a:rPr lang="en-US"/>
              <a:t> </a:t>
            </a:r>
            <a:r>
              <a:rPr lang="en-US" err="1"/>
              <a:t>trenger</a:t>
            </a:r>
            <a:r>
              <a:rPr lang="en-US"/>
              <a:t> mange </a:t>
            </a:r>
            <a:r>
              <a:rPr lang="en-US" err="1"/>
              <a:t>forsikringer</a:t>
            </a:r>
            <a:r>
              <a:rPr lang="en-US"/>
              <a:t> </a:t>
            </a:r>
            <a:r>
              <a:rPr lang="en-US" err="1"/>
              <a:t>på</a:t>
            </a:r>
            <a:r>
              <a:rPr lang="en-US"/>
              <a:t> </a:t>
            </a:r>
            <a:r>
              <a:rPr lang="en-US" err="1"/>
              <a:t>dette</a:t>
            </a:r>
            <a:r>
              <a:rPr lang="en-US"/>
              <a:t>. </a:t>
            </a:r>
          </a:p>
          <a:p>
            <a:endParaRPr lang="en-US"/>
          </a:p>
          <a:p>
            <a:r>
              <a:rPr lang="en-US">
                <a:cs typeface="Calibri"/>
              </a:rPr>
              <a:t>Gi </a:t>
            </a:r>
            <a:r>
              <a:rPr lang="en-US" err="1">
                <a:cs typeface="Calibri"/>
              </a:rPr>
              <a:t>en</a:t>
            </a:r>
            <a:r>
              <a:rPr lang="en-US">
                <a:cs typeface="Calibri"/>
              </a:rPr>
              <a:t> </a:t>
            </a:r>
            <a:r>
              <a:rPr lang="en-US" err="1">
                <a:cs typeface="Calibri"/>
              </a:rPr>
              <a:t>ordentlig</a:t>
            </a:r>
            <a:r>
              <a:rPr lang="en-US">
                <a:cs typeface="Calibri"/>
              </a:rPr>
              <a:t> </a:t>
            </a:r>
            <a:r>
              <a:rPr lang="en-US" err="1">
                <a:cs typeface="Calibri"/>
              </a:rPr>
              <a:t>unnskyldning</a:t>
            </a:r>
            <a:r>
              <a:rPr lang="en-US">
                <a:cs typeface="Calibri"/>
              </a:rPr>
              <a:t> om du </a:t>
            </a:r>
            <a:r>
              <a:rPr lang="en-US" err="1">
                <a:cs typeface="Calibri"/>
              </a:rPr>
              <a:t>reagerer</a:t>
            </a:r>
            <a:r>
              <a:rPr lang="en-US">
                <a:cs typeface="Calibri"/>
              </a:rPr>
              <a:t> </a:t>
            </a:r>
            <a:r>
              <a:rPr lang="en-US" err="1">
                <a:cs typeface="Calibri"/>
              </a:rPr>
              <a:t>på</a:t>
            </a:r>
            <a:r>
              <a:rPr lang="en-US">
                <a:cs typeface="Calibri"/>
              </a:rPr>
              <a:t> </a:t>
            </a:r>
            <a:r>
              <a:rPr lang="en-US" err="1">
                <a:cs typeface="Calibri"/>
              </a:rPr>
              <a:t>en</a:t>
            </a:r>
            <a:r>
              <a:rPr lang="en-US">
                <a:cs typeface="Calibri"/>
              </a:rPr>
              <a:t> </a:t>
            </a:r>
            <a:r>
              <a:rPr lang="en-US" err="1">
                <a:cs typeface="Calibri"/>
              </a:rPr>
              <a:t>måte</a:t>
            </a:r>
            <a:r>
              <a:rPr lang="en-US">
                <a:cs typeface="Calibri"/>
              </a:rPr>
              <a:t> </a:t>
            </a:r>
            <a:r>
              <a:rPr lang="en-US" err="1">
                <a:cs typeface="Calibri"/>
              </a:rPr>
              <a:t>somdu</a:t>
            </a:r>
            <a:r>
              <a:rPr lang="en-US">
                <a:cs typeface="Calibri"/>
              </a:rPr>
              <a:t> </a:t>
            </a:r>
            <a:r>
              <a:rPr lang="en-US" err="1">
                <a:cs typeface="Calibri"/>
              </a:rPr>
              <a:t>tenker</a:t>
            </a:r>
            <a:r>
              <a:rPr lang="en-US">
                <a:cs typeface="Calibri"/>
              </a:rPr>
              <a:t> I </a:t>
            </a:r>
            <a:r>
              <a:rPr lang="en-US" err="1">
                <a:cs typeface="Calibri"/>
              </a:rPr>
              <a:t>ettertid</a:t>
            </a:r>
            <a:r>
              <a:rPr lang="en-US">
                <a:cs typeface="Calibri"/>
              </a:rPr>
              <a:t> at </a:t>
            </a:r>
            <a:r>
              <a:rPr lang="en-US" err="1">
                <a:cs typeface="Calibri"/>
              </a:rPr>
              <a:t>ble</a:t>
            </a:r>
            <a:r>
              <a:rPr lang="en-US">
                <a:cs typeface="Calibri"/>
              </a:rPr>
              <a:t> </a:t>
            </a:r>
            <a:r>
              <a:rPr lang="en-US" err="1">
                <a:cs typeface="Calibri"/>
              </a:rPr>
              <a:t>dum</a:t>
            </a:r>
            <a:r>
              <a:rPr lang="en-US">
                <a:cs typeface="Calibri"/>
              </a:rPr>
              <a:t>. Ta </a:t>
            </a:r>
            <a:r>
              <a:rPr lang="en-US" err="1">
                <a:cs typeface="Calibri"/>
              </a:rPr>
              <a:t>ansvaret</a:t>
            </a:r>
            <a:r>
              <a:rPr lang="en-US">
                <a:cs typeface="Calibri"/>
              </a:rPr>
              <a:t> for </a:t>
            </a:r>
            <a:r>
              <a:rPr lang="en-US" err="1">
                <a:cs typeface="Calibri"/>
              </a:rPr>
              <a:t>egen</a:t>
            </a:r>
            <a:r>
              <a:rPr lang="en-US">
                <a:cs typeface="Calibri"/>
              </a:rPr>
              <a:t> </a:t>
            </a:r>
            <a:r>
              <a:rPr lang="en-US" err="1">
                <a:cs typeface="Calibri"/>
              </a:rPr>
              <a:t>reaksjon</a:t>
            </a:r>
            <a:r>
              <a:rPr lang="en-US">
                <a:cs typeface="Calibri"/>
              </a:rPr>
              <a:t> </a:t>
            </a:r>
            <a:r>
              <a:rPr lang="en-US" err="1">
                <a:cs typeface="Calibri"/>
              </a:rPr>
              <a:t>og</a:t>
            </a:r>
            <a:r>
              <a:rPr lang="en-US">
                <a:cs typeface="Calibri"/>
              </a:rPr>
              <a:t> </a:t>
            </a:r>
            <a:r>
              <a:rPr lang="en-US" err="1">
                <a:cs typeface="Calibri"/>
              </a:rPr>
              <a:t>si</a:t>
            </a:r>
            <a:r>
              <a:rPr lang="en-US">
                <a:cs typeface="Calibri"/>
              </a:rPr>
              <a:t> at du er lei deg for at det </a:t>
            </a:r>
            <a:r>
              <a:rPr lang="en-US" err="1">
                <a:cs typeface="Calibri"/>
              </a:rPr>
              <a:t>ble</a:t>
            </a:r>
            <a:r>
              <a:rPr lang="en-US">
                <a:cs typeface="Calibri"/>
              </a:rPr>
              <a:t> </a:t>
            </a:r>
            <a:r>
              <a:rPr lang="en-US" err="1">
                <a:cs typeface="Calibri"/>
              </a:rPr>
              <a:t>dumt</a:t>
            </a:r>
            <a:r>
              <a:rPr lang="en-US">
                <a:cs typeface="Calibri"/>
              </a:rPr>
              <a:t>. </a:t>
            </a:r>
          </a:p>
          <a:p>
            <a:r>
              <a:rPr lang="nb-NO"/>
              <a:t> </a:t>
            </a:r>
          </a:p>
          <a:p>
            <a:endParaRPr lang="nb-NO"/>
          </a:p>
          <a:p>
            <a:endParaRPr lang="nb-NO">
              <a:cs typeface="Calibri"/>
            </a:endParaRP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10</a:t>
            </a:fld>
            <a:endParaRPr lang="nb-NO"/>
          </a:p>
        </p:txBody>
      </p:sp>
    </p:spTree>
    <p:extLst>
      <p:ext uri="{BB962C8B-B14F-4D97-AF65-F5344CB8AC3E}">
        <p14:creationId xmlns:p14="http://schemas.microsoft.com/office/powerpoint/2010/main" val="165844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skal dere gå igjennom noen måter å møte barn som har det vanskelig på i plenum. Man skal i fellesskap finne eksempler på hvordan det kan se ut i praksis. Her gis det rom for å fortelle egne eksempler. Kursholder bør være forberedt på å komme med noen eksempler under hvert punkt, og vi gir dere noen forslag.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11</a:t>
            </a:fld>
            <a:endParaRPr lang="nb-NO"/>
          </a:p>
        </p:txBody>
      </p:sp>
    </p:spTree>
    <p:extLst>
      <p:ext uri="{BB962C8B-B14F-4D97-AF65-F5344CB8AC3E}">
        <p14:creationId xmlns:p14="http://schemas.microsoft.com/office/powerpoint/2010/main" val="2346686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Det </a:t>
            </a:r>
            <a:r>
              <a:rPr lang="en-US" err="1"/>
              <a:t>som</a:t>
            </a:r>
            <a:r>
              <a:rPr lang="en-US"/>
              <a:t> er </a:t>
            </a:r>
            <a:r>
              <a:rPr lang="en-US" err="1"/>
              <a:t>viktig</a:t>
            </a:r>
            <a:r>
              <a:rPr lang="en-US"/>
              <a:t> I </a:t>
            </a:r>
            <a:r>
              <a:rPr lang="en-US" err="1"/>
              <a:t>denne</a:t>
            </a:r>
            <a:r>
              <a:rPr lang="en-US"/>
              <a:t> </a:t>
            </a:r>
            <a:r>
              <a:rPr lang="en-US" err="1"/>
              <a:t>sammenhengen</a:t>
            </a:r>
            <a:r>
              <a:rPr lang="en-US"/>
              <a:t> er å </a:t>
            </a:r>
            <a:r>
              <a:rPr lang="en-US" err="1"/>
              <a:t>følge</a:t>
            </a:r>
            <a:r>
              <a:rPr lang="en-US"/>
              <a:t> </a:t>
            </a:r>
            <a:r>
              <a:rPr lang="en-US" err="1"/>
              <a:t>barnets</a:t>
            </a:r>
            <a:r>
              <a:rPr lang="en-US"/>
              <a:t> </a:t>
            </a:r>
            <a:r>
              <a:rPr lang="en-US" err="1"/>
              <a:t>initiativ</a:t>
            </a:r>
            <a:r>
              <a:rPr lang="en-US"/>
              <a:t> </a:t>
            </a:r>
            <a:r>
              <a:rPr lang="en-US" err="1"/>
              <a:t>til</a:t>
            </a:r>
            <a:r>
              <a:rPr lang="en-US"/>
              <a:t> </a:t>
            </a:r>
            <a:r>
              <a:rPr lang="en-US" err="1"/>
              <a:t>kontakt</a:t>
            </a:r>
            <a:r>
              <a:rPr lang="en-US"/>
              <a:t> og å </a:t>
            </a:r>
            <a:r>
              <a:rPr lang="en-US" err="1"/>
              <a:t>snakke</a:t>
            </a:r>
            <a:r>
              <a:rPr lang="en-US"/>
              <a:t> om det </a:t>
            </a:r>
            <a:r>
              <a:rPr lang="en-US" err="1"/>
              <a:t>som</a:t>
            </a:r>
            <a:r>
              <a:rPr lang="en-US"/>
              <a:t> er </a:t>
            </a:r>
            <a:r>
              <a:rPr lang="en-US" err="1"/>
              <a:t>vanskelig</a:t>
            </a:r>
            <a:r>
              <a:rPr lang="en-US"/>
              <a:t>. </a:t>
            </a:r>
            <a:r>
              <a:rPr lang="en-US" err="1"/>
              <a:t>Tilpasse</a:t>
            </a:r>
            <a:r>
              <a:rPr lang="en-US"/>
              <a:t> seg </a:t>
            </a:r>
            <a:r>
              <a:rPr lang="en-US" err="1"/>
              <a:t>barnets</a:t>
            </a:r>
            <a:r>
              <a:rPr lang="en-US"/>
              <a:t> alder og </a:t>
            </a:r>
            <a:r>
              <a:rPr lang="en-US" err="1"/>
              <a:t>uttrykksform</a:t>
            </a:r>
            <a:r>
              <a:rPr lang="en-US"/>
              <a:t>. Å snake om det </a:t>
            </a:r>
            <a:r>
              <a:rPr lang="en-US" err="1"/>
              <a:t>som</a:t>
            </a:r>
            <a:r>
              <a:rPr lang="en-US"/>
              <a:t> </a:t>
            </a:r>
            <a:r>
              <a:rPr lang="en-US" err="1"/>
              <a:t>en</a:t>
            </a:r>
            <a:r>
              <a:rPr lang="en-US"/>
              <a:t> </a:t>
            </a:r>
            <a:r>
              <a:rPr lang="en-US" err="1"/>
              <a:t>vanskelig</a:t>
            </a:r>
            <a:r>
              <a:rPr lang="en-US"/>
              <a:t> er </a:t>
            </a:r>
            <a:r>
              <a:rPr lang="en-US" err="1"/>
              <a:t>ofte</a:t>
            </a:r>
            <a:r>
              <a:rPr lang="en-US"/>
              <a:t> </a:t>
            </a:r>
            <a:r>
              <a:rPr lang="en-US" err="1"/>
              <a:t>godt</a:t>
            </a:r>
            <a:r>
              <a:rPr lang="en-US"/>
              <a:t> for barn, </a:t>
            </a:r>
            <a:r>
              <a:rPr lang="en-US" err="1"/>
              <a:t>likt</a:t>
            </a:r>
            <a:r>
              <a:rPr lang="en-US"/>
              <a:t> </a:t>
            </a:r>
            <a:r>
              <a:rPr lang="en-US" err="1"/>
              <a:t>som</a:t>
            </a:r>
            <a:r>
              <a:rPr lang="en-US"/>
              <a:t> </a:t>
            </a:r>
            <a:r>
              <a:rPr lang="en-US" err="1"/>
              <a:t>voksne</a:t>
            </a:r>
            <a:r>
              <a:rPr lang="en-US"/>
              <a:t>. La de </a:t>
            </a:r>
            <a:r>
              <a:rPr lang="en-US" err="1"/>
              <a:t>få</a:t>
            </a:r>
            <a:r>
              <a:rPr lang="en-US"/>
              <a:t> </a:t>
            </a:r>
            <a:r>
              <a:rPr lang="en-US" err="1"/>
              <a:t>snakke</a:t>
            </a:r>
            <a:r>
              <a:rPr lang="en-US"/>
              <a:t> seg tom, </a:t>
            </a:r>
            <a:r>
              <a:rPr lang="en-US" err="1"/>
              <a:t>lytt</a:t>
            </a:r>
            <a:r>
              <a:rPr lang="en-US"/>
              <a:t>, </a:t>
            </a:r>
            <a:r>
              <a:rPr lang="en-US" err="1"/>
              <a:t>prøv</a:t>
            </a:r>
            <a:r>
              <a:rPr lang="en-US"/>
              <a:t> å </a:t>
            </a:r>
            <a:r>
              <a:rPr lang="en-US" err="1"/>
              <a:t>møt</a:t>
            </a:r>
            <a:r>
              <a:rPr lang="en-US"/>
              <a:t> med </a:t>
            </a:r>
            <a:r>
              <a:rPr lang="en-US" err="1"/>
              <a:t>forståelse</a:t>
            </a:r>
            <a:r>
              <a:rPr lang="en-US"/>
              <a:t>. </a:t>
            </a:r>
          </a:p>
          <a:p>
            <a:r>
              <a:rPr lang="en-US" err="1"/>
              <a:t>Barna</a:t>
            </a:r>
            <a:r>
              <a:rPr lang="en-US"/>
              <a:t> </a:t>
            </a:r>
            <a:r>
              <a:rPr lang="en-US" err="1"/>
              <a:t>kan</a:t>
            </a:r>
            <a:r>
              <a:rPr lang="en-US"/>
              <a:t> mangle </a:t>
            </a:r>
            <a:r>
              <a:rPr lang="en-US" err="1"/>
              <a:t>ord</a:t>
            </a:r>
            <a:r>
              <a:rPr lang="en-US"/>
              <a:t> og </a:t>
            </a:r>
            <a:r>
              <a:rPr lang="en-US" err="1"/>
              <a:t>kan</a:t>
            </a:r>
            <a:r>
              <a:rPr lang="en-US"/>
              <a:t> </a:t>
            </a:r>
            <a:r>
              <a:rPr lang="en-US" err="1"/>
              <a:t>trenge</a:t>
            </a:r>
            <a:r>
              <a:rPr lang="en-US"/>
              <a:t> </a:t>
            </a:r>
            <a:r>
              <a:rPr lang="en-US" err="1"/>
              <a:t>hjelp</a:t>
            </a:r>
            <a:r>
              <a:rPr lang="en-US"/>
              <a:t> </a:t>
            </a:r>
            <a:r>
              <a:rPr lang="en-US" err="1"/>
              <a:t>til</a:t>
            </a:r>
            <a:r>
              <a:rPr lang="en-US"/>
              <a:t> å </a:t>
            </a:r>
            <a:r>
              <a:rPr lang="en-US" err="1"/>
              <a:t>uttrykke</a:t>
            </a:r>
            <a:r>
              <a:rPr lang="en-US"/>
              <a:t> seg. Det </a:t>
            </a:r>
            <a:r>
              <a:rPr lang="en-US" err="1"/>
              <a:t>kan</a:t>
            </a:r>
            <a:r>
              <a:rPr lang="en-US"/>
              <a:t> </a:t>
            </a:r>
            <a:r>
              <a:rPr lang="en-US" err="1"/>
              <a:t>være</a:t>
            </a:r>
            <a:r>
              <a:rPr lang="en-US"/>
              <a:t> </a:t>
            </a:r>
            <a:r>
              <a:rPr lang="en-US" err="1"/>
              <a:t>vanskelig</a:t>
            </a:r>
            <a:r>
              <a:rPr lang="en-US"/>
              <a:t> å </a:t>
            </a:r>
            <a:r>
              <a:rPr lang="en-US" err="1"/>
              <a:t>uttrykke</a:t>
            </a:r>
            <a:r>
              <a:rPr lang="en-US"/>
              <a:t> de </a:t>
            </a:r>
            <a:r>
              <a:rPr lang="en-US" err="1"/>
              <a:t>følelsene</a:t>
            </a:r>
            <a:r>
              <a:rPr lang="en-US"/>
              <a:t> </a:t>
            </a:r>
            <a:r>
              <a:rPr lang="en-US" err="1"/>
              <a:t>en</a:t>
            </a:r>
            <a:r>
              <a:rPr lang="en-US"/>
              <a:t> </a:t>
            </a:r>
            <a:r>
              <a:rPr lang="en-US" err="1"/>
              <a:t>har</a:t>
            </a:r>
            <a:r>
              <a:rPr lang="en-US"/>
              <a:t> </a:t>
            </a:r>
            <a:r>
              <a:rPr lang="en-US" err="1"/>
              <a:t>inni</a:t>
            </a:r>
            <a:r>
              <a:rPr lang="en-US"/>
              <a:t> seg, </a:t>
            </a:r>
            <a:r>
              <a:rPr lang="en-US" err="1"/>
              <a:t>så</a:t>
            </a:r>
            <a:r>
              <a:rPr lang="en-US"/>
              <a:t> da </a:t>
            </a:r>
            <a:r>
              <a:rPr lang="en-US" err="1"/>
              <a:t>kan</a:t>
            </a:r>
            <a:r>
              <a:rPr lang="en-US"/>
              <a:t> man </a:t>
            </a:r>
            <a:r>
              <a:rPr lang="en-US" err="1"/>
              <a:t>som</a:t>
            </a:r>
            <a:r>
              <a:rPr lang="en-US"/>
              <a:t> </a:t>
            </a:r>
            <a:r>
              <a:rPr lang="en-US" err="1"/>
              <a:t>voksen</a:t>
            </a:r>
            <a:r>
              <a:rPr lang="en-US"/>
              <a:t> </a:t>
            </a:r>
            <a:r>
              <a:rPr lang="en-US" err="1"/>
              <a:t>forsiktig</a:t>
            </a:r>
            <a:r>
              <a:rPr lang="en-US"/>
              <a:t> “</a:t>
            </a:r>
            <a:r>
              <a:rPr lang="en-US" err="1"/>
              <a:t>gjette</a:t>
            </a:r>
            <a:r>
              <a:rPr lang="en-US"/>
              <a:t>”, </a:t>
            </a:r>
            <a:r>
              <a:rPr lang="en-US" err="1"/>
              <a:t>så</a:t>
            </a:r>
            <a:r>
              <a:rPr lang="en-US"/>
              <a:t> </a:t>
            </a:r>
            <a:r>
              <a:rPr lang="en-US" err="1"/>
              <a:t>retter</a:t>
            </a:r>
            <a:r>
              <a:rPr lang="en-US"/>
              <a:t> </a:t>
            </a:r>
            <a:r>
              <a:rPr lang="en-US" err="1"/>
              <a:t>gjerne</a:t>
            </a:r>
            <a:r>
              <a:rPr lang="en-US"/>
              <a:t> </a:t>
            </a:r>
            <a:r>
              <a:rPr lang="en-US" err="1"/>
              <a:t>barnet</a:t>
            </a:r>
            <a:r>
              <a:rPr lang="en-US"/>
              <a:t> </a:t>
            </a:r>
            <a:r>
              <a:rPr lang="en-US" err="1"/>
              <a:t>på</a:t>
            </a:r>
            <a:r>
              <a:rPr lang="en-US"/>
              <a:t> deg om du tar </a:t>
            </a:r>
            <a:r>
              <a:rPr lang="en-US" err="1"/>
              <a:t>feil</a:t>
            </a:r>
            <a:r>
              <a:rPr lang="en-US"/>
              <a:t>. </a:t>
            </a:r>
          </a:p>
          <a:p>
            <a:r>
              <a:rPr lang="en-US"/>
              <a:t>Mange barn </a:t>
            </a:r>
            <a:r>
              <a:rPr lang="en-US" err="1"/>
              <a:t>forteller</a:t>
            </a:r>
            <a:r>
              <a:rPr lang="en-US"/>
              <a:t> </a:t>
            </a:r>
            <a:r>
              <a:rPr lang="en-US" err="1"/>
              <a:t>gjerne</a:t>
            </a:r>
            <a:r>
              <a:rPr lang="en-US"/>
              <a:t> om det </a:t>
            </a:r>
            <a:r>
              <a:rPr lang="en-US" err="1"/>
              <a:t>som</a:t>
            </a:r>
            <a:r>
              <a:rPr lang="en-US"/>
              <a:t> er </a:t>
            </a:r>
            <a:r>
              <a:rPr lang="en-US" err="1"/>
              <a:t>vanskelig</a:t>
            </a:r>
            <a:r>
              <a:rPr lang="en-US"/>
              <a:t> </a:t>
            </a:r>
            <a:r>
              <a:rPr lang="en-US" err="1"/>
              <a:t>igjennom</a:t>
            </a:r>
            <a:r>
              <a:rPr lang="en-US"/>
              <a:t> lek, </a:t>
            </a:r>
            <a:r>
              <a:rPr lang="en-US" err="1"/>
              <a:t>tegninger</a:t>
            </a:r>
            <a:r>
              <a:rPr lang="en-US"/>
              <a:t> </a:t>
            </a:r>
            <a:r>
              <a:rPr lang="en-US" err="1"/>
              <a:t>osv</a:t>
            </a:r>
            <a:r>
              <a:rPr lang="en-US"/>
              <a:t>. </a:t>
            </a:r>
          </a:p>
          <a:p>
            <a:endParaRPr lang="en-US"/>
          </a:p>
          <a:p>
            <a:r>
              <a:rPr lang="en-US"/>
              <a:t>Det </a:t>
            </a:r>
            <a:r>
              <a:rPr lang="en-US" err="1"/>
              <a:t>som</a:t>
            </a:r>
            <a:r>
              <a:rPr lang="en-US"/>
              <a:t> er </a:t>
            </a:r>
            <a:r>
              <a:rPr lang="en-US" err="1"/>
              <a:t>viktig</a:t>
            </a:r>
            <a:r>
              <a:rPr lang="en-US"/>
              <a:t> er at </a:t>
            </a:r>
            <a:r>
              <a:rPr lang="en-US" err="1"/>
              <a:t>barnet</a:t>
            </a:r>
            <a:r>
              <a:rPr lang="en-US"/>
              <a:t> </a:t>
            </a:r>
            <a:r>
              <a:rPr lang="en-US" err="1"/>
              <a:t>ikke</a:t>
            </a:r>
            <a:r>
              <a:rPr lang="en-US"/>
              <a:t> </a:t>
            </a:r>
            <a:r>
              <a:rPr lang="en-US" err="1"/>
              <a:t>tror</a:t>
            </a:r>
            <a:r>
              <a:rPr lang="en-US"/>
              <a:t> at det </a:t>
            </a:r>
            <a:r>
              <a:rPr lang="en-US" err="1"/>
              <a:t>som</a:t>
            </a:r>
            <a:r>
              <a:rPr lang="en-US"/>
              <a:t> </a:t>
            </a:r>
            <a:r>
              <a:rPr lang="en-US" err="1"/>
              <a:t>har</a:t>
            </a:r>
            <a:r>
              <a:rPr lang="en-US"/>
              <a:t> </a:t>
            </a:r>
            <a:r>
              <a:rPr lang="en-US" err="1"/>
              <a:t>hendt</a:t>
            </a:r>
            <a:r>
              <a:rPr lang="en-US"/>
              <a:t> og er </a:t>
            </a:r>
            <a:r>
              <a:rPr lang="en-US" err="1"/>
              <a:t>vanskelig</a:t>
            </a:r>
            <a:r>
              <a:rPr lang="en-US"/>
              <a:t> er </a:t>
            </a:r>
            <a:r>
              <a:rPr lang="en-US" err="1"/>
              <a:t>deres</a:t>
            </a:r>
            <a:r>
              <a:rPr lang="en-US"/>
              <a:t> </a:t>
            </a:r>
            <a:r>
              <a:rPr lang="en-US" err="1"/>
              <a:t>feil</a:t>
            </a:r>
            <a:r>
              <a:rPr lang="en-US"/>
              <a:t>. De </a:t>
            </a:r>
            <a:r>
              <a:rPr lang="en-US" err="1"/>
              <a:t>trenger</a:t>
            </a:r>
            <a:r>
              <a:rPr lang="en-US"/>
              <a:t> </a:t>
            </a:r>
            <a:r>
              <a:rPr lang="en-US" err="1"/>
              <a:t>gjerne</a:t>
            </a:r>
            <a:r>
              <a:rPr lang="en-US"/>
              <a:t> </a:t>
            </a:r>
            <a:r>
              <a:rPr lang="en-US" err="1"/>
              <a:t>gjentatte</a:t>
            </a:r>
            <a:r>
              <a:rPr lang="en-US"/>
              <a:t> </a:t>
            </a:r>
            <a:r>
              <a:rPr lang="en-US" err="1"/>
              <a:t>forsikringer</a:t>
            </a:r>
            <a:r>
              <a:rPr lang="en-US"/>
              <a:t> </a:t>
            </a:r>
            <a:r>
              <a:rPr lang="en-US" err="1"/>
              <a:t>på</a:t>
            </a:r>
            <a:r>
              <a:rPr lang="en-US"/>
              <a:t> at det </a:t>
            </a:r>
            <a:r>
              <a:rPr lang="en-US" err="1"/>
              <a:t>ikke</a:t>
            </a:r>
            <a:r>
              <a:rPr lang="en-US"/>
              <a:t> er </a:t>
            </a:r>
            <a:r>
              <a:rPr lang="en-US" err="1"/>
              <a:t>deres</a:t>
            </a:r>
            <a:r>
              <a:rPr lang="en-US"/>
              <a:t> </a:t>
            </a:r>
            <a:r>
              <a:rPr lang="en-US" err="1"/>
              <a:t>feil</a:t>
            </a:r>
            <a:r>
              <a:rPr lang="en-US"/>
              <a:t> at </a:t>
            </a:r>
            <a:r>
              <a:rPr lang="en-US" err="1"/>
              <a:t>dere</a:t>
            </a:r>
            <a:r>
              <a:rPr lang="en-US"/>
              <a:t> </a:t>
            </a:r>
            <a:r>
              <a:rPr lang="en-US" err="1"/>
              <a:t>har</a:t>
            </a:r>
            <a:r>
              <a:rPr lang="en-US"/>
              <a:t> </a:t>
            </a:r>
            <a:r>
              <a:rPr lang="en-US" err="1"/>
              <a:t>flyttet</a:t>
            </a:r>
            <a:r>
              <a:rPr lang="en-US"/>
              <a:t> </a:t>
            </a:r>
            <a:r>
              <a:rPr lang="en-US" err="1"/>
              <a:t>osv</a:t>
            </a:r>
            <a:r>
              <a:rPr lang="en-US"/>
              <a:t>. </a:t>
            </a:r>
          </a:p>
          <a:p>
            <a:endParaRPr lang="en-US"/>
          </a:p>
          <a:p>
            <a:r>
              <a:rPr lang="en-US" err="1"/>
              <a:t>Vanskelig</a:t>
            </a:r>
            <a:r>
              <a:rPr lang="en-US"/>
              <a:t> å </a:t>
            </a:r>
            <a:r>
              <a:rPr lang="en-US" err="1"/>
              <a:t>snakke</a:t>
            </a:r>
            <a:r>
              <a:rPr lang="en-US"/>
              <a:t> med </a:t>
            </a:r>
            <a:r>
              <a:rPr lang="en-US" err="1"/>
              <a:t>barna</a:t>
            </a:r>
            <a:r>
              <a:rPr lang="en-US"/>
              <a:t> om det </a:t>
            </a:r>
            <a:r>
              <a:rPr lang="en-US" err="1"/>
              <a:t>som</a:t>
            </a:r>
            <a:r>
              <a:rPr lang="en-US"/>
              <a:t> er </a:t>
            </a:r>
            <a:r>
              <a:rPr lang="en-US" err="1"/>
              <a:t>vondt</a:t>
            </a:r>
            <a:r>
              <a:rPr lang="en-US"/>
              <a:t> </a:t>
            </a:r>
            <a:r>
              <a:rPr lang="en-US" err="1"/>
              <a:t>fordi</a:t>
            </a:r>
            <a:r>
              <a:rPr lang="en-US"/>
              <a:t> </a:t>
            </a:r>
            <a:r>
              <a:rPr lang="en-US" err="1"/>
              <a:t>selv</a:t>
            </a:r>
            <a:r>
              <a:rPr lang="en-US"/>
              <a:t> </a:t>
            </a:r>
            <a:r>
              <a:rPr lang="en-US" err="1"/>
              <a:t>har</a:t>
            </a:r>
            <a:r>
              <a:rPr lang="en-US"/>
              <a:t> det </a:t>
            </a:r>
            <a:r>
              <a:rPr lang="en-US" err="1"/>
              <a:t>tungt</a:t>
            </a:r>
            <a:r>
              <a:rPr lang="en-US"/>
              <a:t> </a:t>
            </a:r>
            <a:r>
              <a:rPr lang="en-US" err="1"/>
              <a:t>eller</a:t>
            </a:r>
            <a:r>
              <a:rPr lang="en-US"/>
              <a:t> </a:t>
            </a:r>
            <a:r>
              <a:rPr lang="en-US" err="1"/>
              <a:t>fordi</a:t>
            </a:r>
            <a:r>
              <a:rPr lang="en-US"/>
              <a:t> man </a:t>
            </a:r>
            <a:r>
              <a:rPr lang="en-US" err="1"/>
              <a:t>ikke</a:t>
            </a:r>
            <a:r>
              <a:rPr lang="en-US"/>
              <a:t> </a:t>
            </a:r>
            <a:r>
              <a:rPr lang="en-US" err="1"/>
              <a:t>vil</a:t>
            </a:r>
            <a:r>
              <a:rPr lang="en-US"/>
              <a:t> </a:t>
            </a:r>
            <a:r>
              <a:rPr lang="en-US" err="1"/>
              <a:t>gjøre</a:t>
            </a:r>
            <a:r>
              <a:rPr lang="en-US"/>
              <a:t> det </a:t>
            </a:r>
            <a:r>
              <a:rPr lang="en-US" err="1"/>
              <a:t>verre</a:t>
            </a:r>
            <a:r>
              <a:rPr lang="en-US"/>
              <a:t> for </a:t>
            </a:r>
            <a:r>
              <a:rPr lang="en-US" err="1"/>
              <a:t>barna</a:t>
            </a:r>
            <a:r>
              <a:rPr lang="en-US"/>
              <a:t>. </a:t>
            </a:r>
          </a:p>
          <a:p>
            <a:r>
              <a:rPr lang="en-US" err="1"/>
              <a:t>Barna</a:t>
            </a:r>
            <a:r>
              <a:rPr lang="en-US"/>
              <a:t> </a:t>
            </a:r>
            <a:r>
              <a:rPr lang="en-US" err="1"/>
              <a:t>trenger</a:t>
            </a:r>
            <a:r>
              <a:rPr lang="en-US"/>
              <a:t> at det er </a:t>
            </a:r>
            <a:r>
              <a:rPr lang="en-US" err="1"/>
              <a:t>lov</a:t>
            </a:r>
            <a:r>
              <a:rPr lang="en-US"/>
              <a:t> </a:t>
            </a:r>
            <a:r>
              <a:rPr lang="en-US" err="1"/>
              <a:t>til</a:t>
            </a:r>
            <a:r>
              <a:rPr lang="en-US"/>
              <a:t> å </a:t>
            </a:r>
            <a:r>
              <a:rPr lang="en-US" err="1"/>
              <a:t>snakke</a:t>
            </a:r>
            <a:r>
              <a:rPr lang="en-US"/>
              <a:t> om det de </a:t>
            </a:r>
            <a:r>
              <a:rPr lang="en-US" err="1"/>
              <a:t>har</a:t>
            </a:r>
            <a:r>
              <a:rPr lang="en-US"/>
              <a:t> </a:t>
            </a:r>
            <a:r>
              <a:rPr lang="en-US" err="1"/>
              <a:t>opplevd</a:t>
            </a:r>
            <a:r>
              <a:rPr lang="en-US"/>
              <a:t> og </a:t>
            </a:r>
            <a:r>
              <a:rPr lang="en-US" err="1"/>
              <a:t>opplever</a:t>
            </a:r>
            <a:r>
              <a:rPr lang="en-US"/>
              <a:t>, </a:t>
            </a:r>
            <a:r>
              <a:rPr lang="en-US" err="1"/>
              <a:t>gjerne</a:t>
            </a:r>
            <a:r>
              <a:rPr lang="en-US"/>
              <a:t> I lek (</a:t>
            </a:r>
            <a:r>
              <a:rPr lang="en-US" err="1"/>
              <a:t>mindre</a:t>
            </a:r>
            <a:r>
              <a:rPr lang="en-US"/>
              <a:t> barn) og det er </a:t>
            </a:r>
            <a:r>
              <a:rPr lang="en-US" err="1"/>
              <a:t>gjør</a:t>
            </a:r>
            <a:r>
              <a:rPr lang="en-US"/>
              <a:t> </a:t>
            </a:r>
            <a:r>
              <a:rPr lang="en-US" err="1"/>
              <a:t>godt</a:t>
            </a:r>
            <a:r>
              <a:rPr lang="en-US"/>
              <a:t> å </a:t>
            </a:r>
            <a:r>
              <a:rPr lang="en-US" err="1"/>
              <a:t>få</a:t>
            </a:r>
            <a:r>
              <a:rPr lang="en-US"/>
              <a:t> </a:t>
            </a:r>
            <a:r>
              <a:rPr lang="en-US" err="1"/>
              <a:t>sette</a:t>
            </a:r>
            <a:r>
              <a:rPr lang="en-US"/>
              <a:t> </a:t>
            </a:r>
            <a:r>
              <a:rPr lang="en-US" err="1"/>
              <a:t>ord</a:t>
            </a:r>
            <a:r>
              <a:rPr lang="en-US"/>
              <a:t> </a:t>
            </a:r>
            <a:r>
              <a:rPr lang="en-US" err="1"/>
              <a:t>på</a:t>
            </a:r>
            <a:r>
              <a:rPr lang="en-US"/>
              <a:t> det de </a:t>
            </a:r>
            <a:r>
              <a:rPr lang="en-US" err="1"/>
              <a:t>har</a:t>
            </a:r>
            <a:r>
              <a:rPr lang="en-US"/>
              <a:t> </a:t>
            </a:r>
            <a:r>
              <a:rPr lang="en-US" err="1"/>
              <a:t>opplevd</a:t>
            </a:r>
            <a:r>
              <a:rPr lang="en-US"/>
              <a:t>. </a:t>
            </a:r>
          </a:p>
          <a:p>
            <a:endParaRPr lang="en-US"/>
          </a:p>
          <a:p>
            <a:r>
              <a:rPr lang="en-US"/>
              <a:t>Det er </a:t>
            </a:r>
            <a:r>
              <a:rPr lang="en-US" err="1"/>
              <a:t>greit</a:t>
            </a:r>
            <a:r>
              <a:rPr lang="en-US"/>
              <a:t> å </a:t>
            </a:r>
            <a:r>
              <a:rPr lang="en-US" err="1"/>
              <a:t>gråte</a:t>
            </a:r>
            <a:r>
              <a:rPr lang="en-US"/>
              <a:t> </a:t>
            </a:r>
            <a:r>
              <a:rPr lang="en-US" err="1"/>
              <a:t>som</a:t>
            </a:r>
            <a:r>
              <a:rPr lang="en-US"/>
              <a:t> </a:t>
            </a:r>
            <a:r>
              <a:rPr lang="en-US" err="1"/>
              <a:t>voksen</a:t>
            </a:r>
            <a:r>
              <a:rPr lang="en-US"/>
              <a:t> og </a:t>
            </a:r>
            <a:r>
              <a:rPr lang="en-US" err="1"/>
              <a:t>bli</a:t>
            </a:r>
            <a:r>
              <a:rPr lang="en-US"/>
              <a:t> lei seg, men </a:t>
            </a:r>
            <a:r>
              <a:rPr lang="en-US" err="1"/>
              <a:t>barnet</a:t>
            </a:r>
            <a:r>
              <a:rPr lang="en-US"/>
              <a:t> </a:t>
            </a:r>
            <a:r>
              <a:rPr lang="en-US" err="1"/>
              <a:t>trenger</a:t>
            </a:r>
            <a:r>
              <a:rPr lang="en-US"/>
              <a:t> å </a:t>
            </a:r>
            <a:r>
              <a:rPr lang="en-US" err="1"/>
              <a:t>vite</a:t>
            </a:r>
            <a:r>
              <a:rPr lang="en-US"/>
              <a:t> at det </a:t>
            </a:r>
            <a:r>
              <a:rPr lang="en-US" err="1"/>
              <a:t>ikke</a:t>
            </a:r>
            <a:r>
              <a:rPr lang="en-US"/>
              <a:t> er </a:t>
            </a:r>
            <a:r>
              <a:rPr lang="en-US" err="1"/>
              <a:t>barnets</a:t>
            </a:r>
            <a:r>
              <a:rPr lang="en-US"/>
              <a:t> </a:t>
            </a:r>
            <a:r>
              <a:rPr lang="en-US" err="1"/>
              <a:t>skyld</a:t>
            </a:r>
            <a:r>
              <a:rPr lang="en-US"/>
              <a:t> at den </a:t>
            </a:r>
            <a:r>
              <a:rPr lang="en-US" err="1"/>
              <a:t>voksne</a:t>
            </a:r>
            <a:r>
              <a:rPr lang="en-US"/>
              <a:t> er lei seg. </a:t>
            </a:r>
          </a:p>
          <a:p>
            <a:r>
              <a:rPr lang="nb-NO"/>
              <a:t> Noe om at baret viser vei </a:t>
            </a:r>
          </a:p>
          <a:p>
            <a:endParaRPr lang="nb-NO"/>
          </a:p>
          <a:p>
            <a:r>
              <a:rPr lang="nb-NO"/>
              <a:t>FÅ INN BARNA SOM ER FOR FLINKE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12</a:t>
            </a:fld>
            <a:endParaRPr lang="nb-NO"/>
          </a:p>
        </p:txBody>
      </p:sp>
    </p:spTree>
    <p:extLst>
      <p:ext uri="{BB962C8B-B14F-4D97-AF65-F5344CB8AC3E}">
        <p14:creationId xmlns:p14="http://schemas.microsoft.com/office/powerpoint/2010/main" val="20303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Ellers er jo pilarene i traumebevisst omsorg gode å ta med inn i notatdelen:</a:t>
            </a:r>
          </a:p>
          <a:p>
            <a:r>
              <a:rPr lang="nb-NO">
                <a:solidFill>
                  <a:srgbClr val="3F3F3F"/>
                </a:solidFill>
                <a:effectLst/>
                <a:latin typeface="Helvetica" pitchFamily="2" charset="0"/>
              </a:rPr>
              <a:t>- trygghet</a:t>
            </a:r>
          </a:p>
          <a:p>
            <a:r>
              <a:rPr lang="nb-NO">
                <a:solidFill>
                  <a:srgbClr val="3F3F3F"/>
                </a:solidFill>
                <a:effectLst/>
                <a:latin typeface="Helvetica" pitchFamily="2" charset="0"/>
              </a:rPr>
              <a:t>- relasjon</a:t>
            </a:r>
          </a:p>
          <a:p>
            <a:r>
              <a:rPr lang="nb-NO">
                <a:solidFill>
                  <a:srgbClr val="3F3F3F"/>
                </a:solidFill>
                <a:effectLst/>
                <a:latin typeface="Helvetica" pitchFamily="2" charset="0"/>
              </a:rPr>
              <a:t>- følelsesregulering</a:t>
            </a:r>
          </a:p>
          <a:p>
            <a:r>
              <a:rPr lang="nb-NO">
                <a:solidFill>
                  <a:srgbClr val="3F3F3F"/>
                </a:solidFill>
                <a:effectLst/>
                <a:latin typeface="Helvetica" pitchFamily="2" charset="0"/>
              </a:rPr>
              <a:t>- mestring og evnen til å se sammenheng.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3F3F3F"/>
                </a:solidFill>
                <a:effectLst/>
                <a:latin typeface="Helvetica" pitchFamily="2" charset="0"/>
              </a:rPr>
              <a:t>det aller viktigste hvis barnet vider at hen har det vondt, er å skape gode og forutsigbare rutiner. Dette bidrar til å skape trygghet når barnet har det vanskelig. Relasjonen de har med barnet sitt skaper også trygghet, og noen ganger er det den viktigste hjelpe man kan gi: trøst.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13</a:t>
            </a:fld>
            <a:endParaRPr lang="nb-NO"/>
          </a:p>
        </p:txBody>
      </p:sp>
    </p:spTree>
    <p:extLst>
      <p:ext uri="{BB962C8B-B14F-4D97-AF65-F5344CB8AC3E}">
        <p14:creationId xmlns:p14="http://schemas.microsoft.com/office/powerpoint/2010/main" val="12591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err="1"/>
              <a:t>Bake</a:t>
            </a:r>
            <a:r>
              <a:rPr lang="nb-NO"/>
              <a:t> inn noe av dette i eksempler Hva trenger barn som er </a:t>
            </a:r>
            <a:r>
              <a:rPr lang="nb-NO" err="1"/>
              <a:t>utagernede</a:t>
            </a:r>
            <a:r>
              <a:rPr lang="nb-NO"/>
              <a:t>, stille og</a:t>
            </a:r>
          </a:p>
          <a:p>
            <a:endParaRPr lang="nb-NO"/>
          </a:p>
          <a:p>
            <a:r>
              <a:rPr lang="nb-NO"/>
              <a:t>Komme med eksempler i plenum . </a:t>
            </a:r>
          </a:p>
          <a:p>
            <a:endParaRPr lang="nb-NO"/>
          </a:p>
          <a:p>
            <a:r>
              <a:rPr lang="nb-NO"/>
              <a:t>Hva er de vant til for å møte barna? Er de vant med å snakke, fortelle et eventyr eller historie om noe lignende?</a:t>
            </a:r>
          </a:p>
          <a:p>
            <a:endParaRPr lang="nb-NO"/>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14</a:t>
            </a:fld>
            <a:endParaRPr lang="nb-NO"/>
          </a:p>
        </p:txBody>
      </p:sp>
    </p:spTree>
    <p:extLst>
      <p:ext uri="{BB962C8B-B14F-4D97-AF65-F5344CB8AC3E}">
        <p14:creationId xmlns:p14="http://schemas.microsoft.com/office/powerpoint/2010/main" val="1339937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a:t>En </a:t>
            </a:r>
            <a:r>
              <a:rPr lang="en-US" sz="1200" err="1"/>
              <a:t>oppgave</a:t>
            </a:r>
            <a:r>
              <a:rPr lang="en-US" sz="1200"/>
              <a:t> </a:t>
            </a:r>
            <a:r>
              <a:rPr lang="en-US" sz="1200" err="1"/>
              <a:t>som</a:t>
            </a:r>
            <a:r>
              <a:rPr lang="en-US" sz="1200"/>
              <a:t> </a:t>
            </a:r>
            <a:r>
              <a:rPr lang="en-US" sz="1200" err="1"/>
              <a:t>fremmer</a:t>
            </a:r>
            <a:r>
              <a:rPr lang="en-US" sz="1200"/>
              <a:t> </a:t>
            </a:r>
            <a:r>
              <a:rPr lang="en-US" sz="1200" err="1"/>
              <a:t>krysskultur</a:t>
            </a:r>
            <a:r>
              <a:rPr lang="en-US" sz="1200"/>
              <a:t>? </a:t>
            </a:r>
          </a:p>
          <a:p>
            <a:r>
              <a:rPr lang="en-US" sz="1200"/>
              <a:t>En </a:t>
            </a:r>
            <a:r>
              <a:rPr lang="en-US" sz="1200" err="1"/>
              <a:t>oppgave</a:t>
            </a:r>
            <a:r>
              <a:rPr lang="en-US" sz="1200"/>
              <a:t> </a:t>
            </a:r>
            <a:r>
              <a:rPr lang="en-US" sz="1200" err="1"/>
              <a:t>som</a:t>
            </a:r>
            <a:r>
              <a:rPr lang="en-US" sz="1200"/>
              <a:t> </a:t>
            </a:r>
            <a:r>
              <a:rPr lang="en-US" sz="1200" err="1"/>
              <a:t>får</a:t>
            </a:r>
            <a:r>
              <a:rPr lang="en-US" sz="1200"/>
              <a:t> de </a:t>
            </a:r>
            <a:r>
              <a:rPr lang="en-US" sz="1200" err="1"/>
              <a:t>til</a:t>
            </a:r>
            <a:r>
              <a:rPr lang="en-US" sz="1200"/>
              <a:t> å </a:t>
            </a:r>
            <a:r>
              <a:rPr lang="en-US" sz="1200" err="1"/>
              <a:t>tenke</a:t>
            </a:r>
            <a:r>
              <a:rPr lang="en-US" sz="1200"/>
              <a:t> </a:t>
            </a:r>
            <a:r>
              <a:rPr lang="en-US" sz="1200" err="1"/>
              <a:t>på</a:t>
            </a:r>
            <a:r>
              <a:rPr lang="en-US" sz="1200"/>
              <a:t> </a:t>
            </a:r>
            <a:r>
              <a:rPr lang="en-US" sz="1200" err="1"/>
              <a:t>hvordan</a:t>
            </a:r>
            <a:r>
              <a:rPr lang="en-US" sz="1200"/>
              <a:t> de </a:t>
            </a:r>
            <a:r>
              <a:rPr lang="en-US" sz="1200" err="1"/>
              <a:t>kan</a:t>
            </a:r>
            <a:r>
              <a:rPr lang="en-US" sz="1200"/>
              <a:t> </a:t>
            </a:r>
            <a:r>
              <a:rPr lang="en-US" sz="1200" err="1"/>
              <a:t>møte</a:t>
            </a:r>
            <a:r>
              <a:rPr lang="en-US" sz="1200"/>
              <a:t> </a:t>
            </a:r>
            <a:r>
              <a:rPr lang="en-US" sz="1200" err="1"/>
              <a:t>barnas</a:t>
            </a:r>
            <a:r>
              <a:rPr lang="en-US" sz="1200"/>
              <a:t> </a:t>
            </a:r>
            <a:r>
              <a:rPr lang="en-US" sz="1200" err="1"/>
              <a:t>vonde</a:t>
            </a:r>
            <a:r>
              <a:rPr lang="en-US" sz="1200"/>
              <a:t> </a:t>
            </a:r>
            <a:r>
              <a:rPr lang="en-US" sz="1200" err="1"/>
              <a:t>følelser</a:t>
            </a:r>
            <a:r>
              <a:rPr lang="en-US" sz="1200"/>
              <a:t> </a:t>
            </a:r>
            <a:r>
              <a:rPr lang="en-US" sz="1200" err="1"/>
              <a:t>på</a:t>
            </a:r>
            <a:r>
              <a:rPr lang="en-US" sz="1200"/>
              <a:t> </a:t>
            </a:r>
            <a:r>
              <a:rPr lang="en-US" sz="1200" err="1"/>
              <a:t>en</a:t>
            </a:r>
            <a:r>
              <a:rPr lang="en-US" sz="1200"/>
              <a:t> god </a:t>
            </a:r>
            <a:r>
              <a:rPr lang="en-US" sz="1200" err="1"/>
              <a:t>måte</a:t>
            </a:r>
            <a:r>
              <a:rPr lang="en-US" sz="1200"/>
              <a:t>, </a:t>
            </a:r>
            <a:r>
              <a:rPr lang="en-US" sz="1200" err="1"/>
              <a:t>evt</a:t>
            </a:r>
            <a:r>
              <a:rPr lang="en-US" sz="1200"/>
              <a:t> teste </a:t>
            </a:r>
            <a:r>
              <a:rPr lang="en-US" sz="1200" err="1"/>
              <a:t>ut</a:t>
            </a:r>
            <a:r>
              <a:rPr lang="en-US" sz="1200"/>
              <a:t> </a:t>
            </a:r>
            <a:r>
              <a:rPr lang="en-US" sz="1200" err="1"/>
              <a:t>mer</a:t>
            </a:r>
            <a:r>
              <a:rPr lang="en-US" sz="1200"/>
              <a:t> </a:t>
            </a:r>
            <a:r>
              <a:rPr lang="en-US" sz="1200" err="1"/>
              <a:t>til</a:t>
            </a:r>
            <a:r>
              <a:rPr lang="en-US" sz="1200"/>
              <a:t> </a:t>
            </a:r>
            <a:r>
              <a:rPr lang="en-US" sz="1200" err="1"/>
              <a:t>neste</a:t>
            </a:r>
            <a:r>
              <a:rPr lang="en-US" sz="1200"/>
              <a:t> gang. </a:t>
            </a:r>
          </a:p>
          <a:p>
            <a:endParaRPr lang="en-US" sz="1200"/>
          </a:p>
          <a:p>
            <a:r>
              <a:rPr lang="en-US" sz="1200"/>
              <a:t>LEGG GJERNE INN EGNE OPPGAVER HER </a:t>
            </a: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16</a:t>
            </a:fld>
            <a:endParaRPr lang="nb-NO"/>
          </a:p>
        </p:txBody>
      </p:sp>
    </p:spTree>
    <p:extLst>
      <p:ext uri="{BB962C8B-B14F-4D97-AF65-F5344CB8AC3E}">
        <p14:creationId xmlns:p14="http://schemas.microsoft.com/office/powerpoint/2010/main" val="2040972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a:ea typeface="Calibri"/>
                <a:cs typeface="Calibri"/>
              </a:rPr>
              <a:t>Stikkord til manus: </a:t>
            </a:r>
            <a:endParaRPr lang="nb-NO"/>
          </a:p>
          <a:p>
            <a:pPr marL="171450" indent="-171450">
              <a:spcBef>
                <a:spcPct val="0"/>
              </a:spcBef>
              <a:spcAft>
                <a:spcPct val="0"/>
              </a:spcAft>
              <a:buFont typeface="Calibri"/>
              <a:buChar char="-"/>
            </a:pPr>
            <a:r>
              <a:rPr lang="nb-NO">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a:ea typeface="Calibri" panose="020F0502020204030204"/>
              <a:cs typeface="Calibri" panose="020F0502020204030204"/>
            </a:endParaRPr>
          </a:p>
          <a:p>
            <a:pPr>
              <a:spcBef>
                <a:spcPct val="0"/>
              </a:spcBef>
              <a:spcAft>
                <a:spcPct val="0"/>
              </a:spcAft>
            </a:pPr>
            <a:r>
              <a:rPr lang="nb-NO">
                <a:ea typeface="Calibri" panose="020F0502020204030204"/>
                <a:cs typeface="Calibri" panose="020F0502020204030204"/>
              </a:rPr>
              <a:t>-----------------------------------------------------------------</a:t>
            </a:r>
            <a:endParaRPr lang="nb-NO">
              <a:cs typeface="Calibri"/>
            </a:endParaRPr>
          </a:p>
          <a:p>
            <a:pPr>
              <a:spcBef>
                <a:spcPct val="0"/>
              </a:spcBef>
              <a:spcAft>
                <a:spcPct val="0"/>
              </a:spcAft>
            </a:pPr>
            <a:endParaRPr lang="nb-NO">
              <a:cs typeface="Calibri"/>
            </a:endParaRPr>
          </a:p>
          <a:p>
            <a:endParaRPr lang="en-US">
              <a:cs typeface="Calibri"/>
            </a:endParaRP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2682E-EA7B-48D2-AF70-A6FD6035BDE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2265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siden er til dere som veiledere</a:t>
            </a:r>
          </a:p>
        </p:txBody>
      </p:sp>
      <p:sp>
        <p:nvSpPr>
          <p:cNvPr id="4" name="Plassholder for lysbildenummer 3"/>
          <p:cNvSpPr>
            <a:spLocks noGrp="1"/>
          </p:cNvSpPr>
          <p:nvPr>
            <p:ph type="sldNum" sz="quarter" idx="5"/>
          </p:nvPr>
        </p:nvSpPr>
        <p:spPr/>
        <p:txBody>
          <a:bodyPr/>
          <a:lstStyle/>
          <a:p>
            <a:fld id="{58940A1C-C1EE-4646-B7A5-2E7169BACB61}" type="slidenum">
              <a:rPr lang="nb-NO" smtClean="0"/>
              <a:t>18</a:t>
            </a:fld>
            <a:endParaRPr lang="nb-NO"/>
          </a:p>
        </p:txBody>
      </p:sp>
    </p:spTree>
    <p:extLst>
      <p:ext uri="{BB962C8B-B14F-4D97-AF65-F5344CB8AC3E}">
        <p14:creationId xmlns:p14="http://schemas.microsoft.com/office/powerpoint/2010/main" val="3785982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gå igjennom forrige ukes hjemmeoppgave. </a:t>
            </a:r>
          </a:p>
          <a:p>
            <a:endParaRPr lang="nb-NO"/>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dagen er slik at deltagerne på kurset kan komme med innspill og dele egne eksempler. Som gruppeleder er ditt hovedmål å gi </a:t>
            </a:r>
            <a:r>
              <a:rPr lang="nb-NO" err="1"/>
              <a:t>psykoedukativ</a:t>
            </a:r>
            <a:r>
              <a:rPr lang="nb-NO"/>
              <a:t> informasjon om stress, migrasjon og traumer for å normalisere dette. Dette for å gi en forståelse av at det ikke er rart om en synes det er stressende å tilpasse seg forventninger og livet i et nytt land – i tillegg til å gi informasjon om traumesymptomer. Videre skal du ta opp at det ikke alltid er lett å møte barn som har det vanskelig, særlig ikke når en selv står i en vanskelig situasjon. Dernest skal dere i fellesskap snakke om måter å møte barnets følelser på ved å lage eksempler på hvordan det kan se ut i praksis. Disse to møtene har mer fokus på samhandling i gruppen og skal legges opp mer som en tradisjonell foreldreveiledning. Gi rom for at deltagerne kan fortelle egne eksempler, og bruk det du kan fra foreldreveiledningskurs. </a:t>
            </a:r>
          </a:p>
        </p:txBody>
      </p:sp>
      <p:sp>
        <p:nvSpPr>
          <p:cNvPr id="4" name="Plassholder for lysbildenummer 3"/>
          <p:cNvSpPr>
            <a:spLocks noGrp="1"/>
          </p:cNvSpPr>
          <p:nvPr>
            <p:ph type="sldNum" sz="quarter" idx="5"/>
          </p:nvPr>
        </p:nvSpPr>
        <p:spPr/>
        <p:txBody>
          <a:bodyPr/>
          <a:lstStyle/>
          <a:p>
            <a:fld id="{58940A1C-C1EE-4646-B7A5-2E7169BACB61}" type="slidenum">
              <a:rPr lang="nb-NO" smtClean="0"/>
              <a:t>3</a:t>
            </a:fld>
            <a:endParaRPr lang="nb-NO"/>
          </a:p>
        </p:txBody>
      </p:sp>
    </p:spTree>
    <p:extLst>
      <p:ext uri="{BB962C8B-B14F-4D97-AF65-F5344CB8AC3E}">
        <p14:creationId xmlns:p14="http://schemas.microsoft.com/office/powerpoint/2010/main" val="66894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cs typeface="Calibri"/>
              </a:rPr>
              <a:t>Start dagen med en fellesrefleksjon. Kursleder spør gruppen og skriver opp på tavla; Hva trenger alle barn uansett hvor de bor og vokser opp?</a:t>
            </a:r>
          </a:p>
          <a:p>
            <a:r>
              <a:rPr lang="nb-NO" noProof="0" dirty="0">
                <a:cs typeface="Calibri"/>
              </a:rPr>
              <a:t>Det som star på sliden er generelle, men hør med deltagerne om de kan gi noen eksempler. Forbered noen eksempler selv. </a:t>
            </a:r>
          </a:p>
          <a:p>
            <a:r>
              <a:rPr lang="nb-NO" noProof="0" dirty="0">
                <a:cs typeface="Calibri"/>
              </a:rPr>
              <a:t>F.eks. Barnet trenger trøst om de slår seg eller er lei seg. </a:t>
            </a:r>
          </a:p>
          <a:p>
            <a:r>
              <a:rPr lang="nb-NO" noProof="0" dirty="0">
                <a:cs typeface="Calibri"/>
              </a:rPr>
              <a:t>Barnet trenger mat.  </a:t>
            </a:r>
          </a:p>
          <a:p>
            <a:r>
              <a:rPr lang="nb-NO" noProof="0" dirty="0">
                <a:cs typeface="Calibri"/>
              </a:rPr>
              <a:t>Barn trenger å kunne stole på at de rundt dem vil dem vel. </a:t>
            </a:r>
          </a:p>
          <a:p>
            <a:r>
              <a:rPr lang="nb-NO" noProof="0" dirty="0">
                <a:cs typeface="Calibri"/>
              </a:rPr>
              <a:t>(FORBERED FLERE EKSEMPLER)</a:t>
            </a:r>
          </a:p>
        </p:txBody>
      </p:sp>
      <p:sp>
        <p:nvSpPr>
          <p:cNvPr id="4" name="Slide Number Placeholder 3"/>
          <p:cNvSpPr>
            <a:spLocks noGrp="1"/>
          </p:cNvSpPr>
          <p:nvPr>
            <p:ph type="sldNum" sz="quarter" idx="5"/>
          </p:nvPr>
        </p:nvSpPr>
        <p:spPr/>
        <p:txBody>
          <a:bodyPr/>
          <a:lstStyle/>
          <a:p>
            <a:fld id="{58940A1C-C1EE-4646-B7A5-2E7169BACB61}" type="slidenum">
              <a:t>4</a:t>
            </a:fld>
            <a:endParaRPr lang="en-US"/>
          </a:p>
        </p:txBody>
      </p:sp>
    </p:spTree>
    <p:extLst>
      <p:ext uri="{BB962C8B-B14F-4D97-AF65-F5344CB8AC3E}">
        <p14:creationId xmlns:p14="http://schemas.microsoft.com/office/powerpoint/2010/main" val="1485499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Film du kan bruke om det å være krysskulturell. </a:t>
            </a:r>
          </a:p>
          <a:p>
            <a:endParaRPr lang="nb-NO"/>
          </a:p>
          <a:p>
            <a:r>
              <a:rPr lang="nb-NO"/>
              <a:t>https://www.imdi.no/nora/filmen-sara/?fbclid=IwZXh0bgNhZW0CMTEAAR2VxSLjtnwfwzGOqoFcn8CVkB8FUZiGW3RgP4GDVaUQo1aDUtd_u27Gpn4_aem_Acp8DQ3Q3QxDKAIhBdouNGM1aQgUvF6c2qm3WqXIgxwfIXISFe1MiceeJ0gqBN2Xkv1YoD8KrOJBE3W2HBkQ8cL0</a:t>
            </a:r>
            <a:endParaRPr lang="nb-NO">
              <a:cs typeface="Calibri"/>
            </a:endParaRPr>
          </a:p>
        </p:txBody>
      </p:sp>
      <p:sp>
        <p:nvSpPr>
          <p:cNvPr id="4" name="Plassholder for lysbildenummer 3"/>
          <p:cNvSpPr>
            <a:spLocks noGrp="1"/>
          </p:cNvSpPr>
          <p:nvPr>
            <p:ph type="sldNum" sz="quarter" idx="5"/>
          </p:nvPr>
        </p:nvSpPr>
        <p:spPr/>
        <p:txBody>
          <a:bodyPr/>
          <a:lstStyle/>
          <a:p>
            <a:fld id="{58940A1C-C1EE-4646-B7A5-2E7169BACB61}" type="slidenum">
              <a:rPr lang="nb-NO" smtClean="0"/>
              <a:t>5</a:t>
            </a:fld>
            <a:endParaRPr lang="nb-NO"/>
          </a:p>
        </p:txBody>
      </p:sp>
    </p:spTree>
    <p:extLst>
      <p:ext uri="{BB962C8B-B14F-4D97-AF65-F5344CB8AC3E}">
        <p14:creationId xmlns:p14="http://schemas.microsoft.com/office/powerpoint/2010/main" val="29819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a:solidFill>
                  <a:srgbClr val="212529"/>
                </a:solidFill>
                <a:effectLst/>
                <a:highlight>
                  <a:srgbClr val="FFFFFF"/>
                </a:highlight>
                <a:latin typeface="Open Sans" panose="020F0502020204030204" pitchFamily="34" charset="0"/>
              </a:rPr>
              <a:t>Målet med denne sliden er å forklare litt om at det å vokse opp i en krysskulturell kontekst har med seg både positive og negative sider. Man kan være stolt av begge kulturer, lære flere språk, få evnen til å se ulike perspektiver osv. Men det kan også oppstå dilemmaer hvor det en har behov for som barn i den kulturen som dominerer nærmiljøet, bryter med verdier til familien, eller forventninger om væremåte. Dette kan være svært vanskelig for barn som kan begynne å skjule deler av sin identitet for omverdenen eller familien, skamme seg over ulike deler osv. </a:t>
            </a:r>
          </a:p>
          <a:p>
            <a:pPr algn="l"/>
            <a:r>
              <a:rPr lang="nb-NO" b="0" i="0">
                <a:solidFill>
                  <a:srgbClr val="212529"/>
                </a:solidFill>
                <a:effectLst/>
                <a:highlight>
                  <a:srgbClr val="FFFFFF"/>
                </a:highlight>
                <a:latin typeface="Open Sans" panose="020F0502020204030204" pitchFamily="34" charset="0"/>
              </a:rPr>
              <a:t>Kom med eksempler på hvordan dette kan se ut: </a:t>
            </a:r>
          </a:p>
          <a:p>
            <a:pPr algn="l"/>
            <a:r>
              <a:rPr lang="nb-NO" b="0" i="0">
                <a:solidFill>
                  <a:srgbClr val="212529"/>
                </a:solidFill>
                <a:effectLst/>
                <a:highlight>
                  <a:srgbClr val="FFFFFF"/>
                </a:highlight>
                <a:latin typeface="Open Sans" panose="020F0502020204030204" pitchFamily="34" charset="0"/>
              </a:rPr>
              <a:t>Eks: Føler et behov for å skjule for foreldrene om hvilke klær de har på seg på skolen (de skifter på veien). </a:t>
            </a:r>
          </a:p>
          <a:p>
            <a:pPr algn="l"/>
            <a:r>
              <a:rPr lang="nb-NO" b="0" i="0">
                <a:solidFill>
                  <a:srgbClr val="212529"/>
                </a:solidFill>
                <a:effectLst/>
                <a:highlight>
                  <a:srgbClr val="FFFFFF"/>
                </a:highlight>
                <a:latin typeface="Open Sans" panose="020F0502020204030204" pitchFamily="34" charset="0"/>
              </a:rPr>
              <a:t>Eller skamme seg over maten de har med på skolen, og skjule dette for vennene sine.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trenger voksne som ser og forstår disse dilemmaene. Det kan hjelpe om foreldrene støtter barnets behov for å «passe inn», uten å bli redd for at de tar med seg det som dere er opptatt av hjemme. Barna må få kunne bli med på tradisjoner og verdier som er viktig for familien, men de må også kunne få snakke om og få forståelse om det er noen deler av denne krysskulturen som oppleves som vanskelig. </a:t>
            </a:r>
          </a:p>
          <a:p>
            <a:pPr algn="l"/>
            <a:endParaRPr lang="nb-NO" b="0" i="0">
              <a:solidFill>
                <a:srgbClr val="212529"/>
              </a:solidFill>
              <a:effectLst/>
              <a:highlight>
                <a:srgbClr val="FFFFFF"/>
              </a:highlight>
              <a:latin typeface="Open Sans" panose="020F0502020204030204" pitchFamily="34" charset="0"/>
            </a:endParaRPr>
          </a:p>
          <a:p>
            <a:pPr algn="l"/>
            <a:r>
              <a:rPr lang="nb-NO" b="0" i="0">
                <a:solidFill>
                  <a:srgbClr val="212529"/>
                </a:solidFill>
                <a:effectLst/>
                <a:highlight>
                  <a:srgbClr val="FFFFFF"/>
                </a:highlight>
                <a:latin typeface="Open Sans" panose="020F0502020204030204" pitchFamily="34" charset="0"/>
              </a:rPr>
              <a:t>Barn og unge som har levd eller lever med regelmessig påvirkning fra to eller flere kulturer i en betydelig del av barndommen kalles krysskulturelle barn.</a:t>
            </a:r>
          </a:p>
          <a:p>
            <a:pPr algn="l"/>
            <a:r>
              <a:rPr lang="nb-NO" b="0" i="0">
                <a:solidFill>
                  <a:srgbClr val="212529"/>
                </a:solidFill>
                <a:effectLst/>
                <a:highlight>
                  <a:srgbClr val="FFFFFF"/>
                </a:highlight>
                <a:latin typeface="Open Sans" panose="020F0502020204030204" pitchFamily="34" charset="0"/>
              </a:rPr>
              <a:t>En slik oppvekst innebærer at de unge formes av og oppdras etter flere sett med språk, kommunikasjonsregler, verdier og verdenssyn. Noen gjelder hjemme, mens andre gjelder utenfor hjemmet. Dette gjør at de ofte må forholde seg til ulike og motsetningsfulle forventninger, krav og føringer om sosiale normer og oppførsel. I tillegg preges hverdagen deres gjerne av flytting over landegrenser og transnasjonale forhold.</a:t>
            </a:r>
          </a:p>
          <a:p>
            <a:pPr algn="l"/>
            <a:r>
              <a:rPr lang="nb-NO" b="0" i="0">
                <a:solidFill>
                  <a:srgbClr val="212529"/>
                </a:solidFill>
                <a:effectLst/>
                <a:highlight>
                  <a:srgbClr val="FFFFFF"/>
                </a:highlight>
                <a:latin typeface="Open Sans" panose="020F0502020204030204" pitchFamily="34" charset="0"/>
              </a:rPr>
              <a:t>En krysskulturell barndom gir tilgang på mange ressurser, muligheter og ferdigheter, men kan også være krevende for identitet og tilhørighet. For dem som må forholde seg til strenge regler om å leve etter prinsippene i kun en av sine kulturer, og som </a:t>
            </a:r>
            <a:r>
              <a:rPr lang="nb-NO" b="0" i="0" err="1">
                <a:solidFill>
                  <a:srgbClr val="212529"/>
                </a:solidFill>
                <a:effectLst/>
                <a:highlight>
                  <a:srgbClr val="FFFFFF"/>
                </a:highlight>
                <a:latin typeface="Open Sans" panose="020F0502020204030204" pitchFamily="34" charset="0"/>
              </a:rPr>
              <a:t>monitoreres</a:t>
            </a:r>
            <a:r>
              <a:rPr lang="nb-NO" b="0" i="0">
                <a:solidFill>
                  <a:srgbClr val="212529"/>
                </a:solidFill>
                <a:effectLst/>
                <a:highlight>
                  <a:srgbClr val="FFFFFF"/>
                </a:highlight>
                <a:latin typeface="Open Sans" panose="020F0502020204030204" pitchFamily="34" charset="0"/>
              </a:rPr>
              <a:t> i form av press, kontroll og sanksjoner, kan krysskulturelle dilemmaer oppleves problematisk.</a:t>
            </a:r>
          </a:p>
          <a:p>
            <a:pPr algn="l"/>
            <a:r>
              <a:rPr lang="nb-NO" b="0" i="0">
                <a:solidFill>
                  <a:srgbClr val="212529"/>
                </a:solidFill>
                <a:effectLst/>
                <a:highlight>
                  <a:srgbClr val="FFFFFF"/>
                </a:highlight>
                <a:latin typeface="Open Sans" panose="020F0502020204030204" pitchFamily="34" charset="0"/>
              </a:rPr>
              <a:t>Barn og unge som vokser opp med flere kulturer, trenger støttende voksne rundt seg som kan bidra til bevisstgjøring og aktivisering av ressurser.</a:t>
            </a:r>
          </a:p>
          <a:p>
            <a:pPr algn="l"/>
            <a:endParaRPr lang="nb-NO" b="0" i="0">
              <a:solidFill>
                <a:srgbClr val="212529"/>
              </a:solidFill>
              <a:effectLst/>
              <a:highlight>
                <a:srgbClr val="FFFFFF"/>
              </a:highlight>
              <a:latin typeface="Open Sans" panose="020F0502020204030204" pitchFamily="34" charset="0"/>
            </a:endParaRPr>
          </a:p>
          <a:p>
            <a:pPr algn="l"/>
            <a:r>
              <a:rPr lang="nb-NO">
                <a:hlinkClick r:id="rId3"/>
              </a:rPr>
              <a:t>(Å leve med krysskultur - Rettentil.no</a:t>
            </a:r>
            <a:r>
              <a:rPr lang="nb-NO"/>
              <a:t>)</a:t>
            </a:r>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pPr algn="l"/>
            <a:endParaRPr lang="nb-NO" b="0" i="0">
              <a:solidFill>
                <a:srgbClr val="212529"/>
              </a:solidFill>
              <a:effectLst/>
              <a:highlight>
                <a:srgbClr val="FFFFFF"/>
              </a:highlight>
              <a:latin typeface="Open Sans" panose="020F0502020204030204" pitchFamily="34" charset="0"/>
            </a:endParaRPr>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6</a:t>
            </a:fld>
            <a:endParaRPr lang="nb-NO"/>
          </a:p>
        </p:txBody>
      </p:sp>
    </p:spTree>
    <p:extLst>
      <p:ext uri="{BB962C8B-B14F-4D97-AF65-F5344CB8AC3E}">
        <p14:creationId xmlns:p14="http://schemas.microsoft.com/office/powerpoint/2010/main" val="194374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På denne sliden skal dere legge frem </a:t>
            </a:r>
            <a:r>
              <a:rPr lang="nb-NO" noProof="0" err="1"/>
              <a:t>psykoedukativ</a:t>
            </a:r>
            <a:r>
              <a:rPr lang="nb-NO" noProof="0"/>
              <a:t> informasjon om typiske reaksjoner på traumer.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noProof="0"/>
          </a:p>
          <a:p>
            <a:pPr marL="0" marR="0" lvl="0" indent="0" algn="l" defTabSz="914400" rtl="0" eaLnBrk="1" fontAlgn="auto" latinLnBrk="0" hangingPunct="1">
              <a:lnSpc>
                <a:spcPct val="100000"/>
              </a:lnSpc>
              <a:spcBef>
                <a:spcPts val="0"/>
              </a:spcBef>
              <a:spcAft>
                <a:spcPts val="0"/>
              </a:spcAft>
              <a:buClrTx/>
              <a:buSzTx/>
              <a:buFontTx/>
              <a:buNone/>
              <a:tabLst/>
              <a:defRPr/>
            </a:pPr>
            <a:r>
              <a:rPr lang="nb-NO" noProof="0"/>
              <a:t>Det er viktig at dere får det som har skjedd med barnet eller med andre kan påvirke barnet og feste seg i tankene og følelsene.</a:t>
            </a:r>
          </a:p>
          <a:p>
            <a:r>
              <a:rPr lang="nb-NO" noProof="0">
                <a:latin typeface="Arial"/>
                <a:cs typeface="Arial"/>
              </a:rPr>
              <a:t>Selv små barn legger merke til mer enn man tror:</a:t>
            </a:r>
          </a:p>
          <a:p>
            <a:pPr marL="628650" lvl="1" indent="-171450">
              <a:buFont typeface="Arial" panose="020B0604020202020204" pitchFamily="34" charset="0"/>
              <a:buChar char="•"/>
            </a:pPr>
            <a:r>
              <a:rPr lang="nb-NO" noProof="0">
                <a:latin typeface="Arial"/>
                <a:cs typeface="Arial"/>
              </a:rPr>
              <a:t>Barn får med seg det foreldrene snakker om </a:t>
            </a:r>
          </a:p>
          <a:p>
            <a:pPr marL="628650" lvl="1" indent="-171450">
              <a:buFont typeface="Arial" panose="020B0604020202020204" pitchFamily="34" charset="0"/>
              <a:buChar char="•"/>
            </a:pPr>
            <a:r>
              <a:rPr lang="nb-NO" noProof="0">
                <a:latin typeface="Arial"/>
                <a:cs typeface="Arial"/>
              </a:rPr>
              <a:t>Barn får med seg at foreldrene er redde og har det vanskelig</a:t>
            </a:r>
          </a:p>
          <a:p>
            <a:pPr marL="628650" lvl="1" indent="-171450">
              <a:buFont typeface="Arial" panose="020B0604020202020204" pitchFamily="34" charset="0"/>
              <a:buChar char="•"/>
            </a:pPr>
            <a:r>
              <a:rPr lang="nb-NO" noProof="0">
                <a:latin typeface="Arial"/>
                <a:cs typeface="Arial"/>
              </a:rPr>
              <a:t>Selv om man er i et trygt land er det mye som er nytt og fremmed som kan være en påkjenning, i tillegg til vonde minner og traumer en har med seg.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7</a:t>
            </a:fld>
            <a:endParaRPr lang="nb-NO"/>
          </a:p>
        </p:txBody>
      </p:sp>
    </p:spTree>
    <p:extLst>
      <p:ext uri="{BB962C8B-B14F-4D97-AF65-F5344CB8AC3E}">
        <p14:creationId xmlns:p14="http://schemas.microsoft.com/office/powerpoint/2010/main" val="301978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solidFill>
                  <a:srgbClr val="3F3F3F"/>
                </a:solidFill>
                <a:effectLst/>
                <a:latin typeface="Helvetica" pitchFamily="2" charset="0"/>
              </a:rPr>
              <a:t>Barns reaksjoner ofte vise seg gjennom atferd (og noen ganger endret atferd) som for eksempel:</a:t>
            </a:r>
          </a:p>
          <a:p>
            <a:r>
              <a:rPr lang="nb-NO">
                <a:solidFill>
                  <a:srgbClr val="3F3F3F"/>
                </a:solidFill>
                <a:effectLst/>
                <a:latin typeface="Helvetica" pitchFamily="2" charset="0"/>
              </a:rPr>
              <a:t>- lei seg/trist</a:t>
            </a:r>
          </a:p>
          <a:p>
            <a:r>
              <a:rPr lang="nb-NO">
                <a:solidFill>
                  <a:srgbClr val="3F3F3F"/>
                </a:solidFill>
                <a:effectLst/>
                <a:latin typeface="Helvetica" pitchFamily="2" charset="0"/>
              </a:rPr>
              <a:t>- søvnproblemer og mareritt </a:t>
            </a:r>
          </a:p>
          <a:p>
            <a:r>
              <a:rPr lang="nb-NO">
                <a:solidFill>
                  <a:srgbClr val="3F3F3F"/>
                </a:solidFill>
                <a:effectLst/>
                <a:latin typeface="Helvetica" pitchFamily="2" charset="0"/>
              </a:rPr>
              <a:t>- appetitt (spiser lite eller mye) </a:t>
            </a:r>
          </a:p>
          <a:p>
            <a:r>
              <a:rPr lang="nb-NO">
                <a:solidFill>
                  <a:srgbClr val="3F3F3F"/>
                </a:solidFill>
                <a:effectLst/>
                <a:latin typeface="Helvetica" pitchFamily="2" charset="0"/>
              </a:rPr>
              <a:t>- vondt i magen og oppkast</a:t>
            </a:r>
          </a:p>
          <a:p>
            <a:r>
              <a:rPr lang="nb-NO">
                <a:solidFill>
                  <a:srgbClr val="3F3F3F"/>
                </a:solidFill>
                <a:effectLst/>
                <a:latin typeface="Helvetica" pitchFamily="2" charset="0"/>
              </a:rPr>
              <a:t>- smerter i kroppen</a:t>
            </a:r>
          </a:p>
          <a:p>
            <a:r>
              <a:rPr lang="nb-NO">
                <a:solidFill>
                  <a:srgbClr val="3F3F3F"/>
                </a:solidFill>
                <a:effectLst/>
                <a:latin typeface="Helvetica" pitchFamily="2" charset="0"/>
              </a:rPr>
              <a:t>- lei seg og/eller gråter ofte </a:t>
            </a:r>
          </a:p>
          <a:p>
            <a:r>
              <a:rPr lang="nb-NO">
                <a:solidFill>
                  <a:srgbClr val="3F3F3F"/>
                </a:solidFill>
                <a:effectLst/>
                <a:latin typeface="Helvetica" pitchFamily="2" charset="0"/>
              </a:rPr>
              <a:t>- leker lite blir apatiske</a:t>
            </a:r>
          </a:p>
          <a:p>
            <a:r>
              <a:rPr lang="nb-NO">
                <a:solidFill>
                  <a:srgbClr val="3F3F3F"/>
                </a:solidFill>
                <a:effectLst/>
                <a:latin typeface="Helvetica" pitchFamily="2" charset="0"/>
              </a:rPr>
              <a:t>- skolevansker</a:t>
            </a:r>
          </a:p>
          <a:p>
            <a:r>
              <a:rPr lang="nb-NO">
                <a:solidFill>
                  <a:srgbClr val="3F3F3F"/>
                </a:solidFill>
                <a:effectLst/>
                <a:latin typeface="Helvetica" pitchFamily="2" charset="0"/>
              </a:rPr>
              <a:t>- konsentrasjon og uro</a:t>
            </a:r>
          </a:p>
          <a:p>
            <a:r>
              <a:rPr lang="nb-NO">
                <a:solidFill>
                  <a:srgbClr val="3F3F3F"/>
                </a:solidFill>
                <a:effectLst/>
                <a:latin typeface="Helvetica" pitchFamily="2" charset="0"/>
              </a:rPr>
              <a:t>- havner i problemer</a:t>
            </a:r>
          </a:p>
          <a:p>
            <a:r>
              <a:rPr lang="nb-NO">
                <a:solidFill>
                  <a:srgbClr val="3F3F3F"/>
                </a:solidFill>
                <a:effectLst/>
                <a:latin typeface="Helvetica" pitchFamily="2" charset="0"/>
              </a:rPr>
              <a:t>- aggresjon (slåing, biting, krangling) kan bety at barnet er redd, </a:t>
            </a:r>
          </a:p>
          <a:p>
            <a:r>
              <a:rPr lang="nb-NO">
                <a:solidFill>
                  <a:srgbClr val="3F3F3F"/>
                </a:solidFill>
                <a:effectLst/>
                <a:latin typeface="Helvetica" pitchFamily="2" charset="0"/>
              </a:rPr>
              <a:t>- språkproblemer </a:t>
            </a:r>
            <a:r>
              <a:rPr lang="nb-NO" err="1">
                <a:solidFill>
                  <a:srgbClr val="3F3F3F"/>
                </a:solidFill>
                <a:effectLst/>
                <a:latin typeface="Helvetica" pitchFamily="2" charset="0"/>
              </a:rPr>
              <a:t>feks</a:t>
            </a:r>
            <a:r>
              <a:rPr lang="nb-NO">
                <a:solidFill>
                  <a:srgbClr val="3F3F3F"/>
                </a:solidFill>
                <a:effectLst/>
                <a:latin typeface="Helvetica" pitchFamily="2" charset="0"/>
              </a:rPr>
              <a:t> stamming</a:t>
            </a:r>
          </a:p>
          <a:p>
            <a:r>
              <a:rPr lang="nb-NO">
                <a:solidFill>
                  <a:srgbClr val="3F3F3F"/>
                </a:solidFill>
                <a:effectLst/>
                <a:latin typeface="Helvetica" pitchFamily="2" charset="0"/>
              </a:rPr>
              <a:t>- redd for å være borte fra foreldrene</a:t>
            </a:r>
          </a:p>
          <a:p>
            <a:r>
              <a:rPr lang="nb-NO">
                <a:solidFill>
                  <a:srgbClr val="3F3F3F"/>
                </a:solidFill>
                <a:effectLst/>
                <a:latin typeface="Helvetica" pitchFamily="2" charset="0"/>
              </a:rPr>
              <a:t>- klengete</a:t>
            </a:r>
          </a:p>
          <a:p>
            <a:r>
              <a:rPr lang="nb-NO">
                <a:solidFill>
                  <a:srgbClr val="3F3F3F"/>
                </a:solidFill>
                <a:effectLst/>
                <a:latin typeface="Helvetica" pitchFamily="2" charset="0"/>
              </a:rPr>
              <a:t>- større barn kan være redd for å ha blitt gal.</a:t>
            </a:r>
          </a:p>
          <a:p>
            <a:br>
              <a:rPr lang="nb-NO">
                <a:solidFill>
                  <a:srgbClr val="3F3F3F"/>
                </a:solidFill>
                <a:effectLst/>
                <a:latin typeface="Helvetica" pitchFamily="2" charset="0"/>
              </a:rPr>
            </a:br>
            <a:endParaRPr lang="nb-NO">
              <a:solidFill>
                <a:srgbClr val="3F3F3F"/>
              </a:solidFill>
              <a:effectLst/>
              <a:latin typeface="Helvetica" pitchFamily="2" charset="0"/>
            </a:endParaRPr>
          </a:p>
          <a:p>
            <a:r>
              <a:rPr lang="nb-NO">
                <a:solidFill>
                  <a:srgbClr val="3F3F3F"/>
                </a:solidFill>
                <a:effectLst/>
                <a:latin typeface="Helvetica" pitchFamily="2" charset="0"/>
              </a:rPr>
              <a:t>Alt dette er normale reaksjoner på unormale hendelser, og barn/unge kan få problemer med å regulere følelsene sine etter vonde opplevelser. Alt dette er fordi man har levd i fare og utrygghet, og dette kan føre til at "alarmen" i nervesystemet fortsatt er aktiv selv om det i utgangspunktet nå er trygt. Dette kan ikke barnet/den unge noe for, og det er ikke sikkert hen klarer å regulere seg ved å "ta seg sammen". Man kan tenke at barna sender feilsignaler til omgivelsene. Det er viktig at vi som voksne forstår at feilsignalene handler om tidligere vonde opplevelser, og at det kan ta tid å gjenskape følelsen av trygghet. Vår oppgave er å hjelper barna å regulere disse følelsene, og om mulig hjelper de til å forstå at man nå er trygg.</a:t>
            </a:r>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pPr lvl="1">
              <a:lnSpc>
                <a:spcPct val="90000"/>
              </a:lnSpc>
              <a:spcBef>
                <a:spcPts val="500"/>
              </a:spcBef>
              <a:buFont typeface="Courier New,monospace"/>
              <a:buChar char="•"/>
            </a:pPr>
            <a:endParaRPr lang="en-US"/>
          </a:p>
          <a:p>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8</a:t>
            </a:fld>
            <a:endParaRPr lang="nb-NO"/>
          </a:p>
        </p:txBody>
      </p:sp>
    </p:spTree>
    <p:extLst>
      <p:ext uri="{BB962C8B-B14F-4D97-AF65-F5344CB8AC3E}">
        <p14:creationId xmlns:p14="http://schemas.microsoft.com/office/powerpoint/2010/main" val="84535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cs typeface="Calibri"/>
              </a:rPr>
              <a:t>Etter å ha sett denne filmen er det fint at dere også legger til at noen barn også kan bli for flinke eller </a:t>
            </a:r>
            <a:r>
              <a:rPr lang="nb-NO" err="1">
                <a:cs typeface="Calibri"/>
              </a:rPr>
              <a:t>høffelige</a:t>
            </a:r>
            <a:r>
              <a:rPr lang="nb-NO">
                <a:cs typeface="Calibri"/>
              </a:rPr>
              <a:t>, for </a:t>
            </a:r>
            <a:r>
              <a:rPr lang="nb-NO" err="1">
                <a:cs typeface="Calibri"/>
              </a:rPr>
              <a:t>tilpassningsdyktige</a:t>
            </a:r>
            <a:r>
              <a:rPr lang="nb-NO">
                <a:cs typeface="Calibri"/>
              </a:rPr>
              <a:t> når de har det vondt, og at det også er viktig å være oppmerksom på.</a:t>
            </a:r>
            <a:endParaRPr lang="nb-NO"/>
          </a:p>
        </p:txBody>
      </p:sp>
      <p:sp>
        <p:nvSpPr>
          <p:cNvPr id="4" name="Plassholder for lysbildenummer 3"/>
          <p:cNvSpPr>
            <a:spLocks noGrp="1"/>
          </p:cNvSpPr>
          <p:nvPr>
            <p:ph type="sldNum" sz="quarter" idx="5"/>
          </p:nvPr>
        </p:nvSpPr>
        <p:spPr/>
        <p:txBody>
          <a:bodyPr/>
          <a:lstStyle/>
          <a:p>
            <a:fld id="{58940A1C-C1EE-4646-B7A5-2E7169BACB61}" type="slidenum">
              <a:rPr lang="nb-NO" smtClean="0"/>
              <a:t>9</a:t>
            </a:fld>
            <a:endParaRPr lang="nb-NO"/>
          </a:p>
        </p:txBody>
      </p:sp>
    </p:spTree>
    <p:extLst>
      <p:ext uri="{BB962C8B-B14F-4D97-AF65-F5344CB8AC3E}">
        <p14:creationId xmlns:p14="http://schemas.microsoft.com/office/powerpoint/2010/main" val="3577780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37407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244584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050872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67516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9713044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076447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758188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48996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6640374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20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04038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5/25/2024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5/25/2024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5/25/2024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5/25/2024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5/25/2024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5/25/2024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25.05.2024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18205101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https://www.nkvts.no/flyktning/vanlige-reaksjoner/"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rettentil.no/fra-bekymring-til-hjelp/a-leve-med-krysskultu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939048459?app_id=122963" TargetMode="Externa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ideo" Target="https://www.youtube.com/embed/Jfq6-nS65RY?feature=oembed" TargetMode="Externa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24582" y="1243013"/>
            <a:ext cx="3855720" cy="4371974"/>
          </a:xfrm>
        </p:spPr>
        <p:txBody>
          <a:bodyPr vert="horz" lIns="91440" tIns="45720" rIns="91440" bIns="45720" rtlCol="0" anchor="ctr">
            <a:normAutofit/>
          </a:bodyPr>
          <a:lstStyle/>
          <a:p>
            <a:pPr algn="l"/>
            <a:r>
              <a:rPr lang="uk-UA" sz="3600" kern="1200" dirty="0">
                <a:solidFill>
                  <a:schemeClr val="tx2"/>
                </a:solidFill>
                <a:latin typeface="+mj-lt"/>
                <a:ea typeface="+mj-ea"/>
                <a:cs typeface="+mj-cs"/>
              </a:rPr>
              <a:t>Зустріч 3</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uk-UA" sz="1800" dirty="0">
                <a:solidFill>
                  <a:schemeClr val="tx2"/>
                </a:solidFill>
              </a:rPr>
              <a:t>Презентація для батьків</a:t>
            </a:r>
          </a:p>
          <a:p>
            <a:pPr marL="457200" indent="-228600" algn="l">
              <a:buFont typeface="Arial" panose="020B0604020202020204" pitchFamily="34" charset="0"/>
              <a:buChar char="•"/>
            </a:pPr>
            <a:r>
              <a:rPr lang="uk-UA" sz="1800" dirty="0">
                <a:solidFill>
                  <a:schemeClr val="tx2"/>
                </a:solidFill>
              </a:rPr>
              <a:t>Навчальний посібник для вчителя/методиста (у полі приміток)</a:t>
            </a:r>
          </a:p>
          <a:p>
            <a:pPr marL="457200" indent="-228600" algn="l">
              <a:buFont typeface="Arial" panose="020B0604020202020204" pitchFamily="34" charset="0"/>
              <a:buChar char="•"/>
            </a:pPr>
            <a:r>
              <a:rPr lang="uk-UA" sz="1800" dirty="0">
                <a:solidFill>
                  <a:schemeClr val="tx2"/>
                </a:solidFill>
              </a:rPr>
              <a:t>Домашнє завдання </a:t>
            </a:r>
          </a:p>
          <a:p>
            <a:pPr marL="457200" indent="-228600" algn="l">
              <a:buFont typeface="Arial" panose="020B0604020202020204" pitchFamily="34" charset="0"/>
              <a:buChar char="•"/>
            </a:pPr>
            <a:r>
              <a:rPr lang="uk-UA" sz="1800" dirty="0">
                <a:solidFill>
                  <a:schemeClr val="tx2"/>
                </a:solidFill>
              </a:rPr>
              <a:t>Ресурси з додатковою інформацією для батьків</a:t>
            </a:r>
          </a:p>
        </p:txBody>
      </p:sp>
    </p:spTree>
    <p:extLst>
      <p:ext uri="{BB962C8B-B14F-4D97-AF65-F5344CB8AC3E}">
        <p14:creationId xmlns:p14="http://schemas.microsoft.com/office/powerpoint/2010/main" val="4253124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61D6387-9EE1-2DB1-9CC1-1E4042350C94}"/>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3800" dirty="0"/>
              <a:t>Зустріч з дітьми, що відчувають біль, коли ви самі переживаєте важкі часи</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F10B4B6-A863-E6E4-DDDC-39F065A7E9D3}"/>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r>
              <a:rPr lang="uk-UA" sz="2200" dirty="0"/>
              <a:t>Якщо ви погано почуваєтеся або втомилися, то легко розсердитися або розгніватися </a:t>
            </a:r>
          </a:p>
          <a:p>
            <a:r>
              <a:rPr lang="uk-UA" sz="2200" dirty="0"/>
              <a:t>Ви можете роздратуватися на примхливих дітей</a:t>
            </a:r>
          </a:p>
          <a:p>
            <a:r>
              <a:rPr lang="uk-UA" sz="2200" dirty="0"/>
              <a:t>Легко сказати «не думай про це»</a:t>
            </a:r>
          </a:p>
          <a:p>
            <a:r>
              <a:rPr lang="uk-UA" sz="2200" dirty="0"/>
              <a:t>Вибачайтеся перед дитиною, якщо потрібно</a:t>
            </a:r>
          </a:p>
        </p:txBody>
      </p:sp>
      <p:pic>
        <p:nvPicPr>
          <p:cNvPr id="12" name="Plassholder for innhold 11" descr="Et bilde som inneholder klær, Menneskeansikt, skjerf, tegnefilm&#10;&#10;Automatisk generert beskrivelse">
            <a:extLst>
              <a:ext uri="{FF2B5EF4-FFF2-40B4-BE49-F238E27FC236}">
                <a16:creationId xmlns:a16="http://schemas.microsoft.com/office/drawing/2014/main" id="{E7617641-8873-C8F0-3FC3-0A306F5DD05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331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Freeform: Shape 14">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8" name="Freeform: Shape 17">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grpSp>
      <p:sp>
        <p:nvSpPr>
          <p:cNvPr id="5" name="Tittel 4">
            <a:extLst>
              <a:ext uri="{FF2B5EF4-FFF2-40B4-BE49-F238E27FC236}">
                <a16:creationId xmlns:a16="http://schemas.microsoft.com/office/drawing/2014/main" id="{9D98D31D-D326-2C14-2A2A-5DE2306D1D5B}"/>
              </a:ext>
            </a:extLst>
          </p:cNvPr>
          <p:cNvSpPr>
            <a:spLocks noGrp="1"/>
          </p:cNvSpPr>
          <p:nvPr>
            <p:ph type="ctrTitle"/>
          </p:nvPr>
        </p:nvSpPr>
        <p:spPr>
          <a:xfrm>
            <a:off x="3502731" y="1542402"/>
            <a:ext cx="5186842" cy="2387918"/>
          </a:xfrm>
        </p:spPr>
        <p:txBody>
          <a:bodyPr anchor="b">
            <a:normAutofit/>
          </a:bodyPr>
          <a:lstStyle/>
          <a:p>
            <a:r>
              <a:rPr lang="uk-UA" sz="4800" dirty="0">
                <a:solidFill>
                  <a:schemeClr val="tx2"/>
                </a:solidFill>
              </a:rPr>
              <a:t>Завдання на аналіз для пленарної зустрічі</a:t>
            </a:r>
          </a:p>
        </p:txBody>
      </p:sp>
      <p:sp>
        <p:nvSpPr>
          <p:cNvPr id="6" name="Undertittel 5">
            <a:extLst>
              <a:ext uri="{FF2B5EF4-FFF2-40B4-BE49-F238E27FC236}">
                <a16:creationId xmlns:a16="http://schemas.microsoft.com/office/drawing/2014/main" id="{9A54C3E1-F4C6-1508-E558-1AC43E84971A}"/>
              </a:ext>
            </a:extLst>
          </p:cNvPr>
          <p:cNvSpPr>
            <a:spLocks noGrp="1"/>
          </p:cNvSpPr>
          <p:nvPr>
            <p:ph type="subTitle" idx="1"/>
          </p:nvPr>
        </p:nvSpPr>
        <p:spPr>
          <a:xfrm>
            <a:off x="3502135" y="4001587"/>
            <a:ext cx="5188034" cy="682079"/>
          </a:xfrm>
        </p:spPr>
        <p:txBody>
          <a:bodyPr>
            <a:normAutofit fontScale="92500" lnSpcReduction="10000"/>
          </a:bodyPr>
          <a:lstStyle/>
          <a:p>
            <a:r>
              <a:rPr lang="uk-UA" dirty="0">
                <a:solidFill>
                  <a:schemeClr val="tx2"/>
                </a:solidFill>
              </a:rPr>
              <a:t>Як ми можемо добре поставитися до дітей, яким доводиться нелегко? </a:t>
            </a:r>
          </a:p>
        </p:txBody>
      </p:sp>
      <p:grpSp>
        <p:nvGrpSpPr>
          <p:cNvPr id="26" name="Group 25">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7" name="Freeform: Shape 26">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0" name="Freeform: Shape 29">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3" name="Freeform: Shape 32">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6" name="Freeform: Shape 35">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3480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9E8FEED-9460-7594-F24B-9AAD0C63EEFD}"/>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4600" dirty="0"/>
              <a:t>Зустріч з дітьми, що переживають біль</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AB6ED1-7E35-3F6F-F9EB-C7078D03C1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000" dirty="0"/>
              <a:t>Слідувати за ініціативою дитини</a:t>
            </a:r>
          </a:p>
          <a:p>
            <a:r>
              <a:rPr lang="uk-UA" sz="2000" dirty="0"/>
              <a:t>Часто корисно говорити про труднощі, зокрема і для дітей</a:t>
            </a:r>
          </a:p>
          <a:p>
            <a:r>
              <a:rPr lang="uk-UA" sz="2000" dirty="0"/>
              <a:t>Вам потрібна допомога, щоб словами висловити складні речі</a:t>
            </a:r>
          </a:p>
          <a:p>
            <a:r>
              <a:rPr lang="uk-UA" sz="2000" dirty="0"/>
              <a:t>Часто розповідають через гру</a:t>
            </a:r>
          </a:p>
          <a:p>
            <a:r>
              <a:rPr lang="uk-UA" sz="2000" dirty="0"/>
              <a:t>Діти потрібують повторно запевнювати, що це не їхня вина</a:t>
            </a:r>
          </a:p>
        </p:txBody>
      </p:sp>
      <p:pic>
        <p:nvPicPr>
          <p:cNvPr id="10" name="Plassholder for innhold 9" descr="Et bilde som inneholder klær, tegnefilm, person, illustrasjon&#10;&#10;Automatisk generert beskrivelse">
            <a:extLst>
              <a:ext uri="{FF2B5EF4-FFF2-40B4-BE49-F238E27FC236}">
                <a16:creationId xmlns:a16="http://schemas.microsoft.com/office/drawing/2014/main" id="{4273FA39-D57C-AEA6-9260-31030330533B}"/>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081542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Що потрібно дитині?</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chor="t">
            <a:normAutofit fontScale="92500" lnSpcReduction="10000"/>
          </a:bodyPr>
          <a:lstStyle/>
          <a:p>
            <a:pPr lvl="2"/>
            <a:r>
              <a:rPr lang="uk-UA" sz="1700" dirty="0"/>
              <a:t>Фізична та психологічна близькість</a:t>
            </a:r>
          </a:p>
          <a:p>
            <a:pPr lvl="2"/>
            <a:r>
              <a:rPr lang="uk-UA" sz="1700" dirty="0"/>
              <a:t>Терпіння</a:t>
            </a:r>
          </a:p>
          <a:p>
            <a:pPr lvl="2"/>
            <a:r>
              <a:rPr lang="uk-UA" sz="1700" dirty="0"/>
              <a:t>Обмеження, а не покарання</a:t>
            </a:r>
          </a:p>
          <a:p>
            <a:pPr lvl="2"/>
            <a:r>
              <a:rPr lang="uk-UA" sz="1700" dirty="0"/>
              <a:t>Пояснення того, що відбувається</a:t>
            </a:r>
          </a:p>
          <a:p>
            <a:pPr lvl="2"/>
            <a:r>
              <a:rPr lang="uk-UA" sz="1700" dirty="0"/>
              <a:t>Порядок, звички, до яких вони звикли</a:t>
            </a:r>
          </a:p>
          <a:p>
            <a:pPr lvl="2"/>
            <a:r>
              <a:rPr lang="uk-UA" sz="1700" dirty="0"/>
              <a:t>Хваліть, навіть маленьким дітям можна давати невеликі завдання</a:t>
            </a:r>
          </a:p>
          <a:p>
            <a:pPr lvl="2"/>
            <a:r>
              <a:rPr lang="uk-UA" sz="1700" dirty="0"/>
              <a:t>Беріть участь у релігії та культурі</a:t>
            </a:r>
          </a:p>
        </p:txBody>
      </p:sp>
      <p:pic>
        <p:nvPicPr>
          <p:cNvPr id="6" name="Plassholder for innhold 5" descr="Et bilde som inneholder klær, tegnefilm, Menneskeansikt, maling&#10;&#10;Automatisk generert beskrivelse">
            <a:extLst>
              <a:ext uri="{FF2B5EF4-FFF2-40B4-BE49-F238E27FC236}">
                <a16:creationId xmlns:a16="http://schemas.microsoft.com/office/drawing/2014/main" id="{F6C98A65-5869-50B6-DBD8-9E89BEEC1EEF}"/>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82221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Що потрібно дитині?</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lvl="2"/>
            <a:r>
              <a:rPr lang="uk-UA" sz="2200" dirty="0"/>
              <a:t>Допомагайте у грі</a:t>
            </a:r>
          </a:p>
          <a:p>
            <a:pPr lvl="2"/>
            <a:r>
              <a:rPr lang="uk-UA" sz="2200" dirty="0"/>
              <a:t>Вислуховуйте дітей</a:t>
            </a:r>
          </a:p>
          <a:p>
            <a:pPr lvl="2"/>
            <a:r>
              <a:rPr lang="uk-UA" sz="2200" dirty="0"/>
              <a:t>Діліться досвідом</a:t>
            </a:r>
          </a:p>
          <a:p>
            <a:pPr lvl="2"/>
            <a:r>
              <a:rPr lang="uk-UA" sz="2200" dirty="0"/>
              <a:t>Покажіть, що вам цікаво</a:t>
            </a:r>
          </a:p>
          <a:p>
            <a:pPr lvl="2"/>
            <a:r>
              <a:rPr lang="uk-UA" sz="2200" dirty="0"/>
              <a:t>Малюйте те, що їх турбує </a:t>
            </a:r>
          </a:p>
          <a:p>
            <a:pPr lvl="2"/>
            <a:r>
              <a:rPr lang="uk-UA" sz="2200" dirty="0"/>
              <a:t>Розповідайте історії та співайте пісні</a:t>
            </a:r>
          </a:p>
          <a:p>
            <a:pPr lvl="2"/>
            <a:r>
              <a:rPr lang="uk-UA" sz="2200" dirty="0"/>
              <a:t>Ведіть щоденник</a:t>
            </a:r>
          </a:p>
        </p:txBody>
      </p:sp>
      <p:pic>
        <p:nvPicPr>
          <p:cNvPr id="6" name="Plassholder for innhold 5" descr="Et bilde som inneholder klær, Menneskeansikt, gutt, tegning&#10;&#10;Automatisk generert beskrivelse">
            <a:extLst>
              <a:ext uri="{FF2B5EF4-FFF2-40B4-BE49-F238E27FC236}">
                <a16:creationId xmlns:a16="http://schemas.microsoft.com/office/drawing/2014/main" id="{1510D4CB-296F-179A-D6A2-0C3F930BE08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2320" r="2025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92923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233D82-F897-7948-4ED3-B71B3E79B49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400" dirty="0"/>
              <a:t>Що потрібно дитині?</a:t>
            </a:r>
            <a:br>
              <a:rPr lang="uk-UA" sz="4400" dirty="0"/>
            </a:br>
            <a:r>
              <a:rPr lang="uk-UA" sz="4400" dirty="0"/>
              <a:t> Резюме</a:t>
            </a:r>
            <a:endParaRPr lang="uk-UA" sz="42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91A9B3-FD34-5539-609C-64679D431EBA}"/>
              </a:ext>
            </a:extLst>
          </p:cNvPr>
          <p:cNvSpPr>
            <a:spLocks noGrp="1"/>
          </p:cNvSpPr>
          <p:nvPr>
            <p:ph sz="half" idx="1"/>
          </p:nvPr>
        </p:nvSpPr>
        <p:spPr>
          <a:xfrm>
            <a:off x="640080" y="2872899"/>
            <a:ext cx="4243589" cy="3320668"/>
          </a:xfrm>
        </p:spPr>
        <p:txBody>
          <a:bodyPr vert="horz" lIns="91440" tIns="45720" rIns="91440" bIns="45720" rtlCol="0">
            <a:normAutofit/>
          </a:bodyPr>
          <a:lstStyle/>
          <a:p>
            <a:pPr lvl="1"/>
            <a:r>
              <a:rPr lang="uk-UA" sz="2200" dirty="0"/>
              <a:t>Покластися на благополучних дорослих, до яких вони можуть звернутися за допомогою у разі потреби</a:t>
            </a:r>
          </a:p>
          <a:p>
            <a:pPr lvl="1"/>
            <a:r>
              <a:rPr lang="uk-UA" sz="2200" dirty="0"/>
              <a:t>Транслювати надію  </a:t>
            </a:r>
          </a:p>
          <a:p>
            <a:pPr lvl="1"/>
            <a:r>
              <a:rPr lang="uk-UA" sz="2200" dirty="0"/>
              <a:t>Ніхто не може повністю задовольнити потреби дітей</a:t>
            </a:r>
          </a:p>
        </p:txBody>
      </p:sp>
      <p:pic>
        <p:nvPicPr>
          <p:cNvPr id="6" name="Plassholder for innhold 5" descr="Et bilde som inneholder klær, person, Menneskeansikt, mann&#10;&#10;Automatisk generert beskrivelse">
            <a:extLst>
              <a:ext uri="{FF2B5EF4-FFF2-40B4-BE49-F238E27FC236}">
                <a16:creationId xmlns:a16="http://schemas.microsoft.com/office/drawing/2014/main" id="{45CA674B-3035-BA8B-B087-F19A411FDB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41639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FAEC48E-5DEA-E492-5712-EEE3019CA929}"/>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Домашнє завдання, зустріч 3:</a:t>
            </a:r>
          </a:p>
        </p:txBody>
      </p:sp>
      <p:sp>
        <p:nvSpPr>
          <p:cNvPr id="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E2BCA704-5F8A-70F9-5198-675A4EA5D60D}"/>
              </a:ext>
            </a:extLst>
          </p:cNvPr>
          <p:cNvSpPr>
            <a:spLocks noGrp="1"/>
          </p:cNvSpPr>
          <p:nvPr>
            <p:ph sz="half" idx="1"/>
          </p:nvPr>
        </p:nvSpPr>
        <p:spPr>
          <a:xfrm>
            <a:off x="640080" y="2872899"/>
            <a:ext cx="4243589" cy="3320668"/>
          </a:xfrm>
        </p:spPr>
        <p:txBody>
          <a:bodyPr vert="horz" lIns="91440" tIns="45720" rIns="91440" bIns="45720" rtlCol="0" anchor="t">
            <a:normAutofit/>
          </a:bodyPr>
          <a:lstStyle/>
          <a:p>
            <a:pPr marL="0" indent="0">
              <a:buNone/>
            </a:pPr>
            <a:r>
              <a:rPr lang="uk-UA" sz="2200" dirty="0"/>
              <a:t>Як ваша дитина показує, що їй боляче?</a:t>
            </a:r>
          </a:p>
          <a:p>
            <a:pPr marL="0" indent="0">
              <a:buNone/>
            </a:pPr>
            <a:r>
              <a:rPr lang="uk-UA" sz="2200" dirty="0"/>
              <a:t>Як ви зазвичай втішаєте дитину, коли їй боляче?</a:t>
            </a:r>
          </a:p>
          <a:p>
            <a:pPr marL="0" indent="0">
              <a:buNone/>
            </a:pPr>
            <a:r>
              <a:rPr lang="uk-UA" sz="2200" dirty="0"/>
              <a:t>Чи є щось про що ми говорили сьогодні, що б ви хотіли спробувати зробити вдома?</a:t>
            </a:r>
          </a:p>
        </p:txBody>
      </p:sp>
      <p:pic>
        <p:nvPicPr>
          <p:cNvPr id="8" name="Plassholder for innhold 7" descr="Et bilde som inneholder klær, sko, tegnefilm, skisport&#10;&#10;Automatisk generert beskrivelse">
            <a:extLst>
              <a:ext uri="{FF2B5EF4-FFF2-40B4-BE49-F238E27FC236}">
                <a16:creationId xmlns:a16="http://schemas.microsoft.com/office/drawing/2014/main" id="{811E6EB8-1066-FA9F-D90E-AA9A8684016A}"/>
              </a:ext>
            </a:extLst>
          </p:cNvPr>
          <p:cNvPicPr>
            <a:picLocks noGrp="1" noChangeAspect="1"/>
          </p:cNvPicPr>
          <p:nvPr>
            <p:ph sz="half" idx="2"/>
          </p:nvPr>
        </p:nvPicPr>
        <p:blipFill rotWithShape="1">
          <a:blip r:embed="rId3"/>
          <a:srcRect l="8509" r="1626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70027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normAutofit fontScale="90000"/>
          </a:bodyPr>
          <a:lstStyle/>
          <a:p>
            <a:pPr algn="l" rtl="0"/>
            <a:br>
              <a:rPr lang="uk-UA" b="0" i="0" dirty="0">
                <a:solidFill>
                  <a:srgbClr val="3C4043"/>
                </a:solidFill>
                <a:effectLst/>
                <a:latin typeface="Roboto" panose="02000000000000000000" pitchFamily="2" charset="0"/>
              </a:rPr>
            </a:br>
            <a:r>
              <a:rPr lang="uk-UA" b="0" i="0" dirty="0">
                <a:solidFill>
                  <a:srgbClr val="3C4043"/>
                </a:solidFill>
                <a:effectLst/>
                <a:latin typeface="Roboto" panose="02000000000000000000" pitchFamily="2" charset="0"/>
              </a:rPr>
              <a:t>Корисні посилання та адреси</a:t>
            </a:r>
            <a:br>
              <a:rPr lang="uk-UA" b="0" i="0" dirty="0">
                <a:solidFill>
                  <a:srgbClr val="3C4043"/>
                </a:solidFill>
                <a:effectLst/>
                <a:latin typeface="Roboto" panose="02000000000000000000" pitchFamily="2" charset="0"/>
              </a:rPr>
            </a:br>
            <a:br>
              <a:rPr lang="uk-UA" b="0" i="0" dirty="0">
                <a:solidFill>
                  <a:srgbClr val="5F6368"/>
                </a:solidFill>
                <a:effectLst/>
                <a:latin typeface="Roboto" panose="02000000000000000000" pitchFamily="2" charset="0"/>
              </a:rPr>
            </a:br>
            <a:r>
              <a:rPr lang="uk-UA" b="0" i="0" dirty="0">
                <a:solidFill>
                  <a:srgbClr val="5F6368"/>
                </a:solidFill>
                <a:effectLst/>
                <a:latin typeface="Roboto" panose="02000000000000000000" pitchFamily="2" charset="0"/>
              </a:rPr>
              <a:t> </a:t>
            </a:r>
            <a:endParaRPr lang="uk-UA"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ru-RU" dirty="0" err="1"/>
              <a:t>Foreldrehverdag.no</a:t>
            </a:r>
            <a:endParaRPr lang="ru-RU" dirty="0"/>
          </a:p>
          <a:p>
            <a:r>
              <a:rPr lang="ru-RU" dirty="0" err="1"/>
              <a:t>Littsint.no</a:t>
            </a:r>
            <a:endParaRPr lang="uk-UA" dirty="0"/>
          </a:p>
          <a:p>
            <a:r>
              <a:rPr lang="uk-UA" dirty="0"/>
              <a:t>(Введіть відповідні номери телефонів, посилання та адреси</a:t>
            </a:r>
            <a:r>
              <a:rPr lang="ru-RU" dirty="0"/>
              <a:t>)</a:t>
            </a:r>
          </a:p>
        </p:txBody>
      </p:sp>
    </p:spTree>
    <p:extLst>
      <p:ext uri="{BB962C8B-B14F-4D97-AF65-F5344CB8AC3E}">
        <p14:creationId xmlns:p14="http://schemas.microsoft.com/office/powerpoint/2010/main" val="92514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71625D0-830F-10C1-2EB4-39027B25876F}"/>
              </a:ext>
            </a:extLst>
          </p:cNvPr>
          <p:cNvSpPr>
            <a:spLocks noGrp="1"/>
          </p:cNvSpPr>
          <p:nvPr>
            <p:ph type="title"/>
          </p:nvPr>
        </p:nvSpPr>
        <p:spPr/>
        <p:txBody>
          <a:bodyPr/>
          <a:lstStyle/>
          <a:p>
            <a:r>
              <a:rPr lang="uk-UA" dirty="0"/>
              <a:t>Ресурси для зустрічі 3:</a:t>
            </a:r>
          </a:p>
        </p:txBody>
      </p:sp>
      <p:sp>
        <p:nvSpPr>
          <p:cNvPr id="4" name="Rectangle 1">
            <a:extLst>
              <a:ext uri="{FF2B5EF4-FFF2-40B4-BE49-F238E27FC236}">
                <a16:creationId xmlns:a16="http://schemas.microsoft.com/office/drawing/2014/main" id="{E7F829CD-03D8-7F79-AA23-8EC328650AE7}"/>
              </a:ext>
            </a:extLst>
          </p:cNvPr>
          <p:cNvSpPr>
            <a:spLocks noGrp="1" noChangeArrowheads="1"/>
          </p:cNvSpPr>
          <p:nvPr>
            <p:ph idx="1"/>
          </p:nvPr>
        </p:nvSpPr>
        <p:spPr bwMode="auto">
          <a:xfrm>
            <a:off x="838200" y="2477811"/>
            <a:ext cx="11091498"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1" i="0" u="none" strike="noStrike" cap="none" normalizeH="0" baseline="0" dirty="0">
                <a:ln>
                  <a:noFill/>
                </a:ln>
                <a:effectLst/>
                <a:ea typeface="Calibri" panose="020F0502020204030204" pitchFamily="34" charset="0"/>
                <a:cs typeface="Calibri" panose="020F0502020204030204" pitchFamily="34" charset="0"/>
              </a:rPr>
              <a:t>Психологічна освіта про поширені реакції на стрес, зміни, міграцію та втечу у дітей та дорослих:</a:t>
            </a: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600" b="0" i="0" u="sng" strike="noStrike" cap="none" normalizeH="0" baseline="0" dirty="0">
                <a:ln>
                  <a:noFill/>
                </a:ln>
                <a:effectLst/>
                <a:ea typeface="Calibri" panose="020F0502020204030204" pitchFamily="34" charset="0"/>
                <a:cs typeface="Calibri" panose="020F0502020204030204" pitchFamily="34" charset="0"/>
              </a:rPr>
              <a:t>Керівництво та додаток для батьків-біженців</a:t>
            </a: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600" b="0" i="0" u="sng" strike="noStrike" cap="none" normalizeH="0" baseline="0" dirty="0" err="1">
                <a:ln>
                  <a:noFill/>
                </a:ln>
                <a:effectLst/>
                <a:ea typeface="Calibri" panose="020F0502020204030204" pitchFamily="34" charset="0"/>
                <a:cs typeface="Arial" panose="020B0604020202020204" pitchFamily="34" charset="0"/>
              </a:rPr>
              <a:t>Flyktning.net</a:t>
            </a:r>
            <a:r>
              <a:rPr kumimoji="0" lang="uk-UA" altLang="nb-NO" sz="1600" b="0" i="0" u="sng" strike="noStrike" cap="none" normalizeH="0" baseline="0" dirty="0">
                <a:ln>
                  <a:noFill/>
                </a:ln>
                <a:effectLst/>
                <a:ea typeface="Calibri" panose="020F0502020204030204" pitchFamily="34" charset="0"/>
                <a:cs typeface="Arial" panose="020B0604020202020204" pitchFamily="34" charset="0"/>
              </a:rPr>
              <a:t>: інформація про співпрацівників, що працюють з біженцями</a:t>
            </a:r>
          </a:p>
          <a:p>
            <a:pPr marR="0" lvl="0" algn="l" defTabSz="914400" rtl="0" eaLnBrk="0" fontAlgn="base" latinLnBrk="0" hangingPunct="0">
              <a:lnSpc>
                <a:spcPct val="100000"/>
              </a:lnSpc>
              <a:spcBef>
                <a:spcPct val="0"/>
              </a:spcBef>
              <a:spcAft>
                <a:spcPct val="0"/>
              </a:spcAft>
              <a:buClrTx/>
              <a:buSzTx/>
              <a:buFontTx/>
              <a:buChar char="-"/>
              <a:tabLst/>
            </a:pPr>
            <a:r>
              <a:rPr kumimoji="0" lang="uk-UA" altLang="nb-NO" sz="1600" b="0" i="0" u="sng" strike="noStrike" cap="none" normalizeH="0" baseline="0" dirty="0">
                <a:ln>
                  <a:noFill/>
                </a:ln>
                <a:effectLst/>
                <a:ea typeface="Calibri" panose="020F0502020204030204" pitchFamily="34" charset="0"/>
                <a:cs typeface="Arial" panose="020B0604020202020204" pitchFamily="34" charset="0"/>
              </a:rPr>
              <a:t>Окрема тематична сторінка про керівництво для батьків, психосоціальне спостереження, реакції на травми, </a:t>
            </a:r>
            <a:r>
              <a:rPr lang="uk-UA" altLang="nb-NO" sz="1600" u="sng" dirty="0">
                <a:ea typeface="Calibri" panose="020F0502020204030204" pitchFamily="34" charset="0"/>
                <a:cs typeface="Arial" panose="020B0604020202020204" pitchFamily="34" charset="0"/>
              </a:rPr>
              <a:t>тощо</a:t>
            </a:r>
            <a:r>
              <a:rPr kumimoji="0" lang="uk-UA" altLang="nb-NO" sz="1600" b="0" i="0" u="sng" strike="noStrike" cap="none" normalizeH="0" baseline="0" dirty="0">
                <a:ln>
                  <a:noFill/>
                </a:ln>
                <a:effectLst/>
                <a:ea typeface="Calibri" panose="020F050202020403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none" strike="noStrike" cap="none" normalizeH="0" baseline="0" dirty="0">
                <a:ln>
                  <a:noFill/>
                </a:ln>
                <a:effectLst/>
                <a:ea typeface="Calibri" panose="020F0502020204030204" pitchFamily="34" charset="0"/>
                <a:cs typeface="Arial"/>
              </a:rPr>
              <a:t>-    </a:t>
            </a:r>
            <a:r>
              <a:rPr kumimoji="0" lang="uk-UA" altLang="nb-NO" sz="1600" b="0" i="0" u="none" strike="noStrike" cap="none" normalizeH="0" baseline="0" dirty="0">
                <a:ln>
                  <a:noFill/>
                </a:ln>
                <a:effectLst/>
                <a:ea typeface="Calibri" panose="020F0502020204030204" pitchFamily="34" charset="0"/>
                <a:cs typeface="Arial"/>
                <a:hlinkClick r:id="rId3">
                  <a:extLst>
                    <a:ext uri="{A12FA001-AC4F-418D-AE19-62706E023703}">
                      <ahyp:hlinkClr xmlns:ahyp="http://schemas.microsoft.com/office/drawing/2018/hyperlinkcolor" val="tx"/>
                    </a:ext>
                  </a:extLst>
                </a:hlinkClick>
              </a:rPr>
              <a:t>Нормальні реакції на війну та втечу (NKVTS)</a:t>
            </a:r>
            <a:endParaRPr kumimoji="0" lang="uk-UA" altLang="nb-NO" sz="1600" b="0" i="0" u="none" strike="noStrike" cap="none" normalizeH="0" baseline="0" dirty="0">
              <a:ln>
                <a:noFill/>
              </a:ln>
              <a:effectLst/>
              <a:cs typeface="Arial"/>
            </a:endParaRPr>
          </a:p>
          <a:p>
            <a:pPr marL="0" lvl="0" indent="0" eaLnBrk="0" fontAlgn="base" hangingPunct="0">
              <a:lnSpc>
                <a:spcPct val="100000"/>
              </a:lnSpc>
              <a:spcBef>
                <a:spcPct val="0"/>
              </a:spcBef>
              <a:spcAft>
                <a:spcPct val="0"/>
              </a:spcAft>
              <a:buNone/>
            </a:pPr>
            <a:r>
              <a:rPr kumimoji="0" lang="uk-UA" altLang="nb-NO" sz="1600" b="1" i="0" u="none" strike="noStrike" cap="none" normalizeH="0" baseline="0" dirty="0">
                <a:ln>
                  <a:noFill/>
                </a:ln>
                <a:effectLst/>
                <a:ea typeface="Calibri" panose="020F0502020204030204" pitchFamily="34" charset="0"/>
                <a:cs typeface="Calibri" panose="020F0502020204030204" pitchFamily="34" charset="0"/>
              </a:rPr>
              <a:t>Потреби дитини та адаптація догляду до потреб дитини в контексті нової культури</a:t>
            </a:r>
            <a:r>
              <a:rPr lang="uk-UA" altLang="nb-NO" sz="1600" b="1" dirty="0">
                <a:ea typeface="Calibri" panose="020F0502020204030204" pitchFamily="34" charset="0"/>
                <a:cs typeface="Calibri" panose="020F0502020204030204" pitchFamily="34" charset="0"/>
              </a:rPr>
              <a:t>:</a:t>
            </a:r>
            <a:endParaRPr kumimoji="0" lang="uk-UA"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sng" strike="noStrike" cap="none" normalizeH="0" baseline="0" dirty="0">
                <a:ln>
                  <a:noFill/>
                </a:ln>
                <a:effectLst/>
                <a:ea typeface="Calibri" panose="020F0502020204030204" pitchFamily="34" charset="0"/>
                <a:cs typeface="Calibri" panose="020F0502020204030204" pitchFamily="34" charset="0"/>
              </a:rPr>
              <a:t>-</a:t>
            </a:r>
            <a:r>
              <a:rPr kumimoji="0" lang="uk-UA" altLang="nb-NO" sz="1600" b="0" i="0" u="none" strike="noStrike" cap="none" normalizeH="0" baseline="0" dirty="0">
                <a:ln>
                  <a:noFill/>
                </a:ln>
                <a:effectLst/>
                <a:ea typeface="Calibri" panose="020F0502020204030204" pitchFamily="34" charset="0"/>
                <a:cs typeface="Arial" panose="020B0604020202020204" pitchFamily="34" charset="0"/>
              </a:rPr>
              <a:t>    </a:t>
            </a:r>
            <a:r>
              <a:rPr kumimoji="0" lang="uk-UA" altLang="nb-NO" sz="1600" b="0" i="0" u="sng" strike="noStrike" cap="none" normalizeH="0" baseline="0" dirty="0">
                <a:ln>
                  <a:noFill/>
                </a:ln>
                <a:effectLst/>
                <a:ea typeface="Calibri" panose="020F0502020204030204" pitchFamily="34" charset="0"/>
                <a:cs typeface="Arial" panose="020B0604020202020204" pitchFamily="34" charset="0"/>
              </a:rPr>
              <a:t>Тематичний буклет та фільм: діти та молодь різних культур </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r>
              <a:rPr kumimoji="0" lang="uk-UA" altLang="nb-NO" sz="1600" b="0" i="0" u="none" strike="noStrike" cap="none" normalizeH="0" baseline="0" dirty="0" err="1">
                <a:ln>
                  <a:noFill/>
                </a:ln>
                <a:effectLst/>
                <a:ea typeface="Calibri" panose="020F0502020204030204" pitchFamily="34" charset="0"/>
                <a:cs typeface="Calibri" panose="020F0502020204030204" pitchFamily="34" charset="0"/>
              </a:rPr>
              <a:t>Bufetat</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uk-UA"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none" strike="noStrike" cap="none" normalizeH="0" baseline="0" dirty="0">
                <a:ln>
                  <a:noFill/>
                </a:ln>
                <a:effectLst/>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uk-UA" altLang="nb-NO" sz="1600" b="0" i="0" u="none" strike="noStrike" cap="none" normalizeH="0" baseline="0" dirty="0">
                <a:ln>
                  <a:noFill/>
                </a:ln>
                <a:effectLst/>
                <a:ea typeface="Calibri" panose="020F0502020204030204" pitchFamily="34" charset="0"/>
                <a:cs typeface="Arial" panose="020B0604020202020204" pitchFamily="34" charset="0"/>
              </a:rPr>
              <a:t>   </a:t>
            </a:r>
            <a:r>
              <a:rPr kumimoji="0" lang="uk-UA" altLang="nb-NO" sz="1600" b="0" u="sng" strike="noStrike" cap="none" normalizeH="0" baseline="0" dirty="0">
                <a:ln>
                  <a:noFill/>
                </a:ln>
                <a:effectLst/>
                <a:ea typeface="Calibri" panose="020F0502020204030204" pitchFamily="34" charset="0"/>
                <a:cs typeface="Calibri" panose="020F0502020204030204" pitchFamily="34" charset="0"/>
              </a:rPr>
              <a:t>Життя в умовах різних культур </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(RVTS)</a:t>
            </a:r>
            <a:endParaRPr kumimoji="0" lang="uk-UA"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sng" strike="noStrike" cap="none" normalizeH="0" baseline="0" dirty="0">
                <a:ln>
                  <a:noFill/>
                </a:ln>
                <a:effectLst/>
                <a:ea typeface="Calibri" panose="020F0502020204030204" pitchFamily="34" charset="0"/>
                <a:cs typeface="Calibri" panose="020F0502020204030204" pitchFamily="34" charset="0"/>
              </a:rPr>
              <a:t>-    Бути батьками з різних культур </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r>
              <a:rPr kumimoji="0" lang="uk-UA" altLang="nb-NO" sz="1600" b="0" i="0" u="none" strike="noStrike" cap="none" normalizeH="0" baseline="0" dirty="0" err="1">
                <a:ln>
                  <a:noFill/>
                </a:ln>
                <a:effectLst/>
                <a:ea typeface="Calibri" panose="020F0502020204030204" pitchFamily="34" charset="0"/>
                <a:cs typeface="Calibri" panose="020F0502020204030204" pitchFamily="34" charset="0"/>
              </a:rPr>
              <a:t>Flexid</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uk-UA"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sng" strike="noStrike" cap="none" normalizeH="0" baseline="0" dirty="0">
                <a:ln>
                  <a:noFill/>
                </a:ln>
                <a:effectLst/>
                <a:ea typeface="Calibri" panose="020F0502020204030204" pitchFamily="34" charset="0"/>
                <a:cs typeface="Calibri" panose="020F0502020204030204" pitchFamily="34" charset="0"/>
              </a:rPr>
              <a:t>-    Молодь з різних культур та співпраця між школою та будинком (</a:t>
            </a:r>
            <a:r>
              <a:rPr kumimoji="0" lang="uk-UA" altLang="nb-NO" sz="1600" b="0" i="0" u="none" strike="noStrike" cap="none" normalizeH="0" baseline="0" dirty="0" err="1">
                <a:ln>
                  <a:noFill/>
                </a:ln>
                <a:effectLst/>
                <a:ea typeface="Calibri" panose="020F0502020204030204" pitchFamily="34" charset="0"/>
                <a:cs typeface="Calibri" panose="020F0502020204030204" pitchFamily="34" charset="0"/>
              </a:rPr>
              <a:t>Udir</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uk-UA" altLang="nb-NO" sz="16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1" i="0" u="none" strike="noStrike" cap="none" normalizeH="0" baseline="0" dirty="0">
                <a:ln>
                  <a:noFill/>
                </a:ln>
                <a:effectLst/>
                <a:ea typeface="Calibri" panose="020F0502020204030204" pitchFamily="34" charset="0"/>
                <a:cs typeface="Calibri" panose="020F0502020204030204" pitchFamily="34" charset="0"/>
              </a:rPr>
              <a:t>Позитивний розвиток емоційних відносин між вихователем та дитиною:</a:t>
            </a: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    </a:t>
            </a:r>
            <a:r>
              <a:rPr kumimoji="0" lang="uk-UA" altLang="nb-NO" sz="1600" b="0" i="0" u="sng" strike="noStrike" cap="none" normalizeH="0" baseline="0" dirty="0">
                <a:ln>
                  <a:noFill/>
                </a:ln>
                <a:effectLst/>
                <a:ea typeface="Calibri" panose="020F0502020204030204" pitchFamily="34" charset="0"/>
                <a:cs typeface="Calibri" panose="020F0502020204030204" pitchFamily="34" charset="0"/>
              </a:rPr>
              <a:t>Батьківський день – гарна порада для вас із </a:t>
            </a:r>
            <a:r>
              <a:rPr kumimoji="0" lang="uk-UA" altLang="nb-NO" sz="1600" b="0" i="0" u="sng" strike="noStrike" cap="none" normalizeH="0" baseline="0">
                <a:ln>
                  <a:noFill/>
                </a:ln>
                <a:effectLst/>
                <a:ea typeface="Calibri" panose="020F0502020204030204" pitchFamily="34" charset="0"/>
                <a:cs typeface="Calibri" panose="020F0502020204030204" pitchFamily="34" charset="0"/>
              </a:rPr>
              <a:t>дітьми </a:t>
            </a:r>
            <a:r>
              <a:rPr kumimoji="0" lang="uk-UA" altLang="nb-NO" sz="1600" b="0" i="0" u="none" strike="noStrike" cap="none" normalizeH="0" baseline="0">
                <a:ln>
                  <a:noFill/>
                </a:ln>
                <a:effectLst/>
                <a:ea typeface="Calibri" panose="020F0502020204030204" pitchFamily="34" charset="0"/>
                <a:cs typeface="Calibri" panose="020F0502020204030204" pitchFamily="34" charset="0"/>
              </a:rPr>
              <a:t>(</a:t>
            </a:r>
            <a:r>
              <a:rPr kumimoji="0" lang="uk-UA" altLang="nb-NO" sz="1600" b="0" i="0" u="none" strike="noStrike" cap="none" normalizeH="0" baseline="0" dirty="0" err="1">
                <a:ln>
                  <a:noFill/>
                </a:ln>
                <a:effectLst/>
                <a:ea typeface="Calibri" panose="020F0502020204030204" pitchFamily="34" charset="0"/>
                <a:cs typeface="Calibri" panose="020F0502020204030204" pitchFamily="34" charset="0"/>
              </a:rPr>
              <a:t>Bufdir</a:t>
            </a:r>
            <a:r>
              <a:rPr kumimoji="0" lang="uk-UA" altLang="nb-NO" sz="1600" b="0" i="0" u="none" strike="noStrike" cap="none" normalizeH="0" baseline="0" dirty="0">
                <a:ln>
                  <a:noFill/>
                </a:ln>
                <a:effectLst/>
                <a:ea typeface="Calibri" panose="020F0502020204030204" pitchFamily="34" charset="0"/>
                <a:cs typeface="Calibri" panose="020F0502020204030204" pitchFamily="34" charset="0"/>
              </a:rPr>
              <a:t>)</a:t>
            </a:r>
            <a:endParaRPr kumimoji="0" lang="uk-UA" altLang="nb-NO" sz="1600" b="0" i="0" u="none" strike="noStrike" cap="none" normalizeH="0" baseline="0" dirty="0">
              <a:ln>
                <a:noFill/>
              </a:ln>
              <a:effectLst/>
            </a:endParaRPr>
          </a:p>
        </p:txBody>
      </p:sp>
    </p:spTree>
    <p:extLst>
      <p:ext uri="{BB962C8B-B14F-4D97-AF65-F5344CB8AC3E}">
        <p14:creationId xmlns:p14="http://schemas.microsoft.com/office/powerpoint/2010/main" val="4200373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600" dirty="0"/>
              <a:t>Домашнє завдання</a:t>
            </a:r>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1700" dirty="0"/>
              <a:t>Як ви ставитеся до того, щоб супроводжувати свою дитину в дитячому садку, школі та дозвіллі в Норвегії? Чи відрізняється ваше ставлення від того, як це було у вашій рідній країні?</a:t>
            </a:r>
          </a:p>
          <a:p>
            <a:r>
              <a:rPr lang="uk-UA" sz="1700" dirty="0"/>
              <a:t>Подумайте про власні потреби. Чи є послуги, щодо яких, на вашу думку, вам потрібна додаткова інформація чи додаткова підтримка?</a:t>
            </a:r>
          </a:p>
          <a:p>
            <a:r>
              <a:rPr lang="uk-UA" sz="1700" dirty="0"/>
              <a:t>Чи є у вас занепокоєння щодо послуг, які ви використовуєте або використовуватимете у майбутньому?</a:t>
            </a:r>
          </a:p>
          <a:p>
            <a:pPr marL="0" indent="0">
              <a:buNone/>
            </a:pPr>
            <a:endParaRPr lang="uk-UA"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9277AD4-661B-C776-5BF2-BD76689C1C46}"/>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uk-UA" sz="5400" dirty="0"/>
              <a:t>Сьогоднішній порядок денний</a:t>
            </a:r>
          </a:p>
        </p:txBody>
      </p:sp>
      <p:sp>
        <p:nvSpPr>
          <p:cNvPr id="3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932D0490-9767-6C9A-E6E9-F3A93420F30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uk-UA" sz="2200" dirty="0"/>
              <a:t>Що потрібно всім дітям – спільне завдання</a:t>
            </a:r>
          </a:p>
          <a:p>
            <a:r>
              <a:rPr lang="uk-UA" sz="2200" dirty="0"/>
              <a:t>Діти різних культур</a:t>
            </a:r>
          </a:p>
          <a:p>
            <a:r>
              <a:rPr lang="uk-UA" sz="2200" dirty="0"/>
              <a:t>Міграція внаслідок стресу та травма</a:t>
            </a:r>
          </a:p>
          <a:p>
            <a:r>
              <a:rPr lang="uk-UA" sz="2200" dirty="0"/>
              <a:t>Реакції дитини та як до них ставитися</a:t>
            </a:r>
          </a:p>
          <a:p>
            <a:r>
              <a:rPr lang="uk-UA" sz="2200" dirty="0"/>
              <a:t>Спільне завдання  </a:t>
            </a:r>
          </a:p>
          <a:p>
            <a:r>
              <a:rPr lang="uk-UA" sz="2200" dirty="0"/>
              <a:t>Домашнє завдання</a:t>
            </a:r>
          </a:p>
          <a:p>
            <a:pPr marL="0" indent="0">
              <a:buNone/>
            </a:pPr>
            <a:endParaRPr lang="uk-UA" sz="2200" dirty="0"/>
          </a:p>
        </p:txBody>
      </p:sp>
      <p:pic>
        <p:nvPicPr>
          <p:cNvPr id="10" name="Plassholder for innhold 9" descr="Et bilde som inneholder klær, maling, person, tegnefilm&#10;&#10;Automatisk generert beskrivelse">
            <a:extLst>
              <a:ext uri="{FF2B5EF4-FFF2-40B4-BE49-F238E27FC236}">
                <a16:creationId xmlns:a16="http://schemas.microsoft.com/office/drawing/2014/main" id="{84D136AB-B4B7-295A-0353-102D107C8A2A}"/>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3795" r="-3" b="-3"/>
          <a:stretch/>
        </p:blipFill>
        <p:spPr>
          <a:xfrm>
            <a:off x="7675658" y="2093976"/>
            <a:ext cx="3941064" cy="4096512"/>
          </a:xfrm>
          <a:prstGeom prst="rect">
            <a:avLst/>
          </a:prstGeom>
        </p:spPr>
      </p:pic>
    </p:spTree>
    <p:extLst>
      <p:ext uri="{BB962C8B-B14F-4D97-AF65-F5344CB8AC3E}">
        <p14:creationId xmlns:p14="http://schemas.microsoft.com/office/powerpoint/2010/main" val="3123909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C19F9-4E53-F75F-4868-F78AEB981D34}"/>
              </a:ext>
            </a:extLst>
          </p:cNvPr>
          <p:cNvSpPr>
            <a:spLocks noGrp="1"/>
          </p:cNvSpPr>
          <p:nvPr>
            <p:ph type="title"/>
          </p:nvPr>
        </p:nvSpPr>
        <p:spPr>
          <a:xfrm>
            <a:off x="640080" y="325369"/>
            <a:ext cx="4368602" cy="1956841"/>
          </a:xfrm>
        </p:spPr>
        <p:txBody>
          <a:bodyPr vert="horz" lIns="91440" tIns="45720" rIns="91440" bIns="45720" rtlCol="0" anchor="b">
            <a:normAutofit/>
          </a:bodyPr>
          <a:lstStyle/>
          <a:p>
            <a:pPr marL="342900" indent="-342900"/>
            <a:r>
              <a:rPr lang="uk-UA" sz="5400" dirty="0"/>
              <a:t>Що потрібно всім дітям</a:t>
            </a:r>
            <a:r>
              <a:rPr lang="en-GB" sz="5400" dirty="0"/>
              <a:t>?</a:t>
            </a:r>
            <a:endParaRPr lang="en-US" sz="5400" dirty="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4135EE3-DDEE-AB21-4ED8-74C7036EF4C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Любов, безпека, турбота</a:t>
            </a:r>
            <a:endParaRPr lang="lv-LV" sz="2200" dirty="0"/>
          </a:p>
          <a:p>
            <a:r>
              <a:rPr lang="uk-UA" sz="2200" dirty="0"/>
              <a:t>Потреба бути побаченими та почутими</a:t>
            </a:r>
            <a:endParaRPr lang="lv-LV" sz="2200" dirty="0"/>
          </a:p>
          <a:p>
            <a:r>
              <a:rPr lang="uk-UA" sz="2200" dirty="0"/>
              <a:t>Потрібність у людині, на яку можна рівнятися</a:t>
            </a:r>
            <a:endParaRPr lang="lv-LV" sz="2200" dirty="0"/>
          </a:p>
          <a:p>
            <a:r>
              <a:rPr lang="uk-UA" sz="2200" dirty="0"/>
              <a:t>Потрібність належати</a:t>
            </a:r>
            <a:endParaRPr lang="lv-LV" sz="2200" dirty="0"/>
          </a:p>
          <a:p>
            <a:r>
              <a:rPr lang="uk-UA" sz="2200" dirty="0"/>
              <a:t>Потрібність у кордонах</a:t>
            </a:r>
            <a:endParaRPr lang="lv-LV" sz="2200" dirty="0"/>
          </a:p>
          <a:p>
            <a:pPr marL="0" indent="0">
              <a:buNone/>
            </a:pPr>
            <a:endParaRPr lang="lv-LV" sz="2200" dirty="0"/>
          </a:p>
        </p:txBody>
      </p:sp>
      <p:pic>
        <p:nvPicPr>
          <p:cNvPr id="6" name="Plassholder for innhold 5" descr="Et bilde som inneholder anime, tegnefilm, Tegnefilm, illustrasjon&#10;&#10;Automatisk generert beskrivelse">
            <a:extLst>
              <a:ext uri="{FF2B5EF4-FFF2-40B4-BE49-F238E27FC236}">
                <a16:creationId xmlns:a16="http://schemas.microsoft.com/office/drawing/2014/main" id="{D83E55DF-8367-B542-BD74-00FF1524C27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6967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34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Media på Internett 6" descr="&quot;Sara&quot;">
            <a:hlinkClick r:id="" action="ppaction://media"/>
            <a:extLst>
              <a:ext uri="{FF2B5EF4-FFF2-40B4-BE49-F238E27FC236}">
                <a16:creationId xmlns:a16="http://schemas.microsoft.com/office/drawing/2014/main" id="{F630328A-3386-42C3-E165-4E7AEADB0D34}"/>
              </a:ext>
            </a:extLst>
          </p:cNvPr>
          <p:cNvPicPr>
            <a:picLocks noGrp="1" noRot="1" noChangeAspect="1"/>
          </p:cNvPicPr>
          <p:nvPr>
            <p:ph idx="1"/>
            <a:videoFile r:link="rId1"/>
          </p:nvPr>
        </p:nvPicPr>
        <p:blipFill>
          <a:blip r:embed="rId4"/>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88410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E0D2B1E-CCC1-B3C6-7D4D-E3E5FA876A9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Бути дитиною в різних культурах</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E96F647B-B6AC-33B5-E892-06B652B6576A}"/>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Ресурси </a:t>
            </a:r>
          </a:p>
          <a:p>
            <a:r>
              <a:rPr lang="uk-UA" sz="2200" dirty="0"/>
              <a:t>Дилеми</a:t>
            </a:r>
          </a:p>
          <a:p>
            <a:r>
              <a:rPr lang="uk-UA" sz="2200" dirty="0"/>
              <a:t>Потрібність у дорослих, які розуміють та підтримують потребу мати можливість реалізувати свою індивідуальність в обох культурах</a:t>
            </a:r>
          </a:p>
        </p:txBody>
      </p:sp>
      <p:pic>
        <p:nvPicPr>
          <p:cNvPr id="14" name="Plassholder for innhold 13" descr="Et bilde som inneholder tegning, Menneskeansikt, maling, gutt&#10;&#10;Automatisk generert beskrivelse">
            <a:extLst>
              <a:ext uri="{FF2B5EF4-FFF2-40B4-BE49-F238E27FC236}">
                <a16:creationId xmlns:a16="http://schemas.microsoft.com/office/drawing/2014/main" id="{B8F8459C-A1BE-EE1B-F8FD-53E3B86872E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3225" y="464959"/>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5446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DB51A3-6E6C-A57D-C5C2-E8824B3777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600" dirty="0"/>
              <a:t>Стрес, міграція та травми</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4ED079E-DA5F-015E-8E8D-4266690179D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Багато дітей та дорослих, що приходять сюди, пережили як стресові, </a:t>
            </a:r>
            <a:r>
              <a:rPr lang="uk-UA" sz="2200" dirty="0" err="1"/>
              <a:t>лякаючі</a:t>
            </a:r>
            <a:r>
              <a:rPr lang="uk-UA" sz="2200" dirty="0"/>
              <a:t>, так і болючі ситуації</a:t>
            </a:r>
          </a:p>
          <a:p>
            <a:r>
              <a:rPr lang="uk-UA" sz="2200" dirty="0"/>
              <a:t>Стрес не минув, навіть якщо ви зараз «у безпеці»</a:t>
            </a:r>
          </a:p>
          <a:p>
            <a:pPr marL="0" indent="0">
              <a:buNone/>
            </a:pPr>
            <a:endParaRPr lang="uk-UA" sz="2200" dirty="0"/>
          </a:p>
        </p:txBody>
      </p:sp>
      <p:pic>
        <p:nvPicPr>
          <p:cNvPr id="7" name="Plassholder for innhold 6" descr="Et bilde som inneholder klær, person, mann, sko&#10;&#10;Automatisk generert beskrivelse">
            <a:extLst>
              <a:ext uri="{FF2B5EF4-FFF2-40B4-BE49-F238E27FC236}">
                <a16:creationId xmlns:a16="http://schemas.microsoft.com/office/drawing/2014/main" id="{852F876E-CCB9-510B-7B82-267C1C1CADD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337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5" name="Rectangle 87">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Bilde 11" descr="Et bilde som inneholder klær, Menneskeansikt, person, ball&#10;&#10;Automatisk generert beskrivelse">
            <a:extLst>
              <a:ext uri="{FF2B5EF4-FFF2-40B4-BE49-F238E27FC236}">
                <a16:creationId xmlns:a16="http://schemas.microsoft.com/office/drawing/2014/main" id="{1D5F73D3-35BC-87DC-D299-70B3422EEC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26" r="4974" b="-2"/>
          <a:stretch/>
        </p:blipFill>
        <p:spPr>
          <a:xfrm>
            <a:off x="20" y="10"/>
            <a:ext cx="2970445" cy="3383269"/>
          </a:xfrm>
          <a:prstGeom prst="rect">
            <a:avLst/>
          </a:prstGeom>
        </p:spPr>
      </p:pic>
      <p:pic>
        <p:nvPicPr>
          <p:cNvPr id="8" name="Plassholder for innhold 7" descr="Et bilde som inneholder Menneskeansikt, klær, person, tegnefilm&#10;&#10;Automatisk generert beskrivelse">
            <a:extLst>
              <a:ext uri="{FF2B5EF4-FFF2-40B4-BE49-F238E27FC236}">
                <a16:creationId xmlns:a16="http://schemas.microsoft.com/office/drawing/2014/main" id="{C0AA378D-275B-AE67-8BF0-CFEB7B188902}"/>
              </a:ext>
            </a:extLst>
          </p:cNvPr>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9601" r="2599" b="-2"/>
          <a:stretch/>
        </p:blipFill>
        <p:spPr>
          <a:xfrm>
            <a:off x="3072956" y="10"/>
            <a:ext cx="2970465" cy="3383268"/>
          </a:xfrm>
          <a:prstGeom prst="rect">
            <a:avLst/>
          </a:prstGeom>
        </p:spPr>
      </p:pic>
      <p:pic>
        <p:nvPicPr>
          <p:cNvPr id="23" name="Bilde 22" descr="Et bilde som inneholder anime, tegnefilm, manga, Tegnefilm&#10;&#10;Automatisk generert beskrivelse">
            <a:extLst>
              <a:ext uri="{FF2B5EF4-FFF2-40B4-BE49-F238E27FC236}">
                <a16:creationId xmlns:a16="http://schemas.microsoft.com/office/drawing/2014/main" id="{10F05930-7194-2382-3BA9-97B6EB620F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066" r="3094" b="-2"/>
          <a:stretch/>
        </p:blipFill>
        <p:spPr>
          <a:xfrm>
            <a:off x="6145909" y="10"/>
            <a:ext cx="2971800" cy="3383268"/>
          </a:xfrm>
          <a:prstGeom prst="rect">
            <a:avLst/>
          </a:prstGeom>
        </p:spPr>
      </p:pic>
      <p:pic>
        <p:nvPicPr>
          <p:cNvPr id="10" name="Bilde 9" descr="Et bilde som inneholder klær, sko, person, tegnefilm&#10;&#10;Automatisk generert beskrivelse">
            <a:extLst>
              <a:ext uri="{FF2B5EF4-FFF2-40B4-BE49-F238E27FC236}">
                <a16:creationId xmlns:a16="http://schemas.microsoft.com/office/drawing/2014/main" id="{D513ED6A-F5B2-B1AC-D627-73774C40579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 r="9441" b="-2"/>
          <a:stretch/>
        </p:blipFill>
        <p:spPr>
          <a:xfrm>
            <a:off x="9220200" y="10"/>
            <a:ext cx="2971800" cy="3383268"/>
          </a:xfrm>
          <a:prstGeom prst="rect">
            <a:avLst/>
          </a:prstGeom>
        </p:spPr>
      </p:pic>
      <p:pic>
        <p:nvPicPr>
          <p:cNvPr id="21" name="Bilde 20" descr="Et bilde som inneholder anime, tegnefilm, fiksjon, Tegnefilm&#10;&#10;Automatisk generert beskrivelse">
            <a:extLst>
              <a:ext uri="{FF2B5EF4-FFF2-40B4-BE49-F238E27FC236}">
                <a16:creationId xmlns:a16="http://schemas.microsoft.com/office/drawing/2014/main" id="{F628A831-BBCE-3E48-38C1-F2471A83E20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422" r="-1" b="20604"/>
          <a:stretch/>
        </p:blipFill>
        <p:spPr>
          <a:xfrm>
            <a:off x="-1018" y="3474720"/>
            <a:ext cx="6044438" cy="3383280"/>
          </a:xfrm>
          <a:prstGeom prst="rect">
            <a:avLst/>
          </a:prstGeom>
        </p:spPr>
      </p:pic>
      <p:sp>
        <p:nvSpPr>
          <p:cNvPr id="86" name="Rectangle 89">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5436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8184A1E0-CD5A-A90F-F3CB-63A4E324AAC3}"/>
              </a:ext>
            </a:extLst>
          </p:cNvPr>
          <p:cNvSpPr>
            <a:spLocks noGrp="1"/>
          </p:cNvSpPr>
          <p:nvPr>
            <p:ph type="title"/>
          </p:nvPr>
        </p:nvSpPr>
        <p:spPr>
          <a:xfrm>
            <a:off x="6491653" y="3799272"/>
            <a:ext cx="5193748" cy="637124"/>
          </a:xfrm>
        </p:spPr>
        <p:txBody>
          <a:bodyPr vert="horz" lIns="91440" tIns="45720" rIns="91440" bIns="45720" rtlCol="0" anchor="ctr">
            <a:normAutofit/>
          </a:bodyPr>
          <a:lstStyle/>
          <a:p>
            <a:r>
              <a:rPr lang="uk-UA" sz="3200" kern="1200" dirty="0">
                <a:solidFill>
                  <a:srgbClr val="FFFFFF"/>
                </a:solidFill>
                <a:latin typeface="+mj-lt"/>
                <a:ea typeface="+mj-ea"/>
                <a:cs typeface="+mj-cs"/>
              </a:rPr>
              <a:t>Мова дітей</a:t>
            </a:r>
          </a:p>
        </p:txBody>
      </p:sp>
      <p:sp>
        <p:nvSpPr>
          <p:cNvPr id="3" name="Plassholder for innhold 2">
            <a:extLst>
              <a:ext uri="{FF2B5EF4-FFF2-40B4-BE49-F238E27FC236}">
                <a16:creationId xmlns:a16="http://schemas.microsoft.com/office/drawing/2014/main" id="{2A7F605B-433E-A82D-C664-538E82588012}"/>
              </a:ext>
            </a:extLst>
          </p:cNvPr>
          <p:cNvSpPr>
            <a:spLocks noGrp="1"/>
          </p:cNvSpPr>
          <p:nvPr>
            <p:ph sz="half" idx="1"/>
          </p:nvPr>
        </p:nvSpPr>
        <p:spPr>
          <a:xfrm>
            <a:off x="6479648" y="4510585"/>
            <a:ext cx="5366610" cy="1758732"/>
          </a:xfrm>
        </p:spPr>
        <p:txBody>
          <a:bodyPr vert="horz" lIns="91440" tIns="45720" rIns="91440" bIns="45720" rtlCol="0">
            <a:normAutofit/>
          </a:bodyPr>
          <a:lstStyle/>
          <a:p>
            <a:r>
              <a:rPr lang="uk-UA" sz="1800" dirty="0">
                <a:solidFill>
                  <a:srgbClr val="FFFFFF"/>
                </a:solidFill>
              </a:rPr>
              <a:t>Часто розповідають про те, що відчувають, не використовуючи мову</a:t>
            </a:r>
          </a:p>
          <a:p>
            <a:r>
              <a:rPr lang="uk-UA" sz="1800" dirty="0">
                <a:solidFill>
                  <a:srgbClr val="FFFFFF"/>
                </a:solidFill>
              </a:rPr>
              <a:t>Нормальні реакції на ненормальні події</a:t>
            </a:r>
          </a:p>
          <a:p>
            <a:pPr marL="0" indent="0">
              <a:buNone/>
            </a:pPr>
            <a:r>
              <a:rPr lang="uk-UA" sz="1800" dirty="0">
                <a:solidFill>
                  <a:srgbClr val="FFFFFF"/>
                </a:solidFill>
              </a:rPr>
              <a:t> </a:t>
            </a:r>
          </a:p>
          <a:p>
            <a:endParaRPr lang="uk-UA" sz="1800" dirty="0">
              <a:solidFill>
                <a:srgbClr val="FFFFFF"/>
              </a:solidFill>
            </a:endParaRPr>
          </a:p>
          <a:p>
            <a:pPr marL="0"/>
            <a:endParaRPr lang="uk-UA" sz="1800" dirty="0">
              <a:solidFill>
                <a:srgbClr val="FFFFFF"/>
              </a:solidFill>
            </a:endParaRPr>
          </a:p>
        </p:txBody>
      </p:sp>
    </p:spTree>
    <p:extLst>
      <p:ext uri="{BB962C8B-B14F-4D97-AF65-F5344CB8AC3E}">
        <p14:creationId xmlns:p14="http://schemas.microsoft.com/office/powerpoint/2010/main" val="1527248013"/>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medier 1" title="Profilfilm RVTS Sør">
            <a:hlinkClick r:id="" action="ppaction://media"/>
            <a:extLst>
              <a:ext uri="{FF2B5EF4-FFF2-40B4-BE49-F238E27FC236}">
                <a16:creationId xmlns:a16="http://schemas.microsoft.com/office/drawing/2014/main" id="{0B7DD3F1-5C79-E77A-7996-21E772C1F10E}"/>
              </a:ext>
            </a:extLst>
          </p:cNvPr>
          <p:cNvPicPr>
            <a:picLocks noRot="1" noChangeAspect="1"/>
          </p:cNvPicPr>
          <p:nvPr>
            <a:videoFile r:link="rId1"/>
          </p:nvPr>
        </p:nvPicPr>
        <p:blipFill>
          <a:blip r:embed="rId4"/>
          <a:stretch>
            <a:fillRect/>
          </a:stretch>
        </p:blipFill>
        <p:spPr>
          <a:xfrm>
            <a:off x="1165853" y="643467"/>
            <a:ext cx="9860293" cy="5571066"/>
          </a:xfrm>
          <a:prstGeom prst="rect">
            <a:avLst/>
          </a:prstGeom>
        </p:spPr>
      </p:pic>
    </p:spTree>
    <p:extLst>
      <p:ext uri="{BB962C8B-B14F-4D97-AF65-F5344CB8AC3E}">
        <p14:creationId xmlns:p14="http://schemas.microsoft.com/office/powerpoint/2010/main" val="229824293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BBB43-477F-4CE6-9485-438D9D9F69E4}">
  <ds:schemaRefs>
    <ds:schemaRef ds:uri="5662dfda-f9ca-4ffc-aa76-bfc5e0372425"/>
    <ds:schemaRef ds:uri="69737e73-f3ad-43f2-9fa4-d48f1107f5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D9DA183-893E-44E6-97A3-5E09687FB669}">
  <ds:schemaRefs>
    <ds:schemaRef ds:uri="5662dfda-f9ca-4ffc-aa76-bfc5e0372425"/>
    <ds:schemaRef ds:uri="69737e73-f3ad-43f2-9fa4-d48f1107f5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2C82FD-D411-4E8A-9404-FAF516EF4F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530</TotalTime>
  <Words>2703</Words>
  <Application>Microsoft Office PowerPoint</Application>
  <PresentationFormat>Widescreen</PresentationFormat>
  <Paragraphs>223</Paragraphs>
  <Slides>18</Slides>
  <Notes>17</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Aptos</vt:lpstr>
      <vt:lpstr>Aptos Display</vt:lpstr>
      <vt:lpstr>Arial</vt:lpstr>
      <vt:lpstr>Calibri</vt:lpstr>
      <vt:lpstr>Courier New,monospace</vt:lpstr>
      <vt:lpstr>Helvetica</vt:lpstr>
      <vt:lpstr>Open Sans</vt:lpstr>
      <vt:lpstr>Roboto</vt:lpstr>
      <vt:lpstr>Office-tema</vt:lpstr>
      <vt:lpstr>1_Office-tema</vt:lpstr>
      <vt:lpstr>Зустріч 3</vt:lpstr>
      <vt:lpstr>Домашнє завдання</vt:lpstr>
      <vt:lpstr>Сьогоднішній порядок денний</vt:lpstr>
      <vt:lpstr>Що потрібно всім дітям?</vt:lpstr>
      <vt:lpstr>PowerPoint Presentation</vt:lpstr>
      <vt:lpstr>Бути дитиною в різних культурах</vt:lpstr>
      <vt:lpstr>Стрес, міграція та травми</vt:lpstr>
      <vt:lpstr>Мова дітей</vt:lpstr>
      <vt:lpstr>PowerPoint Presentation</vt:lpstr>
      <vt:lpstr>Зустріч з дітьми, що відчувають біль, коли ви самі переживаєте важкі часи</vt:lpstr>
      <vt:lpstr>Завдання на аналіз для пленарної зустрічі</vt:lpstr>
      <vt:lpstr>Зустріч з дітьми, що переживають біль</vt:lpstr>
      <vt:lpstr>Що потрібно дитині?</vt:lpstr>
      <vt:lpstr>Що потрібно дитині?</vt:lpstr>
      <vt:lpstr>Що потрібно дитині?  Резюме</vt:lpstr>
      <vt:lpstr>Домашнє завдання, зустріч 3:</vt:lpstr>
      <vt:lpstr> Корисні посилання та адреси   </vt:lpstr>
      <vt:lpstr>Ресурси для зустрічі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diana iksite</dc:creator>
  <cp:lastModifiedBy>diana iksite</cp:lastModifiedBy>
  <cp:revision>16</cp:revision>
  <dcterms:created xsi:type="dcterms:W3CDTF">2024-03-19T09:13:48Z</dcterms:created>
  <dcterms:modified xsi:type="dcterms:W3CDTF">2024-05-25T18:17:46Z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