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269" r:id="rId5"/>
    <p:sldId id="301" r:id="rId6"/>
    <p:sldId id="302" r:id="rId7"/>
    <p:sldId id="297" r:id="rId8"/>
    <p:sldId id="296" r:id="rId9"/>
    <p:sldId id="293" r:id="rId10"/>
    <p:sldId id="294" r:id="rId11"/>
    <p:sldId id="295" r:id="rId12"/>
    <p:sldId id="300" r:id="rId13"/>
    <p:sldId id="299" r:id="rId14"/>
    <p:sldId id="292" r:id="rId15"/>
    <p:sldId id="303" r:id="rId16"/>
    <p:sldId id="307" r:id="rId17"/>
    <p:sldId id="305" r:id="rId18"/>
    <p:sldId id="308" r:id="rId19"/>
    <p:sldId id="306" r:id="rId20"/>
    <p:sldId id="310" r:id="rId21"/>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9AE640-8009-7395-5C83-B24F1BBF8541}" name="Ragnfrid Helene Steensnæs Nordbø" initials="RN" userId="S::ragnfrid.nordbo@bufetat.no::03b2ea5c-7579-4bff-b0f1-ee9643ec9cbc" providerId="AD"/>
  <p188:author id="{5DEEA987-5148-115C-B113-3DF6D66AB141}" name="Elfrid Krossbakken" initials="EK" userId="S::elfrid.krossbakken@bufetat.no::9e012093-0ee3-4f7b-8ab2-1d5e62e751de" providerId="AD"/>
  <p188:author id="{8242A7EF-D54C-B48E-6CD6-2D9EC3A6606B}" name="Marianne Zetterstrøm Gulliksen" initials="MG" userId="S::mariannezetterstrom.gulliksen@bufetat.no::a8892b64-d2a6-4197-8d58-3672f24d5061"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15"/>
  </p:normalViewPr>
  <p:slideViewPr>
    <p:cSldViewPr snapToGrid="0">
      <p:cViewPr varScale="1">
        <p:scale>
          <a:sx n="78" d="100"/>
          <a:sy n="78" d="100"/>
        </p:scale>
        <p:origin x="85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7D2F56-152B-8149-8977-FDCA955FAB0B}" type="datetimeFigureOut">
              <a:rPr lang="nb-NO" smtClean="0"/>
              <a:t>31.05.2024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49F525-E945-214F-9DFC-E578104817B9}" type="slidenum">
              <a:rPr lang="nb-NO" smtClean="0"/>
              <a:t>‹#›</a:t>
            </a:fld>
            <a:endParaRPr lang="nb-NO"/>
          </a:p>
        </p:txBody>
      </p:sp>
    </p:spTree>
    <p:extLst>
      <p:ext uri="{BB962C8B-B14F-4D97-AF65-F5344CB8AC3E}">
        <p14:creationId xmlns:p14="http://schemas.microsoft.com/office/powerpoint/2010/main" val="4061759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Bruk litt tid på å reflektere over hjemmeoppgaven fra forrige gang. </a:t>
            </a:r>
          </a:p>
          <a:p>
            <a:r>
              <a:rPr lang="nb-NO"/>
              <a:t>Det er fint om deltagerne får noe tid til å snakke om egne erfaringer og at man får i gang en liten diskusjon om dere får tid. </a:t>
            </a:r>
          </a:p>
          <a:p>
            <a:r>
              <a:rPr lang="nb-NO"/>
              <a:t>Har det dukket opp noen spørsmål?</a:t>
            </a:r>
          </a:p>
        </p:txBody>
      </p:sp>
      <p:sp>
        <p:nvSpPr>
          <p:cNvPr id="4" name="Plassholder for lysbildenummer 3"/>
          <p:cNvSpPr>
            <a:spLocks noGrp="1"/>
          </p:cNvSpPr>
          <p:nvPr>
            <p:ph type="sldNum" sz="quarter" idx="5"/>
          </p:nvPr>
        </p:nvSpPr>
        <p:spPr/>
        <p:txBody>
          <a:bodyPr/>
          <a:lstStyle/>
          <a:p>
            <a:fld id="{6849F525-E945-214F-9DFC-E578104817B9}" type="slidenum">
              <a:rPr lang="nb-NO" smtClean="0"/>
              <a:t>2</a:t>
            </a:fld>
            <a:endParaRPr lang="nb-NO"/>
          </a:p>
        </p:txBody>
      </p:sp>
    </p:spTree>
    <p:extLst>
      <p:ext uri="{BB962C8B-B14F-4D97-AF65-F5344CB8AC3E}">
        <p14:creationId xmlns:p14="http://schemas.microsoft.com/office/powerpoint/2010/main" val="3171636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 neste </a:t>
            </a:r>
            <a:r>
              <a:rPr lang="nb-NO" err="1"/>
              <a:t>slidene</a:t>
            </a:r>
            <a:r>
              <a:rPr lang="nb-NO"/>
              <a:t> handler om barnevernet. Det er fint om barnevernet er invitert inn for å presentere seg selv, da det kan føles trygt om de får et ansikt å forholde seg til. Målet med å bruke litt ekstra tid på barnevernet er å prøve å gi nok informasjon til å dempe eventuell irrasjonell frykt for barnevernet. Du kan gjerne spørre deltagerne om de er kjent med barnevernet og høre om hva de har hørt. Noen kan ha hørt veldig skremmende erfaringer, og vi skal ikke late som om de historiene ikke finnes, eller «pynte på» disse. Men vi kan prøve å avdekke irrasjonell frykt, og gi informasjon om hvordan barnevernet er. Valider frykten, det er ikke rart man er skeptisk om man har hørt så mange skumle historier. Få frem at barnevernet i all hovedsak er en instans som vil i første omgang være til hjelp for familien via hjelpetiltak, og at retten til at barna skal bo med foreldrene står sterkt.  </a:t>
            </a:r>
          </a:p>
          <a:p>
            <a:endParaRPr lang="nb-NO"/>
          </a:p>
          <a:p>
            <a:r>
              <a:rPr lang="nb-NO"/>
              <a:t>Dette er en film om barnevernet. Filmen finner du på ulike språk her: </a:t>
            </a:r>
          </a:p>
          <a:p>
            <a:r>
              <a:rPr lang="nb-NO"/>
              <a:t>Filmer på ulike språk: https://www.bufdir.no/fagstotte/barnevern-oppvekst/informasjonsressurser/informasjonsmateriell-om-barnevern-pa-ulike-sprak/ </a:t>
            </a:r>
          </a:p>
          <a:p>
            <a:endParaRPr lang="nb-NO"/>
          </a:p>
          <a:p>
            <a:r>
              <a:rPr lang="nb-NO"/>
              <a:t>Gratis brosjyrer kan bestilles her: https://mirasenteret.no/butikk/gratis-brosjyrer-og-plakater/hva-er-barnevernet-2022/</a:t>
            </a:r>
          </a:p>
        </p:txBody>
      </p:sp>
      <p:sp>
        <p:nvSpPr>
          <p:cNvPr id="4" name="Plassholder for lysbildenummer 3"/>
          <p:cNvSpPr>
            <a:spLocks noGrp="1"/>
          </p:cNvSpPr>
          <p:nvPr>
            <p:ph type="sldNum" sz="quarter" idx="5"/>
          </p:nvPr>
        </p:nvSpPr>
        <p:spPr/>
        <p:txBody>
          <a:bodyPr/>
          <a:lstStyle/>
          <a:p>
            <a:fld id="{05D2682E-EA7B-48D2-AF70-A6FD6035BDEF}" type="slidenum">
              <a:rPr lang="nb-NO" smtClean="0"/>
              <a:t>11</a:t>
            </a:fld>
            <a:endParaRPr lang="nb-NO"/>
          </a:p>
        </p:txBody>
      </p:sp>
    </p:spTree>
    <p:extLst>
      <p:ext uri="{BB962C8B-B14F-4D97-AF65-F5344CB8AC3E}">
        <p14:creationId xmlns:p14="http://schemas.microsoft.com/office/powerpoint/2010/main" val="6901033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Målet med denne sliden er å gi informasjon om at barnevernet i all hovedsak prøver å igangsette hjelpetiltak og at det er for å støtte barn og familier som trenger hjelp. Alle beslutningene som blir gjort skal være ment å være til barnets beste, og at det er rettighetene til barnet som er i fokus. Det vil si at de kobles på om det er situasjoner i familien som går ut over barnet, slik at barnet ikke har det godt eller får oppfylt rettighetene sine. De kobles ikke på om det er vansker som utelukkende går ut over de voksne. </a:t>
            </a:r>
          </a:p>
          <a:p>
            <a:endParaRPr lang="nb-NO"/>
          </a:p>
          <a:p>
            <a:r>
              <a:rPr lang="nb-NO"/>
              <a:t>Gå igjennom punktene som er mest relevant for dine deltagere.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12</a:t>
            </a:fld>
            <a:endParaRPr lang="nb-NO"/>
          </a:p>
        </p:txBody>
      </p:sp>
    </p:spTree>
    <p:extLst>
      <p:ext uri="{BB962C8B-B14F-4D97-AF65-F5344CB8AC3E}">
        <p14:creationId xmlns:p14="http://schemas.microsoft.com/office/powerpoint/2010/main" val="6708051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Dette spørsmålet kan dere reflektere litt over i plenum. Hva vil det si å være en god nok foreldre. Må man være perfekt? Må man bli en «Norsk» foreldre?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a:p>
          <a:p>
            <a:pPr marL="0" marR="0" lvl="0" indent="0" algn="l" defTabSz="914400" rtl="0" eaLnBrk="1" fontAlgn="auto" latinLnBrk="0" hangingPunct="1">
              <a:lnSpc>
                <a:spcPct val="100000"/>
              </a:lnSpc>
              <a:spcBef>
                <a:spcPts val="0"/>
              </a:spcBef>
              <a:spcAft>
                <a:spcPts val="0"/>
              </a:spcAft>
              <a:buClrTx/>
              <a:buSzTx/>
              <a:buFontTx/>
              <a:buNone/>
              <a:tabLst/>
              <a:defRPr/>
            </a:pPr>
            <a:r>
              <a:rPr lang="nb-NO"/>
              <a:t>Det ville ikke vært så rart om en del av deltagerne kan bli bekymret for barnevernet eller at de skal bli vurdert av de ulike tjenestene. Målet med denne dagen er å gi informasjon om tjenestene, og ikke skremme. På denne sliden kan det derfor være fint å peke tilbake på det vi startet dagen med, at de fleste foreldre er gode nok foreldre, og avrunde med at de konkrete rådene fra fagfolk på området er følgende (se neste slide).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13</a:t>
            </a:fld>
            <a:endParaRPr lang="nb-NO"/>
          </a:p>
        </p:txBody>
      </p:sp>
    </p:spTree>
    <p:extLst>
      <p:ext uri="{BB962C8B-B14F-4D97-AF65-F5344CB8AC3E}">
        <p14:creationId xmlns:p14="http://schemas.microsoft.com/office/powerpoint/2010/main" val="3167412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Vis gjerne til illustrasjonen og at det er helt ok og normalt at det er rotete osv. men at man kan være god nok foreldre for det.</a:t>
            </a:r>
          </a:p>
          <a:p>
            <a:endParaRPr lang="nb-NO"/>
          </a:p>
          <a:p>
            <a:r>
              <a:rPr lang="nb-NO"/>
              <a:t>Disse prinsippene går igjen i det fagfolk anbefaler foreldre å følge. </a:t>
            </a:r>
            <a:br>
              <a:rPr lang="nb-NO"/>
            </a:br>
            <a:r>
              <a:rPr lang="nb-NO"/>
              <a:t>Gi eksempler.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14</a:t>
            </a:fld>
            <a:endParaRPr lang="nb-NO"/>
          </a:p>
        </p:txBody>
      </p:sp>
    </p:spTree>
    <p:extLst>
      <p:ext uri="{BB962C8B-B14F-4D97-AF65-F5344CB8AC3E}">
        <p14:creationId xmlns:p14="http://schemas.microsoft.com/office/powerpoint/2010/main" val="1860649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Denne var med forrige gang også, men det kan være ok å vise den på nytt.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15</a:t>
            </a:fld>
            <a:endParaRPr lang="nb-NO"/>
          </a:p>
        </p:txBody>
      </p:sp>
    </p:spTree>
    <p:extLst>
      <p:ext uri="{BB962C8B-B14F-4D97-AF65-F5344CB8AC3E}">
        <p14:creationId xmlns:p14="http://schemas.microsoft.com/office/powerpoint/2010/main" val="2521970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ALTERNATIVER </a:t>
            </a:r>
          </a:p>
          <a:p>
            <a:endParaRPr lang="nb-NO"/>
          </a:p>
          <a:p>
            <a:r>
              <a:rPr lang="nb-NO"/>
              <a:t>Foreldrerollen og samfunnsforventninger:</a:t>
            </a:r>
          </a:p>
          <a:p>
            <a:r>
              <a:rPr lang="nb-NO"/>
              <a:t>Spørsmål 1: Hvordan opplever du forventningene til å følge opp barnets deltakelse i barnehage, skole og fritidsaktiviteter i Norge? Er det forskjellig fra hvordan det var i ditt hjemland?</a:t>
            </a:r>
          </a:p>
          <a:p>
            <a:r>
              <a:rPr lang="nb-NO"/>
              <a:t>Spørsmål 2: På hvilke måter føler du at du får støtte fra samfunnet til å møte disse forventningene?</a:t>
            </a:r>
          </a:p>
          <a:p>
            <a:r>
              <a:rPr lang="nb-NO"/>
              <a:t>Erfaringer med offentlige tjenester:</a:t>
            </a:r>
          </a:p>
          <a:p>
            <a:r>
              <a:rPr lang="nb-NO"/>
              <a:t>Spørsmål 3: Beskriv dine erfaringer med å bruke offentlige tjenester som helsevesenet og kommunale hjelpetjenester. Er det noe som har overrasket deg eller utfordret deg?</a:t>
            </a:r>
          </a:p>
          <a:p>
            <a:r>
              <a:rPr lang="nb-NO"/>
              <a:t>Spørsmål 4: </a:t>
            </a:r>
            <a:r>
              <a:rPr lang="nb-NO" b="0" i="0">
                <a:solidFill>
                  <a:srgbClr val="0D0D0D"/>
                </a:solidFill>
                <a:effectLst/>
                <a:highlight>
                  <a:srgbClr val="FFFFFF"/>
                </a:highlight>
                <a:latin typeface="Söhne"/>
              </a:rPr>
              <a:t>Hva er dine største behov når det gjelder støtte fra offentlige tjenester i din foreldrerolle? Er det tjenester eller støtte du savner?</a:t>
            </a:r>
          </a:p>
          <a:p>
            <a:pPr algn="l">
              <a:buFont typeface="Arial" panose="020B0604020202020204" pitchFamily="34" charset="0"/>
              <a:buChar char="•"/>
            </a:pPr>
            <a:r>
              <a:rPr lang="nb-NO" b="0" i="0">
                <a:solidFill>
                  <a:srgbClr val="0D0D0D"/>
                </a:solidFill>
                <a:effectLst/>
                <a:highlight>
                  <a:srgbClr val="FFFFFF"/>
                </a:highlight>
                <a:latin typeface="Söhne"/>
              </a:rPr>
              <a:t>Tenk over dine egne og din families behov. Er det tjenester du føler du trenger mer informasjon om eller mer støtte fra?</a:t>
            </a:r>
          </a:p>
          <a:p>
            <a:pPr algn="l">
              <a:buFont typeface="Arial" panose="020B0604020202020204" pitchFamily="34" charset="0"/>
              <a:buChar char="•"/>
            </a:pPr>
            <a:r>
              <a:rPr lang="nb-NO" b="0" i="0">
                <a:solidFill>
                  <a:srgbClr val="0D0D0D"/>
                </a:solidFill>
                <a:effectLst/>
                <a:highlight>
                  <a:srgbClr val="FFFFFF"/>
                </a:highlight>
                <a:latin typeface="Söhne"/>
              </a:rPr>
              <a:t>Er det spesifikke bekymringer du har i forhold til de tjenestene du bruker eller potensielt vil bruke i fremtiden?</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16</a:t>
            </a:fld>
            <a:endParaRPr lang="nb-NO"/>
          </a:p>
        </p:txBody>
      </p:sp>
    </p:spTree>
    <p:extLst>
      <p:ext uri="{BB962C8B-B14F-4D97-AF65-F5344CB8AC3E}">
        <p14:creationId xmlns:p14="http://schemas.microsoft.com/office/powerpoint/2010/main" val="536833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nb-NO" dirty="0">
                <a:ea typeface="Calibri"/>
                <a:cs typeface="Calibri"/>
              </a:rPr>
              <a:t>Stikkord til manus: </a:t>
            </a:r>
            <a:endParaRPr lang="nb-NO" dirty="0"/>
          </a:p>
          <a:p>
            <a:pPr marL="171450" indent="-171450">
              <a:spcBef>
                <a:spcPct val="0"/>
              </a:spcBef>
              <a:spcAft>
                <a:spcPct val="0"/>
              </a:spcAft>
              <a:buFont typeface="Calibri"/>
              <a:buChar char="-"/>
            </a:pPr>
            <a:r>
              <a:rPr lang="nb-NO" dirty="0">
                <a:ea typeface="Calibri" panose="020F0502020204030204"/>
                <a:cs typeface="Calibri" panose="020F0502020204030204"/>
              </a:rPr>
              <a:t>Dette var det vi hadde for i dag</a:t>
            </a:r>
          </a:p>
          <a:p>
            <a:pPr marL="171450" indent="-171450">
              <a:spcBef>
                <a:spcPct val="0"/>
              </a:spcBef>
              <a:spcAft>
                <a:spcPct val="0"/>
              </a:spcAft>
              <a:buFont typeface="Calibri"/>
              <a:buChar char="-"/>
            </a:pPr>
            <a:r>
              <a:rPr lang="nb-NO" dirty="0">
                <a:ea typeface="Calibri" panose="020F0502020204030204"/>
                <a:cs typeface="Calibri" panose="020F0502020204030204"/>
              </a:rPr>
              <a:t>Her følger det en del lenker til sider på internett dere kan finne mer informasjon og steder du kan henvende deg i kommunen</a:t>
            </a:r>
          </a:p>
          <a:p>
            <a:pPr>
              <a:spcBef>
                <a:spcPct val="0"/>
              </a:spcBef>
              <a:spcAft>
                <a:spcPct val="0"/>
              </a:spcAft>
            </a:pPr>
            <a:endParaRPr lang="nb-NO" dirty="0">
              <a:ea typeface="Calibri" panose="020F0502020204030204"/>
              <a:cs typeface="Calibri" panose="020F0502020204030204"/>
            </a:endParaRPr>
          </a:p>
          <a:p>
            <a:pPr>
              <a:spcBef>
                <a:spcPct val="0"/>
              </a:spcBef>
              <a:spcAft>
                <a:spcPct val="0"/>
              </a:spcAft>
            </a:pPr>
            <a:r>
              <a:rPr lang="nb-NO" dirty="0">
                <a:ea typeface="Calibri" panose="020F0502020204030204"/>
                <a:cs typeface="Calibri" panose="020F0502020204030204"/>
              </a:rPr>
              <a:t>-----------------------------------------------------------------</a:t>
            </a:r>
            <a:endParaRPr lang="nb-NO" dirty="0">
              <a:cs typeface="Calibri"/>
            </a:endParaRPr>
          </a:p>
          <a:p>
            <a:pPr>
              <a:spcBef>
                <a:spcPct val="0"/>
              </a:spcBef>
              <a:spcAft>
                <a:spcPct val="0"/>
              </a:spcAft>
            </a:pPr>
            <a:endParaRPr lang="nb-NO" dirty="0">
              <a:cs typeface="Calibri"/>
            </a:endParaRPr>
          </a:p>
          <a:p>
            <a:endParaRPr lang="en-US" dirty="0">
              <a:cs typeface="Calibri"/>
            </a:endParaRPr>
          </a:p>
          <a:p>
            <a:endParaRPr lang="nb-NO" dirty="0"/>
          </a:p>
        </p:txBody>
      </p:sp>
      <p:sp>
        <p:nvSpPr>
          <p:cNvPr id="4" name="Plassholder for lysbildenummer 3"/>
          <p:cNvSpPr>
            <a:spLocks noGrp="1"/>
          </p:cNvSpPr>
          <p:nvPr>
            <p:ph type="sldNum" sz="quarter" idx="5"/>
          </p:nvPr>
        </p:nvSpPr>
        <p:spPr/>
        <p:txBody>
          <a:bodyPr/>
          <a:lstStyle/>
          <a:p>
            <a:fld id="{05D2682E-EA7B-48D2-AF70-A6FD6035BDEF}" type="slidenum">
              <a:rPr lang="nb-NO" smtClean="0"/>
              <a:t>17</a:t>
            </a:fld>
            <a:endParaRPr lang="nb-NO"/>
          </a:p>
        </p:txBody>
      </p:sp>
    </p:spTree>
    <p:extLst>
      <p:ext uri="{BB962C8B-B14F-4D97-AF65-F5344CB8AC3E}">
        <p14:creationId xmlns:p14="http://schemas.microsoft.com/office/powerpoint/2010/main" val="4222265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I dag skal vi bruke litt tid på å bli kjent med de instansene dere kommer til å forholde dere til som foreldre i Norge. </a:t>
            </a:r>
          </a:p>
          <a:p>
            <a:r>
              <a:rPr lang="nb-NO"/>
              <a:t>I dette møtet er det fint om kursholdere har invitert inn relevante lokale instanser som helsestasjonen og barnevernet. </a:t>
            </a:r>
          </a:p>
          <a:p>
            <a:r>
              <a:rPr lang="nb-NO"/>
              <a:t>Mange er redd for barnevernet, og det kan spille inn i hvordan de møter andre tjenester. Målet med dette møtet er å gjøre instansene mer kjent for å skape trygghet, og kjennskap til de. </a:t>
            </a:r>
          </a:p>
          <a:p>
            <a:r>
              <a:rPr lang="nb-NO"/>
              <a:t>Vi kan normalisere og validere redsel for tjenestene, men skal også prøve å gi god nok informasjon om tjenestene slik at de forhåpentligvis oppleves som mindre truende og kjent. Vi ønsker at foreldrene skal vite om de lokale hjelpetilbudene, og at de skal kunne ta kontakt ved behov.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3</a:t>
            </a:fld>
            <a:endParaRPr lang="nb-NO"/>
          </a:p>
        </p:txBody>
      </p:sp>
    </p:spTree>
    <p:extLst>
      <p:ext uri="{BB962C8B-B14F-4D97-AF65-F5344CB8AC3E}">
        <p14:creationId xmlns:p14="http://schemas.microsoft.com/office/powerpoint/2010/main" val="4239192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a:t>Norge er </a:t>
            </a:r>
            <a:r>
              <a:rPr lang="en-US" err="1"/>
              <a:t>en</a:t>
            </a:r>
            <a:r>
              <a:rPr lang="en-US"/>
              <a:t> </a:t>
            </a:r>
            <a:r>
              <a:rPr lang="en-US" err="1"/>
              <a:t>velferdsstat</a:t>
            </a:r>
            <a:r>
              <a:rPr lang="en-US"/>
              <a:t>. Det </a:t>
            </a:r>
            <a:r>
              <a:rPr lang="en-US" err="1"/>
              <a:t>betyr</a:t>
            </a:r>
            <a:r>
              <a:rPr lang="en-US"/>
              <a:t> at </a:t>
            </a:r>
            <a:r>
              <a:rPr lang="en-US" err="1"/>
              <a:t>staten</a:t>
            </a:r>
            <a:r>
              <a:rPr lang="en-US"/>
              <a:t> </a:t>
            </a:r>
            <a:r>
              <a:rPr lang="en-US" err="1"/>
              <a:t>skal</a:t>
            </a:r>
            <a:r>
              <a:rPr lang="en-US"/>
              <a:t> passe </a:t>
            </a:r>
            <a:r>
              <a:rPr lang="en-US" err="1"/>
              <a:t>på</a:t>
            </a:r>
            <a:r>
              <a:rPr lang="en-US"/>
              <a:t> at alle </a:t>
            </a:r>
            <a:r>
              <a:rPr lang="en-US" err="1"/>
              <a:t>innbyggerne</a:t>
            </a:r>
            <a:r>
              <a:rPr lang="en-US"/>
              <a:t> </a:t>
            </a:r>
            <a:r>
              <a:rPr lang="en-US" err="1"/>
              <a:t>i</a:t>
            </a:r>
            <a:r>
              <a:rPr lang="en-US"/>
              <a:t> </a:t>
            </a:r>
            <a:r>
              <a:rPr lang="en-US" err="1"/>
              <a:t>landet</a:t>
            </a:r>
            <a:r>
              <a:rPr lang="en-US"/>
              <a:t> </a:t>
            </a:r>
            <a:r>
              <a:rPr lang="en-US" err="1"/>
              <a:t>har</a:t>
            </a:r>
            <a:r>
              <a:rPr lang="en-US"/>
              <a:t> </a:t>
            </a:r>
            <a:r>
              <a:rPr lang="en-US" err="1"/>
              <a:t>så</a:t>
            </a:r>
            <a:r>
              <a:rPr lang="en-US"/>
              <a:t> </a:t>
            </a:r>
            <a:r>
              <a:rPr lang="en-US" err="1"/>
              <a:t>trygge</a:t>
            </a:r>
            <a:r>
              <a:rPr lang="en-US"/>
              <a:t> liv </a:t>
            </a:r>
            <a:r>
              <a:rPr lang="en-US" err="1"/>
              <a:t>som</a:t>
            </a:r>
            <a:r>
              <a:rPr lang="en-US"/>
              <a:t> </a:t>
            </a:r>
            <a:r>
              <a:rPr lang="en-US" err="1"/>
              <a:t>mulig</a:t>
            </a:r>
            <a:r>
              <a:rPr lang="en-US"/>
              <a:t>, </a:t>
            </a:r>
            <a:r>
              <a:rPr lang="en-US" dirty="0" err="1"/>
              <a:t>og</a:t>
            </a:r>
            <a:r>
              <a:rPr lang="en-US"/>
              <a:t> at alle </a:t>
            </a:r>
            <a:r>
              <a:rPr lang="en-US" err="1"/>
              <a:t>får</a:t>
            </a:r>
            <a:r>
              <a:rPr lang="en-US"/>
              <a:t> </a:t>
            </a:r>
            <a:r>
              <a:rPr lang="en-US" err="1"/>
              <a:t>hjelp</a:t>
            </a:r>
            <a:r>
              <a:rPr lang="en-US"/>
              <a:t> </a:t>
            </a:r>
            <a:r>
              <a:rPr lang="en-US" err="1"/>
              <a:t>hvis</a:t>
            </a:r>
            <a:r>
              <a:rPr lang="en-US"/>
              <a:t> de </a:t>
            </a:r>
            <a:r>
              <a:rPr lang="en-US" err="1"/>
              <a:t>trenger</a:t>
            </a:r>
            <a:r>
              <a:rPr lang="en-US"/>
              <a:t> det.</a:t>
            </a:r>
            <a:endParaRPr lang="nb-NO"/>
          </a:p>
          <a:p>
            <a:r>
              <a:rPr lang="en-US" err="1"/>
              <a:t>Velferdsstaten</a:t>
            </a:r>
            <a:r>
              <a:rPr lang="en-US"/>
              <a:t> </a:t>
            </a:r>
            <a:r>
              <a:rPr lang="en-US" err="1"/>
              <a:t>tilbyr</a:t>
            </a:r>
            <a:r>
              <a:rPr lang="en-US"/>
              <a:t> </a:t>
            </a:r>
            <a:r>
              <a:rPr lang="en-US" err="1"/>
              <a:t>tjenester</a:t>
            </a:r>
            <a:r>
              <a:rPr lang="en-US"/>
              <a:t> </a:t>
            </a:r>
            <a:r>
              <a:rPr lang="en-US" err="1"/>
              <a:t>til</a:t>
            </a:r>
            <a:r>
              <a:rPr lang="en-US"/>
              <a:t> </a:t>
            </a:r>
            <a:r>
              <a:rPr lang="en-US" err="1"/>
              <a:t>innbyggerne</a:t>
            </a:r>
            <a:r>
              <a:rPr lang="en-US"/>
              <a:t> </a:t>
            </a:r>
            <a:r>
              <a:rPr lang="en-US" err="1"/>
              <a:t>fra</a:t>
            </a:r>
            <a:r>
              <a:rPr lang="en-US"/>
              <a:t> de </a:t>
            </a:r>
            <a:r>
              <a:rPr lang="en-US" err="1"/>
              <a:t>blir</a:t>
            </a:r>
            <a:r>
              <a:rPr lang="en-US"/>
              <a:t> </a:t>
            </a:r>
            <a:r>
              <a:rPr lang="en-US" err="1"/>
              <a:t>født</a:t>
            </a:r>
            <a:r>
              <a:rPr lang="en-US"/>
              <a:t> </a:t>
            </a:r>
            <a:r>
              <a:rPr lang="en-US" dirty="0" err="1"/>
              <a:t>og</a:t>
            </a:r>
            <a:r>
              <a:rPr lang="en-US"/>
              <a:t> </a:t>
            </a:r>
            <a:r>
              <a:rPr lang="en-US" err="1"/>
              <a:t>gjennom</a:t>
            </a:r>
            <a:r>
              <a:rPr lang="en-US"/>
              <a:t> hele </a:t>
            </a:r>
            <a:r>
              <a:rPr lang="en-US" err="1"/>
              <a:t>livet</a:t>
            </a:r>
            <a:r>
              <a:rPr lang="en-US"/>
              <a:t>. Det er </a:t>
            </a:r>
            <a:r>
              <a:rPr lang="en-US" err="1"/>
              <a:t>blant</a:t>
            </a:r>
            <a:r>
              <a:rPr lang="en-US"/>
              <a:t> </a:t>
            </a:r>
            <a:r>
              <a:rPr lang="en-US" err="1"/>
              <a:t>annet</a:t>
            </a:r>
            <a:r>
              <a:rPr lang="en-US"/>
              <a:t> </a:t>
            </a:r>
            <a:r>
              <a:rPr lang="en-US" err="1"/>
              <a:t>tjenester</a:t>
            </a:r>
            <a:r>
              <a:rPr lang="en-US"/>
              <a:t> </a:t>
            </a:r>
            <a:r>
              <a:rPr lang="en-US" err="1"/>
              <a:t>som</a:t>
            </a:r>
            <a:r>
              <a:rPr lang="en-US"/>
              <a:t> </a:t>
            </a:r>
            <a:r>
              <a:rPr lang="en-US" err="1"/>
              <a:t>helsehjelp</a:t>
            </a:r>
            <a:r>
              <a:rPr lang="en-US"/>
              <a:t> </a:t>
            </a:r>
            <a:r>
              <a:rPr lang="en-US" err="1"/>
              <a:t>ved</a:t>
            </a:r>
            <a:r>
              <a:rPr lang="en-US"/>
              <a:t> </a:t>
            </a:r>
            <a:r>
              <a:rPr lang="en-US" err="1"/>
              <a:t>fødsel</a:t>
            </a:r>
            <a:r>
              <a:rPr lang="en-US"/>
              <a:t>, </a:t>
            </a:r>
            <a:r>
              <a:rPr lang="en-US" err="1"/>
              <a:t>tilbud</a:t>
            </a:r>
            <a:r>
              <a:rPr lang="en-US"/>
              <a:t> om </a:t>
            </a:r>
            <a:r>
              <a:rPr lang="en-US" err="1"/>
              <a:t>barnehage</a:t>
            </a:r>
            <a:r>
              <a:rPr lang="en-US"/>
              <a:t>, </a:t>
            </a:r>
            <a:r>
              <a:rPr lang="en-US" err="1"/>
              <a:t>skole</a:t>
            </a:r>
            <a:r>
              <a:rPr lang="en-US"/>
              <a:t> </a:t>
            </a:r>
            <a:r>
              <a:rPr lang="en-US" dirty="0" err="1"/>
              <a:t>og</a:t>
            </a:r>
            <a:r>
              <a:rPr lang="en-US"/>
              <a:t> </a:t>
            </a:r>
            <a:r>
              <a:rPr lang="en-US" err="1"/>
              <a:t>økonomisk</a:t>
            </a:r>
            <a:r>
              <a:rPr lang="en-US"/>
              <a:t> </a:t>
            </a:r>
            <a:r>
              <a:rPr lang="en-US" err="1"/>
              <a:t>støtte</a:t>
            </a:r>
            <a:r>
              <a:rPr lang="en-US"/>
              <a:t> </a:t>
            </a:r>
            <a:r>
              <a:rPr lang="en-US" err="1"/>
              <a:t>hvis</a:t>
            </a:r>
            <a:r>
              <a:rPr lang="en-US"/>
              <a:t> du mister </a:t>
            </a:r>
            <a:r>
              <a:rPr lang="en-US" err="1"/>
              <a:t>jobben</a:t>
            </a:r>
            <a:r>
              <a:rPr lang="en-US"/>
              <a:t> </a:t>
            </a:r>
            <a:r>
              <a:rPr lang="en-US" err="1"/>
              <a:t>eller</a:t>
            </a:r>
            <a:r>
              <a:rPr lang="en-US"/>
              <a:t> </a:t>
            </a:r>
            <a:r>
              <a:rPr lang="en-US" err="1"/>
              <a:t>blir</a:t>
            </a:r>
            <a:r>
              <a:rPr lang="en-US"/>
              <a:t> </a:t>
            </a:r>
            <a:r>
              <a:rPr lang="en-US" err="1"/>
              <a:t>syk</a:t>
            </a:r>
            <a:r>
              <a:rPr lang="en-US"/>
              <a:t>.</a:t>
            </a:r>
          </a:p>
          <a:p>
            <a:r>
              <a:rPr lang="en-US" err="1"/>
              <a:t>Velferdsstaten</a:t>
            </a:r>
            <a:r>
              <a:rPr lang="en-US"/>
              <a:t> </a:t>
            </a:r>
            <a:r>
              <a:rPr lang="en-US" err="1"/>
              <a:t>kan</a:t>
            </a:r>
            <a:r>
              <a:rPr lang="en-US"/>
              <a:t> </a:t>
            </a:r>
            <a:r>
              <a:rPr lang="en-US" err="1"/>
              <a:t>også</a:t>
            </a:r>
            <a:r>
              <a:rPr lang="en-US"/>
              <a:t> </a:t>
            </a:r>
            <a:r>
              <a:rPr lang="en-US" err="1"/>
              <a:t>kalles</a:t>
            </a:r>
            <a:r>
              <a:rPr lang="en-US"/>
              <a:t> </a:t>
            </a:r>
            <a:r>
              <a:rPr lang="en-US" err="1"/>
              <a:t>andre</a:t>
            </a:r>
            <a:r>
              <a:rPr lang="en-US"/>
              <a:t> ting. For </a:t>
            </a:r>
            <a:r>
              <a:rPr lang="en-US" err="1"/>
              <a:t>eksempel</a:t>
            </a:r>
            <a:r>
              <a:rPr lang="en-US"/>
              <a:t> </a:t>
            </a:r>
            <a:r>
              <a:rPr lang="en-US" err="1"/>
              <a:t>kalles</a:t>
            </a:r>
            <a:r>
              <a:rPr lang="en-US"/>
              <a:t> </a:t>
            </a:r>
            <a:r>
              <a:rPr lang="en-US" err="1"/>
              <a:t>velferdsstaten</a:t>
            </a:r>
            <a:r>
              <a:rPr lang="en-US"/>
              <a:t> for «det </a:t>
            </a:r>
            <a:r>
              <a:rPr lang="en-US" err="1"/>
              <a:t>offentlige</a:t>
            </a:r>
            <a:r>
              <a:rPr lang="en-US"/>
              <a:t>» </a:t>
            </a:r>
            <a:r>
              <a:rPr lang="en-US" err="1"/>
              <a:t>eller</a:t>
            </a:r>
            <a:r>
              <a:rPr lang="en-US"/>
              <a:t> «det </a:t>
            </a:r>
            <a:r>
              <a:rPr lang="en-US" err="1"/>
              <a:t>offentlige</a:t>
            </a:r>
            <a:r>
              <a:rPr lang="en-US"/>
              <a:t> </a:t>
            </a:r>
            <a:r>
              <a:rPr lang="en-US" err="1"/>
              <a:t>tjenestetilbudet</a:t>
            </a:r>
            <a:r>
              <a:rPr lang="en-US"/>
              <a:t>».</a:t>
            </a:r>
          </a:p>
          <a:p>
            <a:r>
              <a:rPr lang="en-US">
                <a:latin typeface="Aptos"/>
                <a:ea typeface="Calibri"/>
                <a:cs typeface="Calibri"/>
              </a:rPr>
              <a:t>Som </a:t>
            </a:r>
            <a:r>
              <a:rPr lang="en-US" err="1">
                <a:latin typeface="Aptos"/>
                <a:ea typeface="Calibri"/>
                <a:cs typeface="Calibri"/>
              </a:rPr>
              <a:t>foreldre</a:t>
            </a:r>
            <a:r>
              <a:rPr lang="en-US">
                <a:latin typeface="Aptos"/>
                <a:ea typeface="Calibri"/>
                <a:cs typeface="Calibri"/>
              </a:rPr>
              <a:t> er det mange av </a:t>
            </a:r>
            <a:r>
              <a:rPr lang="nb-NO" noProof="0">
                <a:latin typeface="Aptos"/>
                <a:ea typeface="Calibri"/>
                <a:cs typeface="Calibri"/>
              </a:rPr>
              <a:t>disse</a:t>
            </a:r>
            <a:r>
              <a:rPr lang="en-US">
                <a:latin typeface="Aptos"/>
                <a:ea typeface="Calibri"/>
                <a:cs typeface="Calibri"/>
              </a:rPr>
              <a:t> </a:t>
            </a:r>
            <a:r>
              <a:rPr lang="en-US" err="1">
                <a:latin typeface="Aptos"/>
                <a:ea typeface="Calibri"/>
                <a:cs typeface="Calibri"/>
              </a:rPr>
              <a:t>tjenestene</a:t>
            </a:r>
            <a:r>
              <a:rPr lang="en-US">
                <a:latin typeface="Aptos"/>
                <a:ea typeface="Calibri"/>
                <a:cs typeface="Calibri"/>
              </a:rPr>
              <a:t> </a:t>
            </a:r>
            <a:r>
              <a:rPr lang="en-US" err="1">
                <a:latin typeface="Aptos"/>
                <a:ea typeface="Calibri"/>
                <a:cs typeface="Calibri"/>
              </a:rPr>
              <a:t>dere</a:t>
            </a:r>
            <a:r>
              <a:rPr lang="en-US">
                <a:latin typeface="Aptos"/>
                <a:ea typeface="Calibri"/>
                <a:cs typeface="Calibri"/>
              </a:rPr>
              <a:t> </a:t>
            </a:r>
            <a:r>
              <a:rPr lang="en-US" err="1">
                <a:latin typeface="Aptos"/>
                <a:ea typeface="Calibri"/>
                <a:cs typeface="Calibri"/>
              </a:rPr>
              <a:t>kommer</a:t>
            </a:r>
            <a:r>
              <a:rPr lang="en-US">
                <a:latin typeface="Aptos"/>
                <a:ea typeface="Calibri"/>
                <a:cs typeface="Calibri"/>
              </a:rPr>
              <a:t> </a:t>
            </a:r>
            <a:r>
              <a:rPr lang="en-US" err="1">
                <a:latin typeface="Aptos"/>
                <a:ea typeface="Calibri"/>
                <a:cs typeface="Calibri"/>
              </a:rPr>
              <a:t>til</a:t>
            </a:r>
            <a:r>
              <a:rPr lang="en-US">
                <a:latin typeface="Aptos"/>
                <a:ea typeface="Calibri"/>
                <a:cs typeface="Calibri"/>
              </a:rPr>
              <a:t> </a:t>
            </a:r>
            <a:r>
              <a:rPr lang="en-US" dirty="0" err="1">
                <a:latin typeface="Aptos"/>
                <a:ea typeface="Calibri"/>
                <a:cs typeface="Calibri"/>
              </a:rPr>
              <a:t>å</a:t>
            </a:r>
            <a:r>
              <a:rPr lang="en-US">
                <a:latin typeface="Aptos"/>
                <a:ea typeface="Calibri"/>
                <a:cs typeface="Calibri"/>
              </a:rPr>
              <a:t> </a:t>
            </a:r>
            <a:r>
              <a:rPr lang="en-US" err="1">
                <a:latin typeface="Aptos"/>
                <a:ea typeface="Calibri"/>
                <a:cs typeface="Calibri"/>
              </a:rPr>
              <a:t>være</a:t>
            </a:r>
            <a:r>
              <a:rPr lang="en-US">
                <a:latin typeface="Aptos"/>
                <a:ea typeface="Calibri"/>
                <a:cs typeface="Calibri"/>
              </a:rPr>
              <a:t> I </a:t>
            </a:r>
            <a:r>
              <a:rPr lang="en-US" err="1">
                <a:latin typeface="Aptos"/>
                <a:ea typeface="Calibri"/>
                <a:cs typeface="Calibri"/>
              </a:rPr>
              <a:t>kontakt</a:t>
            </a:r>
            <a:r>
              <a:rPr lang="en-US">
                <a:latin typeface="Aptos"/>
                <a:ea typeface="Calibri"/>
                <a:cs typeface="Calibri"/>
              </a:rPr>
              <a:t> med </a:t>
            </a:r>
            <a:r>
              <a:rPr lang="en-US" err="1">
                <a:latin typeface="Aptos"/>
                <a:ea typeface="Calibri"/>
                <a:cs typeface="Calibri"/>
              </a:rPr>
              <a:t>som</a:t>
            </a:r>
            <a:r>
              <a:rPr lang="en-US">
                <a:latin typeface="Aptos"/>
                <a:ea typeface="Calibri"/>
                <a:cs typeface="Calibri"/>
              </a:rPr>
              <a:t> </a:t>
            </a:r>
            <a:r>
              <a:rPr lang="en-US" err="1">
                <a:latin typeface="Aptos"/>
                <a:ea typeface="Calibri"/>
                <a:cs typeface="Calibri"/>
              </a:rPr>
              <a:t>skole</a:t>
            </a:r>
            <a:r>
              <a:rPr lang="en-US">
                <a:latin typeface="Aptos"/>
                <a:ea typeface="Calibri"/>
                <a:cs typeface="Calibri"/>
              </a:rPr>
              <a:t>, </a:t>
            </a:r>
            <a:r>
              <a:rPr lang="en-US" err="1">
                <a:latin typeface="Aptos"/>
                <a:ea typeface="Calibri"/>
                <a:cs typeface="Calibri"/>
              </a:rPr>
              <a:t>barnehage</a:t>
            </a:r>
            <a:r>
              <a:rPr lang="en-US">
                <a:latin typeface="Aptos"/>
                <a:ea typeface="Calibri"/>
                <a:cs typeface="Calibri"/>
              </a:rPr>
              <a:t>, </a:t>
            </a:r>
            <a:r>
              <a:rPr lang="en-US" err="1">
                <a:latin typeface="Aptos"/>
                <a:ea typeface="Calibri"/>
                <a:cs typeface="Calibri"/>
              </a:rPr>
              <a:t>osv</a:t>
            </a:r>
            <a:r>
              <a:rPr lang="en-US">
                <a:latin typeface="Aptos"/>
                <a:ea typeface="Calibri"/>
                <a:cs typeface="Calibri"/>
              </a:rPr>
              <a:t>. I </a:t>
            </a:r>
            <a:r>
              <a:rPr lang="en-US" err="1">
                <a:latin typeface="Aptos"/>
                <a:ea typeface="Calibri"/>
                <a:cs typeface="Calibri"/>
              </a:rPr>
              <a:t>dag</a:t>
            </a:r>
            <a:r>
              <a:rPr lang="en-US">
                <a:latin typeface="Aptos"/>
                <a:ea typeface="Calibri"/>
                <a:cs typeface="Calibri"/>
              </a:rPr>
              <a:t> </a:t>
            </a:r>
            <a:r>
              <a:rPr lang="en-US" err="1">
                <a:latin typeface="Aptos"/>
                <a:ea typeface="Calibri"/>
                <a:cs typeface="Calibri"/>
              </a:rPr>
              <a:t>skal</a:t>
            </a:r>
            <a:r>
              <a:rPr lang="en-US">
                <a:latin typeface="Aptos"/>
                <a:ea typeface="Calibri"/>
                <a:cs typeface="Calibri"/>
              </a:rPr>
              <a:t> vi </a:t>
            </a:r>
            <a:r>
              <a:rPr lang="en-US" err="1">
                <a:latin typeface="Aptos"/>
                <a:ea typeface="Calibri"/>
                <a:cs typeface="Calibri"/>
              </a:rPr>
              <a:t>prøve</a:t>
            </a:r>
            <a:r>
              <a:rPr lang="en-US">
                <a:latin typeface="Aptos"/>
                <a:ea typeface="Calibri"/>
                <a:cs typeface="Calibri"/>
              </a:rPr>
              <a:t> </a:t>
            </a:r>
            <a:r>
              <a:rPr lang="en-US" dirty="0" err="1">
                <a:latin typeface="Aptos"/>
                <a:ea typeface="Calibri"/>
                <a:cs typeface="Calibri"/>
              </a:rPr>
              <a:t>å</a:t>
            </a:r>
            <a:r>
              <a:rPr lang="en-US">
                <a:latin typeface="Aptos"/>
                <a:ea typeface="Calibri"/>
                <a:cs typeface="Calibri"/>
              </a:rPr>
              <a:t> </a:t>
            </a:r>
            <a:r>
              <a:rPr lang="en-US" err="1">
                <a:latin typeface="Aptos"/>
                <a:ea typeface="Calibri"/>
                <a:cs typeface="Calibri"/>
              </a:rPr>
              <a:t>bli</a:t>
            </a:r>
            <a:r>
              <a:rPr lang="en-US">
                <a:latin typeface="Aptos"/>
                <a:ea typeface="Calibri"/>
                <a:cs typeface="Calibri"/>
              </a:rPr>
              <a:t> </a:t>
            </a:r>
            <a:r>
              <a:rPr lang="en-US" err="1">
                <a:latin typeface="Aptos"/>
                <a:ea typeface="Calibri"/>
                <a:cs typeface="Calibri"/>
              </a:rPr>
              <a:t>litt</a:t>
            </a:r>
            <a:r>
              <a:rPr lang="en-US">
                <a:latin typeface="Aptos"/>
                <a:ea typeface="Calibri"/>
                <a:cs typeface="Calibri"/>
              </a:rPr>
              <a:t> </a:t>
            </a:r>
            <a:r>
              <a:rPr lang="en-US" err="1">
                <a:latin typeface="Aptos"/>
                <a:ea typeface="Calibri"/>
                <a:cs typeface="Calibri"/>
              </a:rPr>
              <a:t>mer</a:t>
            </a:r>
            <a:r>
              <a:rPr lang="en-US">
                <a:latin typeface="Aptos"/>
                <a:ea typeface="Calibri"/>
                <a:cs typeface="Calibri"/>
              </a:rPr>
              <a:t> </a:t>
            </a:r>
            <a:r>
              <a:rPr lang="en-US" err="1">
                <a:latin typeface="Aptos"/>
                <a:ea typeface="Calibri"/>
                <a:cs typeface="Calibri"/>
              </a:rPr>
              <a:t>kjent</a:t>
            </a:r>
            <a:r>
              <a:rPr lang="en-US">
                <a:latin typeface="Aptos"/>
                <a:ea typeface="Calibri"/>
                <a:cs typeface="Calibri"/>
              </a:rPr>
              <a:t> med </a:t>
            </a:r>
            <a:r>
              <a:rPr lang="en-US" err="1">
                <a:latin typeface="Aptos"/>
                <a:ea typeface="Calibri"/>
                <a:cs typeface="Calibri"/>
              </a:rPr>
              <a:t>disse</a:t>
            </a:r>
            <a:r>
              <a:rPr lang="en-US">
                <a:latin typeface="Aptos"/>
                <a:ea typeface="Calibri"/>
                <a:cs typeface="Calibri"/>
              </a:rPr>
              <a:t> </a:t>
            </a:r>
            <a:r>
              <a:rPr lang="en-US" err="1">
                <a:latin typeface="Aptos"/>
                <a:ea typeface="Calibri"/>
                <a:cs typeface="Calibri"/>
              </a:rPr>
              <a:t>tjenestene</a:t>
            </a:r>
            <a:r>
              <a:rPr lang="en-US">
                <a:latin typeface="Aptos"/>
                <a:ea typeface="Calibri"/>
                <a:cs typeface="Calibri"/>
              </a:rPr>
              <a:t>. </a:t>
            </a:r>
          </a:p>
          <a:p>
            <a:endParaRPr lang="en-US">
              <a:latin typeface="Calibri"/>
              <a:ea typeface="Calibri"/>
              <a:cs typeface="Calibri"/>
            </a:endParaRPr>
          </a:p>
        </p:txBody>
      </p:sp>
      <p:sp>
        <p:nvSpPr>
          <p:cNvPr id="4" name="Plassholder for lysbildenummer 3"/>
          <p:cNvSpPr>
            <a:spLocks noGrp="1"/>
          </p:cNvSpPr>
          <p:nvPr>
            <p:ph type="sldNum" sz="quarter" idx="5"/>
          </p:nvPr>
        </p:nvSpPr>
        <p:spPr/>
        <p:txBody>
          <a:bodyPr/>
          <a:lstStyle/>
          <a:p>
            <a:fld id="{6849F525-E945-214F-9DFC-E578104817B9}" type="slidenum">
              <a:rPr lang="nb-NO" smtClean="0"/>
              <a:t>4</a:t>
            </a:fld>
            <a:endParaRPr lang="nb-NO"/>
          </a:p>
        </p:txBody>
      </p:sp>
    </p:spTree>
    <p:extLst>
      <p:ext uri="{BB962C8B-B14F-4D97-AF65-F5344CB8AC3E}">
        <p14:creationId xmlns:p14="http://schemas.microsoft.com/office/powerpoint/2010/main" val="3402027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Som foreldre i Norge forventes det at du følger barnet opp i barnehage om de går der, på skolen, at du følger opp barnets helse ved å møte til avtaler hos helsestasjon, </a:t>
            </a:r>
            <a:r>
              <a:rPr lang="nb-NO" err="1"/>
              <a:t>tannhelstjeneste</a:t>
            </a:r>
            <a:r>
              <a:rPr lang="nb-NO"/>
              <a:t>, og tar kontakt ved behov. </a:t>
            </a:r>
          </a:p>
          <a:p>
            <a:r>
              <a:rPr lang="nb-NO"/>
              <a:t>Det forventes også at man legger til rette for at barnet har et </a:t>
            </a:r>
            <a:r>
              <a:rPr lang="nb-NO" err="1"/>
              <a:t>sosialliv</a:t>
            </a:r>
            <a:r>
              <a:rPr lang="nb-NO"/>
              <a:t>, og at de for eksempel får være med på fritidsaktiviteter som de trives med. </a:t>
            </a: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5</a:t>
            </a:fld>
            <a:endParaRPr lang="nb-NO"/>
          </a:p>
        </p:txBody>
      </p:sp>
    </p:spTree>
    <p:extLst>
      <p:ext uri="{BB962C8B-B14F-4D97-AF65-F5344CB8AC3E}">
        <p14:creationId xmlns:p14="http://schemas.microsoft.com/office/powerpoint/2010/main" val="1196479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spcBef>
                <a:spcPct val="0"/>
              </a:spcBef>
              <a:spcAft>
                <a:spcPct val="0"/>
              </a:spcAft>
            </a:pPr>
            <a:r>
              <a:rPr lang="en-US" err="1">
                <a:ea typeface="Calibri"/>
                <a:cs typeface="Calibri"/>
              </a:rPr>
              <a:t>Forslag</a:t>
            </a:r>
            <a:r>
              <a:rPr lang="en-US">
                <a:ea typeface="Calibri"/>
                <a:cs typeface="Calibri"/>
              </a:rPr>
              <a:t> </a:t>
            </a:r>
            <a:r>
              <a:rPr lang="en-US" err="1">
                <a:ea typeface="Calibri"/>
                <a:cs typeface="Calibri"/>
              </a:rPr>
              <a:t>til</a:t>
            </a:r>
            <a:r>
              <a:rPr lang="en-US">
                <a:ea typeface="Calibri"/>
                <a:cs typeface="Calibri"/>
              </a:rPr>
              <a:t> manus: </a:t>
            </a:r>
          </a:p>
          <a:p>
            <a:pPr marL="0" indent="0">
              <a:spcBef>
                <a:spcPct val="0"/>
              </a:spcBef>
              <a:spcAft>
                <a:spcPct val="0"/>
              </a:spcAft>
              <a:buFont typeface="Calibri"/>
              <a:buNone/>
            </a:pPr>
            <a:endParaRPr lang="en-US">
              <a:ea typeface="Calibri"/>
              <a:cs typeface="Calibri"/>
            </a:endParaRPr>
          </a:p>
          <a:p>
            <a:pPr>
              <a:spcBef>
                <a:spcPct val="0"/>
              </a:spcBef>
              <a:spcAft>
                <a:spcPct val="0"/>
              </a:spcAft>
            </a:pPr>
            <a:r>
              <a:rPr lang="en-US">
                <a:ea typeface="Calibri"/>
                <a:cs typeface="Calibri"/>
              </a:rPr>
              <a:t>Mange barn er I </a:t>
            </a:r>
            <a:r>
              <a:rPr lang="en-US" err="1">
                <a:ea typeface="Calibri"/>
                <a:cs typeface="Calibri"/>
              </a:rPr>
              <a:t>barnehage</a:t>
            </a:r>
            <a:r>
              <a:rPr lang="en-US">
                <a:ea typeface="Calibri"/>
                <a:cs typeface="Calibri"/>
              </a:rPr>
              <a:t>. </a:t>
            </a:r>
            <a:r>
              <a:rPr lang="en-US" err="1">
                <a:ea typeface="Calibri"/>
                <a:cs typeface="Calibri"/>
              </a:rPr>
              <a:t>Hva</a:t>
            </a:r>
            <a:r>
              <a:rPr lang="en-US">
                <a:ea typeface="Calibri"/>
                <a:cs typeface="Calibri"/>
              </a:rPr>
              <a:t> </a:t>
            </a:r>
            <a:r>
              <a:rPr lang="en-US" err="1">
                <a:ea typeface="Calibri"/>
                <a:cs typeface="Calibri"/>
              </a:rPr>
              <a:t>skjer</a:t>
            </a:r>
            <a:r>
              <a:rPr lang="en-US">
                <a:ea typeface="Calibri"/>
                <a:cs typeface="Calibri"/>
              </a:rPr>
              <a:t> I </a:t>
            </a:r>
            <a:r>
              <a:rPr lang="en-US" err="1">
                <a:ea typeface="Calibri"/>
                <a:cs typeface="Calibri"/>
              </a:rPr>
              <a:t>barnehagen</a:t>
            </a:r>
            <a:r>
              <a:rPr lang="en-US">
                <a:ea typeface="Calibri"/>
                <a:cs typeface="Calibri"/>
              </a:rPr>
              <a:t>?</a:t>
            </a:r>
          </a:p>
          <a:p>
            <a:pPr lvl="1" indent="-171450">
              <a:buFont typeface="Calibri"/>
              <a:buChar char="-"/>
            </a:pPr>
            <a:r>
              <a:rPr lang="en-US">
                <a:ea typeface="Calibri"/>
                <a:cs typeface="Calibri"/>
              </a:rPr>
              <a:t>I </a:t>
            </a:r>
            <a:r>
              <a:rPr lang="en-US" err="1">
                <a:ea typeface="Calibri"/>
                <a:cs typeface="Calibri"/>
              </a:rPr>
              <a:t>barnehage</a:t>
            </a:r>
            <a:r>
              <a:rPr lang="en-US">
                <a:ea typeface="Calibri"/>
                <a:cs typeface="Calibri"/>
              </a:rPr>
              <a:t> er det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lek med </a:t>
            </a:r>
            <a:r>
              <a:rPr lang="en-US" err="1">
                <a:ea typeface="Calibri"/>
                <a:cs typeface="Calibri"/>
              </a:rPr>
              <a:t>andre</a:t>
            </a:r>
            <a:r>
              <a:rPr lang="en-US">
                <a:ea typeface="Calibri"/>
                <a:cs typeface="Calibri"/>
              </a:rPr>
              <a:t> barn  - </a:t>
            </a:r>
            <a:r>
              <a:rPr lang="en-US" dirty="0" err="1">
                <a:ea typeface="Calibri"/>
                <a:cs typeface="Calibri"/>
              </a:rPr>
              <a:t>og</a:t>
            </a:r>
            <a:r>
              <a:rPr lang="en-US">
                <a:ea typeface="Calibri"/>
                <a:cs typeface="Calibri"/>
              </a:rPr>
              <a:t> </a:t>
            </a:r>
            <a:r>
              <a:rPr lang="en-US" err="1">
                <a:ea typeface="Calibri"/>
                <a:cs typeface="Calibri"/>
              </a:rPr>
              <a:t>voksne</a:t>
            </a:r>
            <a:r>
              <a:rPr lang="en-US">
                <a:ea typeface="Calibri"/>
                <a:cs typeface="Calibri"/>
              </a:rPr>
              <a:t> </a:t>
            </a:r>
            <a:r>
              <a:rPr lang="en-US" err="1">
                <a:ea typeface="Calibri"/>
                <a:cs typeface="Calibri"/>
              </a:rPr>
              <a:t>som</a:t>
            </a:r>
            <a:r>
              <a:rPr lang="en-US">
                <a:ea typeface="Calibri"/>
                <a:cs typeface="Calibri"/>
              </a:rPr>
              <a:t> passer </a:t>
            </a:r>
            <a:r>
              <a:rPr lang="en-US" err="1">
                <a:ea typeface="Calibri"/>
                <a:cs typeface="Calibri"/>
              </a:rPr>
              <a:t>på</a:t>
            </a:r>
            <a:r>
              <a:rPr lang="en-US">
                <a:ea typeface="Calibri"/>
                <a:cs typeface="Calibri"/>
              </a:rPr>
              <a:t>. Det </a:t>
            </a:r>
            <a:r>
              <a:rPr lang="en-US" err="1">
                <a:ea typeface="Calibri"/>
                <a:cs typeface="Calibri"/>
              </a:rPr>
              <a:t>skal</a:t>
            </a:r>
            <a:r>
              <a:rPr lang="en-US">
                <a:ea typeface="Calibri"/>
                <a:cs typeface="Calibri"/>
              </a:rPr>
              <a:t> </a:t>
            </a:r>
            <a:r>
              <a:rPr lang="en-US" err="1">
                <a:ea typeface="Calibri"/>
                <a:cs typeface="Calibri"/>
              </a:rPr>
              <a:t>være</a:t>
            </a:r>
            <a:r>
              <a:rPr lang="en-US">
                <a:ea typeface="Calibri"/>
                <a:cs typeface="Calibri"/>
              </a:rPr>
              <a:t> </a:t>
            </a:r>
            <a:r>
              <a:rPr lang="en-US" err="1">
                <a:ea typeface="Calibri"/>
                <a:cs typeface="Calibri"/>
              </a:rPr>
              <a:t>trygt</a:t>
            </a:r>
            <a:r>
              <a:rPr lang="en-US">
                <a:ea typeface="Calibri"/>
                <a:cs typeface="Calibri"/>
              </a:rPr>
              <a:t> for barn </a:t>
            </a:r>
            <a:r>
              <a:rPr lang="en-US" err="1">
                <a:ea typeface="Calibri"/>
                <a:cs typeface="Calibri"/>
              </a:rPr>
              <a:t>å</a:t>
            </a:r>
            <a:r>
              <a:rPr lang="en-US">
                <a:ea typeface="Calibri"/>
                <a:cs typeface="Calibri"/>
              </a:rPr>
              <a:t> </a:t>
            </a:r>
            <a:r>
              <a:rPr lang="en-US" err="1">
                <a:ea typeface="Calibri"/>
                <a:cs typeface="Calibri"/>
              </a:rPr>
              <a:t>være</a:t>
            </a:r>
            <a:r>
              <a:rPr lang="en-US">
                <a:ea typeface="Calibri"/>
                <a:cs typeface="Calibri"/>
              </a:rPr>
              <a:t> her. Det er </a:t>
            </a:r>
            <a:r>
              <a:rPr lang="en-US" err="1">
                <a:ea typeface="Calibri"/>
                <a:cs typeface="Calibri"/>
              </a:rPr>
              <a:t>ofte</a:t>
            </a:r>
            <a:r>
              <a:rPr lang="en-US">
                <a:ea typeface="Calibri"/>
                <a:cs typeface="Calibri"/>
              </a:rPr>
              <a:t> </a:t>
            </a:r>
            <a:r>
              <a:rPr lang="en-US" err="1">
                <a:ea typeface="Calibri"/>
                <a:cs typeface="Calibri"/>
              </a:rPr>
              <a:t>uteaktiviteter</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inneaktiviteter</a:t>
            </a:r>
            <a:r>
              <a:rPr lang="en-US">
                <a:ea typeface="Calibri"/>
                <a:cs typeface="Calibri"/>
              </a:rPr>
              <a:t> for barn </a:t>
            </a:r>
            <a:r>
              <a:rPr lang="en-US" err="1">
                <a:ea typeface="Calibri"/>
                <a:cs typeface="Calibri"/>
              </a:rPr>
              <a:t>som</a:t>
            </a:r>
            <a:r>
              <a:rPr lang="en-US">
                <a:ea typeface="Calibri"/>
                <a:cs typeface="Calibri"/>
              </a:rPr>
              <a:t> passer </a:t>
            </a:r>
            <a:r>
              <a:rPr lang="en-US" err="1">
                <a:ea typeface="Calibri"/>
                <a:cs typeface="Calibri"/>
              </a:rPr>
              <a:t>til</a:t>
            </a:r>
            <a:r>
              <a:rPr lang="en-US">
                <a:ea typeface="Calibri"/>
                <a:cs typeface="Calibri"/>
              </a:rPr>
              <a:t> de </a:t>
            </a:r>
            <a:r>
              <a:rPr lang="en-US" err="1">
                <a:ea typeface="Calibri"/>
                <a:cs typeface="Calibri"/>
              </a:rPr>
              <a:t>ulike</a:t>
            </a:r>
            <a:r>
              <a:rPr lang="en-US">
                <a:ea typeface="Calibri"/>
                <a:cs typeface="Calibri"/>
              </a:rPr>
              <a:t> </a:t>
            </a:r>
            <a:r>
              <a:rPr lang="en-US" err="1">
                <a:ea typeface="Calibri"/>
                <a:cs typeface="Calibri"/>
              </a:rPr>
              <a:t>alderene</a:t>
            </a:r>
            <a:r>
              <a:rPr lang="en-US">
                <a:ea typeface="Calibri"/>
                <a:cs typeface="Calibri"/>
              </a:rPr>
              <a:t>. Det er </a:t>
            </a:r>
            <a:r>
              <a:rPr lang="en-US" err="1">
                <a:ea typeface="Calibri"/>
                <a:cs typeface="Calibri"/>
              </a:rPr>
              <a:t>lagt</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mye</a:t>
            </a:r>
            <a:r>
              <a:rPr lang="en-US">
                <a:ea typeface="Calibri"/>
                <a:cs typeface="Calibri"/>
              </a:rPr>
              <a:t> </a:t>
            </a:r>
            <a:r>
              <a:rPr lang="en-US" err="1">
                <a:ea typeface="Calibri"/>
                <a:cs typeface="Calibri"/>
              </a:rPr>
              <a:t>friluftsliv</a:t>
            </a:r>
            <a:r>
              <a:rPr lang="en-US">
                <a:ea typeface="Calibri"/>
                <a:cs typeface="Calibri"/>
              </a:rPr>
              <a:t> I </a:t>
            </a:r>
            <a:r>
              <a:rPr lang="en-US" err="1">
                <a:ea typeface="Calibri"/>
                <a:cs typeface="Calibri"/>
              </a:rPr>
              <a:t>norske</a:t>
            </a:r>
            <a:r>
              <a:rPr lang="en-US">
                <a:ea typeface="Calibri"/>
                <a:cs typeface="Calibri"/>
              </a:rPr>
              <a:t> </a:t>
            </a:r>
            <a:r>
              <a:rPr lang="en-US" err="1">
                <a:ea typeface="Calibri"/>
                <a:cs typeface="Calibri"/>
              </a:rPr>
              <a:t>barnehager</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barna</a:t>
            </a:r>
            <a:r>
              <a:rPr lang="en-US">
                <a:ea typeface="Calibri"/>
                <a:cs typeface="Calibri"/>
              </a:rPr>
              <a:t> </a:t>
            </a:r>
            <a:r>
              <a:rPr lang="en-US" err="1">
                <a:ea typeface="Calibri"/>
                <a:cs typeface="Calibri"/>
              </a:rPr>
              <a:t>får</a:t>
            </a:r>
            <a:r>
              <a:rPr lang="en-US">
                <a:ea typeface="Calibri"/>
                <a:cs typeface="Calibri"/>
              </a:rPr>
              <a:t> </a:t>
            </a:r>
            <a:r>
              <a:rPr lang="en-US" err="1">
                <a:ea typeface="Calibri"/>
                <a:cs typeface="Calibri"/>
              </a:rPr>
              <a:t>lov</a:t>
            </a:r>
            <a:r>
              <a:rPr lang="en-US">
                <a:ea typeface="Calibri"/>
                <a:cs typeface="Calibri"/>
              </a:rPr>
              <a:t> </a:t>
            </a:r>
            <a:r>
              <a:rPr lang="en-US" err="1">
                <a:ea typeface="Calibri"/>
                <a:cs typeface="Calibri"/>
              </a:rPr>
              <a:t>til</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leke</a:t>
            </a:r>
            <a:r>
              <a:rPr lang="en-US">
                <a:ea typeface="Calibri"/>
                <a:cs typeface="Calibri"/>
              </a:rPr>
              <a:t> I nature, </a:t>
            </a:r>
            <a:r>
              <a:rPr lang="en-US" err="1">
                <a:ea typeface="Calibri"/>
                <a:cs typeface="Calibri"/>
              </a:rPr>
              <a:t>skitne</a:t>
            </a:r>
            <a:r>
              <a:rPr lang="en-US">
                <a:ea typeface="Calibri"/>
                <a:cs typeface="Calibri"/>
              </a:rPr>
              <a:t> seg </a:t>
            </a:r>
            <a:r>
              <a:rPr lang="en-US" err="1">
                <a:ea typeface="Calibri"/>
                <a:cs typeface="Calibri"/>
              </a:rPr>
              <a:t>til</a:t>
            </a:r>
            <a:r>
              <a:rPr lang="en-US">
                <a:ea typeface="Calibri"/>
                <a:cs typeface="Calibri"/>
              </a:rPr>
              <a:t> med </a:t>
            </a:r>
            <a:r>
              <a:rPr lang="en-US" err="1">
                <a:ea typeface="Calibri"/>
                <a:cs typeface="Calibri"/>
              </a:rPr>
              <a:t>søle</a:t>
            </a:r>
            <a:r>
              <a:rPr lang="en-US">
                <a:ea typeface="Calibri"/>
                <a:cs typeface="Calibri"/>
              </a:rPr>
              <a:t> </a:t>
            </a:r>
            <a:r>
              <a:rPr lang="en-US" err="1">
                <a:ea typeface="Calibri"/>
                <a:cs typeface="Calibri"/>
              </a:rPr>
              <a:t>osv</a:t>
            </a:r>
            <a:r>
              <a:rPr lang="en-US">
                <a:ea typeface="Calibri"/>
                <a:cs typeface="Calibri"/>
              </a:rPr>
              <a:t>. Men de </a:t>
            </a:r>
            <a:r>
              <a:rPr lang="en-US" err="1">
                <a:ea typeface="Calibri"/>
                <a:cs typeface="Calibri"/>
              </a:rPr>
              <a:t>skal</a:t>
            </a:r>
            <a:r>
              <a:rPr lang="en-US">
                <a:ea typeface="Calibri"/>
                <a:cs typeface="Calibri"/>
              </a:rPr>
              <a:t> </a:t>
            </a:r>
            <a:r>
              <a:rPr lang="en-US" err="1">
                <a:ea typeface="Calibri"/>
                <a:cs typeface="Calibri"/>
              </a:rPr>
              <a:t>være</a:t>
            </a:r>
            <a:r>
              <a:rPr lang="en-US">
                <a:ea typeface="Calibri"/>
                <a:cs typeface="Calibri"/>
              </a:rPr>
              <a:t> under </a:t>
            </a:r>
            <a:r>
              <a:rPr lang="en-US" err="1">
                <a:ea typeface="Calibri"/>
                <a:cs typeface="Calibri"/>
              </a:rPr>
              <a:t>oppsikt</a:t>
            </a:r>
            <a:r>
              <a:rPr lang="en-US">
                <a:ea typeface="Calibri"/>
                <a:cs typeface="Calibri"/>
              </a:rPr>
              <a:t> av </a:t>
            </a:r>
            <a:r>
              <a:rPr lang="en-US" err="1">
                <a:ea typeface="Calibri"/>
                <a:cs typeface="Calibri"/>
              </a:rPr>
              <a:t>voksne</a:t>
            </a:r>
            <a:r>
              <a:rPr lang="en-US">
                <a:ea typeface="Calibri"/>
                <a:cs typeface="Calibri"/>
              </a:rPr>
              <a:t> </a:t>
            </a:r>
            <a:r>
              <a:rPr lang="en-US" err="1">
                <a:ea typeface="Calibri"/>
                <a:cs typeface="Calibri"/>
              </a:rPr>
              <a:t>slik</a:t>
            </a:r>
            <a:r>
              <a:rPr lang="en-US">
                <a:ea typeface="Calibri"/>
                <a:cs typeface="Calibri"/>
              </a:rPr>
              <a:t> at de er I </a:t>
            </a:r>
            <a:r>
              <a:rPr lang="en-US" err="1">
                <a:ea typeface="Calibri"/>
                <a:cs typeface="Calibri"/>
              </a:rPr>
              <a:t>trygge</a:t>
            </a:r>
            <a:r>
              <a:rPr lang="en-US">
                <a:ea typeface="Calibri"/>
                <a:cs typeface="Calibri"/>
              </a:rPr>
              <a:t> </a:t>
            </a:r>
            <a:r>
              <a:rPr lang="en-US" err="1">
                <a:ea typeface="Calibri"/>
                <a:cs typeface="Calibri"/>
              </a:rPr>
              <a:t>omgivelser</a:t>
            </a:r>
            <a:r>
              <a:rPr lang="en-US">
                <a:ea typeface="Calibri"/>
                <a:cs typeface="Calibri"/>
              </a:rPr>
              <a:t>. </a:t>
            </a:r>
          </a:p>
          <a:p>
            <a:pPr lvl="1" indent="-171450">
              <a:buFont typeface="Calibri"/>
              <a:buChar char="-"/>
            </a:pPr>
            <a:endParaRPr lang="en-US">
              <a:ea typeface="Calibri"/>
              <a:cs typeface="Calibri"/>
            </a:endParaRPr>
          </a:p>
          <a:p>
            <a:pPr marL="285750" lvl="1"/>
            <a:r>
              <a:rPr lang="en-US" err="1">
                <a:ea typeface="Calibri"/>
                <a:cs typeface="Calibri"/>
              </a:rPr>
              <a:t>Målet</a:t>
            </a:r>
            <a:r>
              <a:rPr lang="en-US">
                <a:ea typeface="Calibri"/>
                <a:cs typeface="Calibri"/>
              </a:rPr>
              <a:t> I </a:t>
            </a:r>
            <a:r>
              <a:rPr lang="en-US" err="1">
                <a:ea typeface="Calibri"/>
                <a:cs typeface="Calibri"/>
              </a:rPr>
              <a:t>barnehagen</a:t>
            </a:r>
            <a:endParaRPr lang="en-US">
              <a:ea typeface="Calibri"/>
              <a:cs typeface="Calibri"/>
            </a:endParaRPr>
          </a:p>
          <a:p>
            <a:pPr lvl="1" indent="-171450">
              <a:buFont typeface="Calibri"/>
              <a:buChar char="-"/>
            </a:pPr>
            <a:r>
              <a:rPr lang="en-US" err="1">
                <a:ea typeface="Calibri"/>
                <a:cs typeface="Calibri"/>
              </a:rPr>
              <a:t>Barnehage</a:t>
            </a:r>
            <a:r>
              <a:rPr lang="en-US">
                <a:ea typeface="Calibri"/>
                <a:cs typeface="Calibri"/>
              </a:rPr>
              <a:t> er </a:t>
            </a:r>
            <a:r>
              <a:rPr lang="en-US" err="1">
                <a:ea typeface="Calibri"/>
                <a:cs typeface="Calibri"/>
              </a:rPr>
              <a:t>mer</a:t>
            </a:r>
            <a:r>
              <a:rPr lang="en-US">
                <a:ea typeface="Calibri"/>
                <a:cs typeface="Calibri"/>
              </a:rPr>
              <a:t> </a:t>
            </a:r>
            <a:r>
              <a:rPr lang="en-US" err="1">
                <a:ea typeface="Calibri"/>
                <a:cs typeface="Calibri"/>
              </a:rPr>
              <a:t>enn</a:t>
            </a:r>
            <a:r>
              <a:rPr lang="en-US">
                <a:ea typeface="Calibri"/>
                <a:cs typeface="Calibri"/>
              </a:rPr>
              <a:t> </a:t>
            </a:r>
            <a:r>
              <a:rPr lang="en-US" err="1">
                <a:ea typeface="Calibri"/>
                <a:cs typeface="Calibri"/>
              </a:rPr>
              <a:t>oppbevaring</a:t>
            </a:r>
            <a:r>
              <a:rPr lang="en-US">
                <a:ea typeface="Calibri"/>
                <a:cs typeface="Calibri"/>
              </a:rPr>
              <a:t>. Det er </a:t>
            </a:r>
            <a:r>
              <a:rPr lang="en-US" err="1">
                <a:ea typeface="Calibri"/>
                <a:cs typeface="Calibri"/>
              </a:rPr>
              <a:t>viktig</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blir</a:t>
            </a:r>
            <a:r>
              <a:rPr lang="en-US">
                <a:ea typeface="Calibri"/>
                <a:cs typeface="Calibri"/>
              </a:rPr>
              <a:t> </a:t>
            </a:r>
            <a:r>
              <a:rPr lang="en-US" err="1">
                <a:ea typeface="Calibri"/>
                <a:cs typeface="Calibri"/>
              </a:rPr>
              <a:t>sosialisert</a:t>
            </a:r>
            <a:r>
              <a:rPr lang="en-US">
                <a:ea typeface="Calibri"/>
                <a:cs typeface="Calibri"/>
              </a:rPr>
              <a:t> med </a:t>
            </a:r>
            <a:r>
              <a:rPr lang="en-US" err="1">
                <a:ea typeface="Calibri"/>
                <a:cs typeface="Calibri"/>
              </a:rPr>
              <a:t>andre</a:t>
            </a:r>
            <a:r>
              <a:rPr lang="en-US">
                <a:ea typeface="Calibri"/>
                <a:cs typeface="Calibri"/>
              </a:rPr>
              <a:t> barn I lek. I </a:t>
            </a:r>
            <a:r>
              <a:rPr lang="en-US" err="1">
                <a:ea typeface="Calibri"/>
                <a:cs typeface="Calibri"/>
              </a:rPr>
              <a:t>tillegg</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fri</a:t>
            </a:r>
            <a:r>
              <a:rPr lang="en-US">
                <a:ea typeface="Calibri"/>
                <a:cs typeface="Calibri"/>
              </a:rPr>
              <a:t> lek er det </a:t>
            </a:r>
            <a:r>
              <a:rPr lang="en-US" err="1">
                <a:ea typeface="Calibri"/>
                <a:cs typeface="Calibri"/>
              </a:rPr>
              <a:t>en</a:t>
            </a:r>
            <a:r>
              <a:rPr lang="en-US">
                <a:ea typeface="Calibri"/>
                <a:cs typeface="Calibri"/>
              </a:rPr>
              <a:t> </a:t>
            </a:r>
            <a:r>
              <a:rPr lang="en-US" err="1">
                <a:ea typeface="Calibri"/>
                <a:cs typeface="Calibri"/>
              </a:rPr>
              <a:t>pedagogisk</a:t>
            </a:r>
            <a:r>
              <a:rPr lang="en-US">
                <a:ea typeface="Calibri"/>
                <a:cs typeface="Calibri"/>
              </a:rPr>
              <a:t> plan I </a:t>
            </a:r>
            <a:r>
              <a:rPr lang="en-US" err="1">
                <a:ea typeface="Calibri"/>
                <a:cs typeface="Calibri"/>
              </a:rPr>
              <a:t>barnehager</a:t>
            </a:r>
            <a:r>
              <a:rPr lang="en-US">
                <a:ea typeface="Calibri"/>
                <a:cs typeface="Calibri"/>
              </a:rPr>
              <a:t>, </a:t>
            </a:r>
            <a:r>
              <a:rPr lang="en-US" err="1">
                <a:ea typeface="Calibri"/>
                <a:cs typeface="Calibri"/>
              </a:rPr>
              <a:t>hvor</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pedagogisk</a:t>
            </a:r>
            <a:r>
              <a:rPr lang="en-US">
                <a:ea typeface="Calibri"/>
                <a:cs typeface="Calibri"/>
              </a:rPr>
              <a:t> </a:t>
            </a:r>
            <a:r>
              <a:rPr lang="en-US" err="1">
                <a:ea typeface="Calibri"/>
                <a:cs typeface="Calibri"/>
              </a:rPr>
              <a:t>leder</a:t>
            </a:r>
            <a:r>
              <a:rPr lang="en-US">
                <a:ea typeface="Calibri"/>
                <a:cs typeface="Calibri"/>
              </a:rPr>
              <a:t> </a:t>
            </a:r>
            <a:r>
              <a:rPr lang="en-US" err="1">
                <a:ea typeface="Calibri"/>
                <a:cs typeface="Calibri"/>
              </a:rPr>
              <a:t>følger</a:t>
            </a:r>
            <a:r>
              <a:rPr lang="en-US">
                <a:ea typeface="Calibri"/>
                <a:cs typeface="Calibri"/>
              </a:rPr>
              <a:t> </a:t>
            </a:r>
            <a:r>
              <a:rPr lang="en-US" err="1">
                <a:ea typeface="Calibri"/>
                <a:cs typeface="Calibri"/>
              </a:rPr>
              <a:t>opp</a:t>
            </a:r>
            <a:r>
              <a:rPr lang="en-US">
                <a:ea typeface="Calibri"/>
                <a:cs typeface="Calibri"/>
              </a:rPr>
              <a:t> </a:t>
            </a:r>
            <a:r>
              <a:rPr lang="en-US" err="1">
                <a:ea typeface="Calibri"/>
                <a:cs typeface="Calibri"/>
              </a:rPr>
              <a:t>slik</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får</a:t>
            </a:r>
            <a:r>
              <a:rPr lang="en-US">
                <a:ea typeface="Calibri"/>
                <a:cs typeface="Calibri"/>
              </a:rPr>
              <a:t> de </a:t>
            </a:r>
            <a:r>
              <a:rPr lang="en-US" err="1">
                <a:ea typeface="Calibri"/>
                <a:cs typeface="Calibri"/>
              </a:rPr>
              <a:t>erfaringene</a:t>
            </a:r>
            <a:r>
              <a:rPr lang="en-US">
                <a:ea typeface="Calibri"/>
                <a:cs typeface="Calibri"/>
              </a:rPr>
              <a:t> de </a:t>
            </a:r>
            <a:r>
              <a:rPr lang="en-US" err="1">
                <a:ea typeface="Calibri"/>
                <a:cs typeface="Calibri"/>
              </a:rPr>
              <a:t>skal</a:t>
            </a:r>
            <a:r>
              <a:rPr lang="en-US">
                <a:ea typeface="Calibri"/>
                <a:cs typeface="Calibri"/>
              </a:rPr>
              <a:t>. </a:t>
            </a:r>
          </a:p>
          <a:p>
            <a:pPr lvl="1" indent="-171450">
              <a:buFont typeface="Calibri"/>
              <a:buChar char="-"/>
            </a:pPr>
            <a:endParaRPr lang="en-US"/>
          </a:p>
          <a:p>
            <a:pPr marL="285750" lvl="1"/>
            <a:r>
              <a:rPr lang="en-US" err="1"/>
              <a:t>Hva</a:t>
            </a:r>
            <a:r>
              <a:rPr lang="en-US"/>
              <a:t> er </a:t>
            </a:r>
            <a:r>
              <a:rPr lang="en-US" err="1"/>
              <a:t>foreldres</a:t>
            </a:r>
            <a:r>
              <a:rPr lang="en-US"/>
              <a:t> </a:t>
            </a:r>
            <a:r>
              <a:rPr lang="en-US" err="1"/>
              <a:t>oppgaver</a:t>
            </a:r>
            <a:r>
              <a:rPr lang="en-US"/>
              <a:t> </a:t>
            </a:r>
            <a:r>
              <a:rPr lang="en-US" err="1"/>
              <a:t>når</a:t>
            </a:r>
            <a:r>
              <a:rPr lang="en-US"/>
              <a:t> </a:t>
            </a:r>
            <a:r>
              <a:rPr lang="en-US" err="1"/>
              <a:t>barna</a:t>
            </a:r>
            <a:r>
              <a:rPr lang="en-US"/>
              <a:t> </a:t>
            </a:r>
            <a:r>
              <a:rPr lang="en-US" err="1"/>
              <a:t>skal</a:t>
            </a:r>
            <a:r>
              <a:rPr lang="en-US"/>
              <a:t> I </a:t>
            </a:r>
            <a:r>
              <a:rPr lang="en-US" err="1"/>
              <a:t>barnehage</a:t>
            </a:r>
            <a:r>
              <a:rPr lang="en-US"/>
              <a:t>?</a:t>
            </a:r>
          </a:p>
          <a:p>
            <a:pPr lvl="1" indent="-171450">
              <a:buFont typeface="Calibri"/>
              <a:buChar char="-"/>
            </a:pPr>
            <a:r>
              <a:rPr lang="en-US" err="1"/>
              <a:t>Foreldre</a:t>
            </a:r>
            <a:r>
              <a:rPr lang="en-US"/>
              <a:t> </a:t>
            </a:r>
            <a:r>
              <a:rPr lang="en-US" err="1"/>
              <a:t>forventes</a:t>
            </a:r>
            <a:r>
              <a:rPr lang="en-US"/>
              <a:t> </a:t>
            </a:r>
            <a:r>
              <a:rPr lang="en-US" dirty="0" err="1"/>
              <a:t>å</a:t>
            </a:r>
            <a:r>
              <a:rPr lang="en-US"/>
              <a:t> </a:t>
            </a:r>
            <a:r>
              <a:rPr lang="en-US" err="1"/>
              <a:t>følge</a:t>
            </a:r>
            <a:r>
              <a:rPr lang="en-US"/>
              <a:t> med </a:t>
            </a:r>
            <a:r>
              <a:rPr lang="en-US" err="1"/>
              <a:t>på</a:t>
            </a:r>
            <a:r>
              <a:rPr lang="en-US"/>
              <a:t> </a:t>
            </a:r>
            <a:r>
              <a:rPr lang="en-US" err="1"/>
              <a:t>planen</a:t>
            </a:r>
            <a:r>
              <a:rPr lang="en-US"/>
              <a:t> </a:t>
            </a:r>
            <a:r>
              <a:rPr lang="en-US" err="1"/>
              <a:t>til</a:t>
            </a:r>
            <a:r>
              <a:rPr lang="en-US"/>
              <a:t> </a:t>
            </a:r>
            <a:r>
              <a:rPr lang="en-US" err="1"/>
              <a:t>barna</a:t>
            </a:r>
            <a:r>
              <a:rPr lang="en-US"/>
              <a:t> </a:t>
            </a:r>
            <a:r>
              <a:rPr lang="en-US" dirty="0" err="1"/>
              <a:t>og</a:t>
            </a:r>
            <a:r>
              <a:rPr lang="en-US"/>
              <a:t> ha med det de </a:t>
            </a:r>
            <a:r>
              <a:rPr lang="en-US" err="1"/>
              <a:t>trenger</a:t>
            </a:r>
            <a:r>
              <a:rPr lang="en-US"/>
              <a:t> av </a:t>
            </a:r>
            <a:r>
              <a:rPr lang="en-US" err="1"/>
              <a:t>utstyr</a:t>
            </a:r>
            <a:r>
              <a:rPr lang="en-US"/>
              <a:t>. Eksempel </a:t>
            </a:r>
            <a:r>
              <a:rPr lang="en-US" err="1"/>
              <a:t>på</a:t>
            </a:r>
            <a:r>
              <a:rPr lang="en-US"/>
              <a:t> </a:t>
            </a:r>
            <a:r>
              <a:rPr lang="en-US" err="1"/>
              <a:t>dette</a:t>
            </a:r>
            <a:r>
              <a:rPr lang="en-US"/>
              <a:t> </a:t>
            </a:r>
            <a:r>
              <a:rPr lang="en-US" err="1"/>
              <a:t>kan</a:t>
            </a:r>
            <a:r>
              <a:rPr lang="en-US"/>
              <a:t> </a:t>
            </a:r>
            <a:r>
              <a:rPr lang="en-US" err="1"/>
              <a:t>være</a:t>
            </a:r>
            <a:r>
              <a:rPr lang="en-US"/>
              <a:t> </a:t>
            </a:r>
            <a:r>
              <a:rPr lang="en-US" err="1"/>
              <a:t>matpakker</a:t>
            </a:r>
            <a:r>
              <a:rPr lang="en-US"/>
              <a:t> </a:t>
            </a:r>
            <a:r>
              <a:rPr lang="en-US" err="1"/>
              <a:t>daglig</a:t>
            </a:r>
            <a:r>
              <a:rPr lang="en-US"/>
              <a:t>, </a:t>
            </a:r>
            <a:r>
              <a:rPr lang="en-US" dirty="0" err="1"/>
              <a:t>og</a:t>
            </a:r>
            <a:r>
              <a:rPr lang="en-US"/>
              <a:t> </a:t>
            </a:r>
            <a:r>
              <a:rPr lang="en-US" err="1"/>
              <a:t>turutstyr</a:t>
            </a:r>
            <a:r>
              <a:rPr lang="en-US"/>
              <a:t> </a:t>
            </a:r>
            <a:r>
              <a:rPr lang="en-US" err="1"/>
              <a:t>til</a:t>
            </a:r>
            <a:r>
              <a:rPr lang="en-US"/>
              <a:t> </a:t>
            </a:r>
            <a:r>
              <a:rPr lang="en-US" err="1"/>
              <a:t>enkelte</a:t>
            </a:r>
            <a:r>
              <a:rPr lang="en-US"/>
              <a:t> </a:t>
            </a:r>
            <a:r>
              <a:rPr lang="en-US" err="1"/>
              <a:t>dager</a:t>
            </a:r>
            <a:r>
              <a:rPr lang="en-US"/>
              <a:t>. </a:t>
            </a:r>
            <a:r>
              <a:rPr lang="en-US" err="1"/>
              <a:t>Barna</a:t>
            </a:r>
            <a:r>
              <a:rPr lang="en-US"/>
              <a:t> </a:t>
            </a:r>
            <a:r>
              <a:rPr lang="en-US" err="1"/>
              <a:t>har</a:t>
            </a:r>
            <a:r>
              <a:rPr lang="en-US"/>
              <a:t> </a:t>
            </a:r>
            <a:r>
              <a:rPr lang="en-US" err="1"/>
              <a:t>ofte</a:t>
            </a:r>
            <a:r>
              <a:rPr lang="en-US"/>
              <a:t> </a:t>
            </a:r>
            <a:r>
              <a:rPr lang="en-US" err="1"/>
              <a:t>skift</a:t>
            </a:r>
            <a:r>
              <a:rPr lang="en-US"/>
              <a:t> </a:t>
            </a:r>
            <a:r>
              <a:rPr lang="en-US" dirty="0" err="1"/>
              <a:t>og</a:t>
            </a:r>
            <a:r>
              <a:rPr lang="en-US"/>
              <a:t> </a:t>
            </a:r>
            <a:r>
              <a:rPr lang="en-US" err="1"/>
              <a:t>klær</a:t>
            </a:r>
            <a:r>
              <a:rPr lang="en-US"/>
              <a:t> </a:t>
            </a:r>
            <a:r>
              <a:rPr lang="en-US" err="1"/>
              <a:t>tilgjengelig</a:t>
            </a:r>
            <a:r>
              <a:rPr lang="en-US"/>
              <a:t> I </a:t>
            </a:r>
            <a:r>
              <a:rPr lang="en-US" err="1"/>
              <a:t>barnehagen</a:t>
            </a:r>
            <a:r>
              <a:rPr lang="en-US"/>
              <a:t>, </a:t>
            </a:r>
            <a:r>
              <a:rPr lang="en-US" dirty="0" err="1"/>
              <a:t>og</a:t>
            </a:r>
            <a:r>
              <a:rPr lang="en-US"/>
              <a:t> de </a:t>
            </a:r>
            <a:r>
              <a:rPr lang="en-US" err="1"/>
              <a:t>blir</a:t>
            </a:r>
            <a:r>
              <a:rPr lang="en-US"/>
              <a:t> </a:t>
            </a:r>
            <a:r>
              <a:rPr lang="en-US" err="1"/>
              <a:t>skiftet</a:t>
            </a:r>
            <a:r>
              <a:rPr lang="en-US"/>
              <a:t> </a:t>
            </a:r>
            <a:r>
              <a:rPr lang="en-US" err="1"/>
              <a:t>på</a:t>
            </a:r>
            <a:r>
              <a:rPr lang="en-US"/>
              <a:t> om de </a:t>
            </a:r>
            <a:r>
              <a:rPr lang="en-US" err="1"/>
              <a:t>søler</a:t>
            </a:r>
            <a:r>
              <a:rPr lang="en-US"/>
              <a:t> </a:t>
            </a:r>
            <a:r>
              <a:rPr lang="en-US" err="1"/>
              <a:t>slik</a:t>
            </a:r>
            <a:r>
              <a:rPr lang="en-US"/>
              <a:t> at de </a:t>
            </a:r>
            <a:r>
              <a:rPr lang="en-US" err="1"/>
              <a:t>blir</a:t>
            </a:r>
            <a:r>
              <a:rPr lang="en-US"/>
              <a:t> </a:t>
            </a:r>
            <a:r>
              <a:rPr lang="en-US" err="1"/>
              <a:t>kalde</a:t>
            </a:r>
            <a:r>
              <a:rPr lang="en-US"/>
              <a:t> </a:t>
            </a:r>
            <a:r>
              <a:rPr lang="en-US" err="1"/>
              <a:t>eller</a:t>
            </a:r>
            <a:r>
              <a:rPr lang="en-US"/>
              <a:t> </a:t>
            </a:r>
            <a:r>
              <a:rPr lang="en-US" err="1"/>
              <a:t>lignende</a:t>
            </a:r>
            <a:r>
              <a:rPr lang="en-US"/>
              <a:t>. </a:t>
            </a:r>
            <a:r>
              <a:rPr lang="en-US" err="1"/>
              <a:t>Allikevel</a:t>
            </a:r>
            <a:r>
              <a:rPr lang="en-US"/>
              <a:t> er det </a:t>
            </a:r>
            <a:r>
              <a:rPr lang="en-US" err="1"/>
              <a:t>ikke</a:t>
            </a:r>
            <a:r>
              <a:rPr lang="en-US"/>
              <a:t> </a:t>
            </a:r>
            <a:r>
              <a:rPr lang="en-US" err="1"/>
              <a:t>fous</a:t>
            </a:r>
            <a:r>
              <a:rPr lang="en-US"/>
              <a:t> </a:t>
            </a:r>
            <a:r>
              <a:rPr lang="en-US" err="1"/>
              <a:t>på</a:t>
            </a:r>
            <a:r>
              <a:rPr lang="en-US"/>
              <a:t> at </a:t>
            </a:r>
            <a:r>
              <a:rPr lang="en-US" err="1"/>
              <a:t>barna</a:t>
            </a:r>
            <a:r>
              <a:rPr lang="en-US"/>
              <a:t> </a:t>
            </a:r>
            <a:r>
              <a:rPr lang="en-US" err="1"/>
              <a:t>skal</a:t>
            </a:r>
            <a:r>
              <a:rPr lang="en-US"/>
              <a:t> ha </a:t>
            </a:r>
            <a:r>
              <a:rPr lang="en-US" err="1"/>
              <a:t>rene</a:t>
            </a:r>
            <a:r>
              <a:rPr lang="en-US"/>
              <a:t> </a:t>
            </a:r>
            <a:r>
              <a:rPr lang="en-US" err="1"/>
              <a:t>klær</a:t>
            </a:r>
            <a:r>
              <a:rPr lang="en-US"/>
              <a:t> </a:t>
            </a:r>
            <a:r>
              <a:rPr lang="en-US" err="1"/>
              <a:t>når</a:t>
            </a:r>
            <a:r>
              <a:rPr lang="en-US"/>
              <a:t> de </a:t>
            </a:r>
            <a:r>
              <a:rPr lang="en-US" err="1"/>
              <a:t>går</a:t>
            </a:r>
            <a:r>
              <a:rPr lang="en-US"/>
              <a:t> </a:t>
            </a:r>
            <a:r>
              <a:rPr lang="en-US" err="1"/>
              <a:t>hjem</a:t>
            </a:r>
            <a:r>
              <a:rPr lang="en-US"/>
              <a:t>, </a:t>
            </a:r>
            <a:r>
              <a:rPr lang="en-US" dirty="0" err="1"/>
              <a:t>og</a:t>
            </a:r>
            <a:r>
              <a:rPr lang="en-US"/>
              <a:t> de </a:t>
            </a:r>
            <a:r>
              <a:rPr lang="en-US" err="1"/>
              <a:t>kan</a:t>
            </a:r>
            <a:r>
              <a:rPr lang="en-US"/>
              <a:t> se </a:t>
            </a:r>
            <a:r>
              <a:rPr lang="en-US" err="1"/>
              <a:t>litt</a:t>
            </a:r>
            <a:r>
              <a:rPr lang="en-US"/>
              <a:t> </a:t>
            </a:r>
            <a:r>
              <a:rPr lang="en-US" err="1"/>
              <a:t>lurvete</a:t>
            </a:r>
            <a:r>
              <a:rPr lang="en-US"/>
              <a:t> </a:t>
            </a:r>
            <a:r>
              <a:rPr lang="en-US" err="1"/>
              <a:t>ut</a:t>
            </a:r>
            <a:r>
              <a:rPr lang="en-US"/>
              <a:t> om de </a:t>
            </a:r>
            <a:r>
              <a:rPr lang="en-US" err="1"/>
              <a:t>har</a:t>
            </a:r>
            <a:r>
              <a:rPr lang="en-US"/>
              <a:t> </a:t>
            </a:r>
            <a:r>
              <a:rPr lang="en-US" err="1"/>
              <a:t>kost</a:t>
            </a:r>
            <a:r>
              <a:rPr lang="en-US"/>
              <a:t> seg </a:t>
            </a:r>
            <a:r>
              <a:rPr lang="en-US" err="1"/>
              <a:t>mye</a:t>
            </a:r>
            <a:r>
              <a:rPr lang="en-US"/>
              <a:t> med </a:t>
            </a:r>
            <a:r>
              <a:rPr lang="en-US" err="1"/>
              <a:t>utelek</a:t>
            </a:r>
            <a:r>
              <a:rPr lang="en-US"/>
              <a:t>, </a:t>
            </a:r>
            <a:r>
              <a:rPr lang="en-US" err="1"/>
              <a:t>maling</a:t>
            </a:r>
            <a:r>
              <a:rPr lang="en-US"/>
              <a:t> </a:t>
            </a:r>
            <a:r>
              <a:rPr lang="en-US" err="1"/>
              <a:t>eller</a:t>
            </a:r>
            <a:r>
              <a:rPr lang="en-US"/>
              <a:t> </a:t>
            </a:r>
            <a:r>
              <a:rPr lang="en-US" err="1"/>
              <a:t>lignende</a:t>
            </a:r>
            <a:r>
              <a:rPr lang="en-US"/>
              <a:t>. Det er </a:t>
            </a:r>
            <a:r>
              <a:rPr lang="en-US" err="1"/>
              <a:t>helt</a:t>
            </a:r>
            <a:r>
              <a:rPr lang="en-US"/>
              <a:t> normal. </a:t>
            </a:r>
          </a:p>
          <a:p>
            <a:pPr lvl="1" indent="-171450">
              <a:buFont typeface="Calibri"/>
              <a:buChar char="-"/>
            </a:pPr>
            <a:r>
              <a:rPr lang="en-US" err="1"/>
              <a:t>Barnehagen</a:t>
            </a:r>
            <a:r>
              <a:rPr lang="en-US"/>
              <a:t> </a:t>
            </a:r>
            <a:r>
              <a:rPr lang="en-US" err="1"/>
              <a:t>vil</a:t>
            </a:r>
            <a:r>
              <a:rPr lang="en-US"/>
              <a:t> </a:t>
            </a:r>
            <a:r>
              <a:rPr lang="en-US" err="1"/>
              <a:t>hjelpe</a:t>
            </a:r>
            <a:r>
              <a:rPr lang="en-US"/>
              <a:t> deg med </a:t>
            </a:r>
            <a:r>
              <a:rPr lang="en-US" dirty="0" err="1"/>
              <a:t>å</a:t>
            </a:r>
            <a:r>
              <a:rPr lang="en-US"/>
              <a:t> </a:t>
            </a:r>
            <a:r>
              <a:rPr lang="en-US" err="1"/>
              <a:t>gi</a:t>
            </a:r>
            <a:r>
              <a:rPr lang="en-US"/>
              <a:t> </a:t>
            </a:r>
            <a:r>
              <a:rPr lang="en-US" err="1"/>
              <a:t>beskjed</a:t>
            </a:r>
            <a:r>
              <a:rPr lang="en-US"/>
              <a:t> om det er </a:t>
            </a:r>
            <a:r>
              <a:rPr lang="en-US" err="1"/>
              <a:t>noe</a:t>
            </a:r>
            <a:r>
              <a:rPr lang="en-US"/>
              <a:t> du </a:t>
            </a:r>
            <a:r>
              <a:rPr lang="en-US" err="1"/>
              <a:t>trenger</a:t>
            </a:r>
            <a:r>
              <a:rPr lang="en-US"/>
              <a:t> av </a:t>
            </a:r>
            <a:r>
              <a:rPr lang="en-US" err="1"/>
              <a:t>utstyr</a:t>
            </a:r>
            <a:r>
              <a:rPr lang="en-US"/>
              <a:t> </a:t>
            </a:r>
            <a:r>
              <a:rPr lang="en-US" err="1"/>
              <a:t>som</a:t>
            </a:r>
            <a:r>
              <a:rPr lang="en-US"/>
              <a:t> </a:t>
            </a:r>
            <a:r>
              <a:rPr lang="en-US" err="1"/>
              <a:t>barnet</a:t>
            </a:r>
            <a:r>
              <a:rPr lang="en-US"/>
              <a:t> </a:t>
            </a:r>
            <a:r>
              <a:rPr lang="en-US" err="1"/>
              <a:t>ditt</a:t>
            </a:r>
            <a:r>
              <a:rPr lang="en-US"/>
              <a:t> </a:t>
            </a:r>
            <a:r>
              <a:rPr lang="en-US" err="1"/>
              <a:t>ikke</a:t>
            </a:r>
            <a:r>
              <a:rPr lang="en-US"/>
              <a:t> </a:t>
            </a:r>
            <a:r>
              <a:rPr lang="en-US" err="1"/>
              <a:t>har</a:t>
            </a:r>
            <a:r>
              <a:rPr lang="en-US"/>
              <a:t> </a:t>
            </a:r>
            <a:r>
              <a:rPr lang="en-US" err="1"/>
              <a:t>liggende</a:t>
            </a:r>
            <a:r>
              <a:rPr lang="en-US"/>
              <a:t>. </a:t>
            </a:r>
          </a:p>
          <a:p>
            <a:pPr lvl="1" indent="-171450">
              <a:buFont typeface="Calibri"/>
              <a:buChar char="-"/>
            </a:pPr>
            <a:r>
              <a:rPr lang="en-US" dirty="0">
                <a:ea typeface="Calibri"/>
                <a:cs typeface="Calibri"/>
              </a:rPr>
              <a:t>Si </a:t>
            </a:r>
            <a:r>
              <a:rPr lang="en-US" dirty="0" err="1">
                <a:ea typeface="Calibri"/>
                <a:cs typeface="Calibri"/>
              </a:rPr>
              <a:t>fra</a:t>
            </a:r>
            <a:r>
              <a:rPr lang="en-US" dirty="0">
                <a:ea typeface="Calibri"/>
                <a:cs typeface="Calibri"/>
              </a:rPr>
              <a:t> </a:t>
            </a:r>
            <a:r>
              <a:rPr lang="en-US" dirty="0" err="1">
                <a:ea typeface="Calibri"/>
                <a:cs typeface="Calibri"/>
              </a:rPr>
              <a:t>når</a:t>
            </a:r>
            <a:r>
              <a:rPr lang="en-US" dirty="0">
                <a:ea typeface="Calibri"/>
                <a:cs typeface="Calibri"/>
              </a:rPr>
              <a:t> </a:t>
            </a:r>
            <a:r>
              <a:rPr lang="en-US" dirty="0" err="1">
                <a:ea typeface="Calibri"/>
                <a:cs typeface="Calibri"/>
              </a:rPr>
              <a:t>barnet</a:t>
            </a:r>
            <a:r>
              <a:rPr lang="en-US" dirty="0">
                <a:ea typeface="Calibri"/>
                <a:cs typeface="Calibri"/>
              </a:rPr>
              <a:t> </a:t>
            </a:r>
            <a:r>
              <a:rPr lang="en-US" dirty="0" err="1">
                <a:ea typeface="Calibri"/>
                <a:cs typeface="Calibri"/>
              </a:rPr>
              <a:t>ikke</a:t>
            </a:r>
            <a:r>
              <a:rPr lang="en-US" dirty="0">
                <a:ea typeface="Calibri"/>
                <a:cs typeface="Calibri"/>
              </a:rPr>
              <a:t> </a:t>
            </a:r>
            <a:r>
              <a:rPr lang="en-US" dirty="0" err="1">
                <a:ea typeface="Calibri"/>
                <a:cs typeface="Calibri"/>
              </a:rPr>
              <a:t>kommer</a:t>
            </a:r>
            <a:r>
              <a:rPr lang="en-US" dirty="0">
                <a:ea typeface="Calibri"/>
                <a:cs typeface="Calibri"/>
              </a:rPr>
              <a:t> I </a:t>
            </a:r>
            <a:r>
              <a:rPr lang="en-US" dirty="0" err="1">
                <a:ea typeface="Calibri"/>
                <a:cs typeface="Calibri"/>
              </a:rPr>
              <a:t>barnehagen</a:t>
            </a:r>
            <a:r>
              <a:rPr lang="en-US" dirty="0">
                <a:ea typeface="Calibri"/>
                <a:cs typeface="Calibri"/>
              </a:rPr>
              <a:t> </a:t>
            </a:r>
          </a:p>
          <a:p>
            <a:pPr lvl="1" indent="-171450">
              <a:buFont typeface="Calibri"/>
              <a:buChar char="-"/>
            </a:pPr>
            <a:r>
              <a:rPr lang="en-US" dirty="0" err="1">
                <a:ea typeface="Calibri"/>
                <a:cs typeface="Calibri"/>
              </a:rPr>
              <a:t>Fellesaktiviteter</a:t>
            </a:r>
            <a:r>
              <a:rPr lang="en-US" dirty="0">
                <a:ea typeface="Calibri"/>
                <a:cs typeface="Calibri"/>
              </a:rPr>
              <a:t> med </a:t>
            </a:r>
            <a:r>
              <a:rPr lang="en-US" dirty="0" err="1">
                <a:ea typeface="Calibri"/>
                <a:cs typeface="Calibri"/>
              </a:rPr>
              <a:t>foreldre</a:t>
            </a:r>
            <a:r>
              <a:rPr lang="en-US" dirty="0">
                <a:ea typeface="Calibri"/>
                <a:cs typeface="Calibri"/>
              </a:rPr>
              <a:t>: </a:t>
            </a:r>
            <a:r>
              <a:rPr lang="en-US" dirty="0" err="1">
                <a:ea typeface="Calibri"/>
                <a:cs typeface="Calibri"/>
              </a:rPr>
              <a:t>Dungnad</a:t>
            </a:r>
            <a:r>
              <a:rPr lang="en-US" dirty="0">
                <a:ea typeface="Calibri"/>
                <a:cs typeface="Calibri"/>
              </a:rPr>
              <a:t>, </a:t>
            </a:r>
            <a:r>
              <a:rPr lang="en-US" dirty="0" err="1">
                <a:ea typeface="Calibri"/>
                <a:cs typeface="Calibri"/>
              </a:rPr>
              <a:t>sosiale</a:t>
            </a:r>
            <a:r>
              <a:rPr lang="en-US" dirty="0">
                <a:ea typeface="Calibri"/>
                <a:cs typeface="Calibri"/>
              </a:rPr>
              <a:t> </a:t>
            </a:r>
            <a:r>
              <a:rPr lang="en-US" dirty="0" err="1">
                <a:ea typeface="Calibri"/>
                <a:cs typeface="Calibri"/>
              </a:rPr>
              <a:t>treff</a:t>
            </a:r>
            <a:r>
              <a:rPr lang="en-US" dirty="0">
                <a:ea typeface="Calibri"/>
                <a:cs typeface="Calibri"/>
              </a:rPr>
              <a:t>/</a:t>
            </a:r>
            <a:r>
              <a:rPr lang="en-US" dirty="0" err="1">
                <a:ea typeface="Calibri"/>
                <a:cs typeface="Calibri"/>
              </a:rPr>
              <a:t>avslutninger</a:t>
            </a:r>
            <a:r>
              <a:rPr lang="en-US" dirty="0">
                <a:ea typeface="Calibri"/>
                <a:cs typeface="Calibri"/>
              </a:rPr>
              <a:t> m m </a:t>
            </a:r>
            <a:r>
              <a:rPr lang="en-US" dirty="0" err="1">
                <a:ea typeface="Calibri"/>
                <a:cs typeface="Calibri"/>
              </a:rPr>
              <a:t>kan</a:t>
            </a:r>
            <a:r>
              <a:rPr lang="en-US" dirty="0">
                <a:ea typeface="Calibri"/>
                <a:cs typeface="Calibri"/>
              </a:rPr>
              <a:t> </a:t>
            </a:r>
            <a:r>
              <a:rPr lang="en-US" dirty="0" err="1">
                <a:ea typeface="Calibri"/>
                <a:cs typeface="Calibri"/>
              </a:rPr>
              <a:t>også</a:t>
            </a:r>
            <a:r>
              <a:rPr lang="en-US" dirty="0">
                <a:ea typeface="Calibri"/>
                <a:cs typeface="Calibri"/>
              </a:rPr>
              <a:t> </a:t>
            </a:r>
            <a:r>
              <a:rPr lang="en-US" dirty="0" err="1">
                <a:ea typeface="Calibri"/>
                <a:cs typeface="Calibri"/>
              </a:rPr>
              <a:t>inntreffe</a:t>
            </a:r>
            <a:r>
              <a:rPr lang="en-US" dirty="0">
                <a:ea typeface="Calibri"/>
                <a:cs typeface="Calibri"/>
              </a:rPr>
              <a:t>. </a:t>
            </a:r>
          </a:p>
          <a:p>
            <a:pPr lvl="1" indent="-171450">
              <a:buFont typeface="Calibri"/>
              <a:buChar char="-"/>
            </a:pPr>
            <a:endParaRPr lang="en-US" dirty="0"/>
          </a:p>
          <a:p>
            <a:pPr marL="285750" lvl="1"/>
            <a:r>
              <a:rPr lang="en-US" err="1">
                <a:ea typeface="Calibri"/>
                <a:cs typeface="Calibri"/>
              </a:rPr>
              <a:t>Når</a:t>
            </a:r>
            <a:r>
              <a:rPr lang="en-US">
                <a:ea typeface="Calibri"/>
                <a:cs typeface="Calibri"/>
              </a:rPr>
              <a:t> </a:t>
            </a:r>
            <a:r>
              <a:rPr lang="en-US" err="1">
                <a:ea typeface="Calibri"/>
                <a:cs typeface="Calibri"/>
              </a:rPr>
              <a:t>kan</a:t>
            </a:r>
            <a:r>
              <a:rPr lang="en-US">
                <a:ea typeface="Calibri"/>
                <a:cs typeface="Calibri"/>
              </a:rPr>
              <a:t> du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r>
              <a:rPr lang="en-US" err="1">
                <a:ea typeface="Calibri"/>
                <a:cs typeface="Calibri"/>
              </a:rPr>
              <a:t>snakke</a:t>
            </a:r>
            <a:r>
              <a:rPr lang="en-US">
                <a:ea typeface="Calibri"/>
                <a:cs typeface="Calibri"/>
              </a:rPr>
              <a:t> med </a:t>
            </a:r>
            <a:r>
              <a:rPr lang="en-US" err="1">
                <a:ea typeface="Calibri"/>
                <a:cs typeface="Calibri"/>
              </a:rPr>
              <a:t>barnehageansatte</a:t>
            </a:r>
            <a:r>
              <a:rPr lang="en-US">
                <a:ea typeface="Calibri"/>
                <a:cs typeface="Calibri"/>
              </a:rPr>
              <a:t>?</a:t>
            </a:r>
          </a:p>
          <a:p>
            <a:pPr lvl="1" indent="-171450">
              <a:buFont typeface="Calibri"/>
              <a:buChar char="-"/>
            </a:pPr>
            <a:r>
              <a:rPr lang="en-US" err="1">
                <a:ea typeface="Calibri"/>
                <a:cs typeface="Calibri"/>
              </a:rPr>
              <a:t>Foreldreinvolvering</a:t>
            </a:r>
            <a:r>
              <a:rPr lang="en-US">
                <a:ea typeface="Calibri"/>
                <a:cs typeface="Calibri"/>
              </a:rPr>
              <a:t>: </a:t>
            </a:r>
            <a:r>
              <a:rPr lang="en-US" err="1">
                <a:ea typeface="Calibri"/>
                <a:cs typeface="Calibri"/>
              </a:rPr>
              <a:t>Hente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levere</a:t>
            </a:r>
            <a:r>
              <a:rPr lang="en-US">
                <a:ea typeface="Calibri"/>
                <a:cs typeface="Calibri"/>
              </a:rPr>
              <a:t> (</a:t>
            </a:r>
            <a:r>
              <a:rPr lang="en-US" err="1">
                <a:ea typeface="Calibri"/>
                <a:cs typeface="Calibri"/>
              </a:rPr>
              <a:t>ofte</a:t>
            </a:r>
            <a:r>
              <a:rPr lang="en-US">
                <a:ea typeface="Calibri"/>
                <a:cs typeface="Calibri"/>
              </a:rPr>
              <a:t> </a:t>
            </a:r>
            <a:r>
              <a:rPr lang="en-US" err="1">
                <a:ea typeface="Calibri"/>
                <a:cs typeface="Calibri"/>
              </a:rPr>
              <a:t>innenfor</a:t>
            </a:r>
            <a:r>
              <a:rPr lang="en-US">
                <a:ea typeface="Calibri"/>
                <a:cs typeface="Calibri"/>
              </a:rPr>
              <a:t> </a:t>
            </a:r>
            <a:r>
              <a:rPr lang="en-US" err="1">
                <a:ea typeface="Calibri"/>
                <a:cs typeface="Calibri"/>
              </a:rPr>
              <a:t>en</a:t>
            </a:r>
            <a:r>
              <a:rPr lang="en-US">
                <a:ea typeface="Calibri"/>
                <a:cs typeface="Calibri"/>
              </a:rPr>
              <a:t> </a:t>
            </a:r>
            <a:r>
              <a:rPr lang="en-US" err="1">
                <a:ea typeface="Calibri"/>
                <a:cs typeface="Calibri"/>
              </a:rPr>
              <a:t>kjernetidspunkt</a:t>
            </a:r>
            <a:r>
              <a:rPr lang="en-US">
                <a:ea typeface="Calibri"/>
                <a:cs typeface="Calibri"/>
              </a:rPr>
              <a:t>). </a:t>
            </a:r>
            <a:r>
              <a:rPr lang="en-US" err="1">
                <a:ea typeface="Calibri"/>
                <a:cs typeface="Calibri"/>
              </a:rPr>
              <a:t>Snakker</a:t>
            </a:r>
            <a:r>
              <a:rPr lang="en-US">
                <a:ea typeface="Calibri"/>
                <a:cs typeface="Calibri"/>
              </a:rPr>
              <a:t> med de </a:t>
            </a:r>
            <a:r>
              <a:rPr lang="en-US" err="1">
                <a:ea typeface="Calibri"/>
                <a:cs typeface="Calibri"/>
              </a:rPr>
              <a:t>voksne</a:t>
            </a:r>
            <a:r>
              <a:rPr lang="en-US">
                <a:ea typeface="Calibri"/>
                <a:cs typeface="Calibri"/>
              </a:rPr>
              <a:t> I </a:t>
            </a:r>
            <a:r>
              <a:rPr lang="en-US" err="1">
                <a:ea typeface="Calibri"/>
                <a:cs typeface="Calibri"/>
              </a:rPr>
              <a:t>barnehage</a:t>
            </a:r>
            <a:r>
              <a:rPr lang="en-US">
                <a:ea typeface="Calibri"/>
                <a:cs typeface="Calibri"/>
              </a:rPr>
              <a:t> </a:t>
            </a:r>
            <a:r>
              <a:rPr lang="en-US" err="1">
                <a:ea typeface="Calibri"/>
                <a:cs typeface="Calibri"/>
              </a:rPr>
              <a:t>ved</a:t>
            </a:r>
            <a:r>
              <a:rPr lang="en-US">
                <a:ea typeface="Calibri"/>
                <a:cs typeface="Calibri"/>
              </a:rPr>
              <a:t> henting ("</a:t>
            </a:r>
            <a:r>
              <a:rPr lang="en-US" err="1">
                <a:ea typeface="Calibri"/>
                <a:cs typeface="Calibri"/>
              </a:rPr>
              <a:t>hvordan</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dagen</a:t>
            </a:r>
            <a:r>
              <a:rPr lang="en-US">
                <a:ea typeface="Calibri"/>
                <a:cs typeface="Calibri"/>
              </a:rPr>
              <a:t> </a:t>
            </a:r>
            <a:r>
              <a:rPr lang="en-US" err="1">
                <a:ea typeface="Calibri"/>
                <a:cs typeface="Calibri"/>
              </a:rPr>
              <a:t>vært</a:t>
            </a:r>
            <a:r>
              <a:rPr lang="en-US">
                <a:ea typeface="Calibri"/>
                <a:cs typeface="Calibri"/>
              </a:rPr>
              <a:t>"?). </a:t>
            </a:r>
            <a:r>
              <a:rPr lang="en-US" dirty="0">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r>
              <a:rPr lang="en-US" err="1">
                <a:ea typeface="Calibri"/>
                <a:cs typeface="Calibri"/>
              </a:rPr>
              <a:t>kan</a:t>
            </a:r>
            <a:r>
              <a:rPr lang="en-US">
                <a:ea typeface="Calibri"/>
                <a:cs typeface="Calibri"/>
              </a:rPr>
              <a:t> du </a:t>
            </a:r>
            <a:r>
              <a:rPr lang="en-US" err="1">
                <a:ea typeface="Calibri"/>
                <a:cs typeface="Calibri"/>
              </a:rPr>
              <a:t>også</a:t>
            </a:r>
            <a:r>
              <a:rPr lang="en-US">
                <a:ea typeface="Calibri"/>
                <a:cs typeface="Calibri"/>
              </a:rPr>
              <a:t> </a:t>
            </a:r>
            <a:r>
              <a:rPr lang="en-US" err="1">
                <a:ea typeface="Calibri"/>
                <a:cs typeface="Calibri"/>
              </a:rPr>
              <a:t>stille</a:t>
            </a:r>
            <a:r>
              <a:rPr lang="en-US">
                <a:ea typeface="Calibri"/>
                <a:cs typeface="Calibri"/>
              </a:rPr>
              <a:t> </a:t>
            </a:r>
            <a:r>
              <a:rPr lang="en-US" err="1">
                <a:ea typeface="Calibri"/>
                <a:cs typeface="Calibri"/>
              </a:rPr>
              <a:t>spørsmål</a:t>
            </a:r>
            <a:r>
              <a:rPr lang="en-US">
                <a:ea typeface="Calibri"/>
                <a:cs typeface="Calibri"/>
              </a:rPr>
              <a:t> her </a:t>
            </a:r>
            <a:r>
              <a:rPr lang="en-US" err="1">
                <a:ea typeface="Calibri"/>
                <a:cs typeface="Calibri"/>
              </a:rPr>
              <a:t>eller</a:t>
            </a:r>
            <a:r>
              <a:rPr lang="en-US">
                <a:ea typeface="Calibri"/>
                <a:cs typeface="Calibri"/>
              </a:rPr>
              <a:t> </a:t>
            </a:r>
            <a:r>
              <a:rPr lang="en-US" err="1">
                <a:ea typeface="Calibri"/>
                <a:cs typeface="Calibri"/>
              </a:rPr>
              <a:t>si</a:t>
            </a:r>
            <a:r>
              <a:rPr lang="en-US">
                <a:ea typeface="Calibri"/>
                <a:cs typeface="Calibri"/>
              </a:rPr>
              <a:t> om det er </a:t>
            </a:r>
            <a:r>
              <a:rPr lang="en-US" err="1">
                <a:ea typeface="Calibri"/>
                <a:cs typeface="Calibri"/>
              </a:rPr>
              <a:t>noe</a:t>
            </a:r>
            <a:r>
              <a:rPr lang="en-US">
                <a:ea typeface="Calibri"/>
                <a:cs typeface="Calibri"/>
              </a:rPr>
              <a:t> du </a:t>
            </a:r>
            <a:r>
              <a:rPr lang="en-US" err="1">
                <a:ea typeface="Calibri"/>
                <a:cs typeface="Calibri"/>
              </a:rPr>
              <a:t>har</a:t>
            </a:r>
            <a:r>
              <a:rPr lang="en-US">
                <a:ea typeface="Calibri"/>
                <a:cs typeface="Calibri"/>
              </a:rPr>
              <a:t> </a:t>
            </a:r>
            <a:r>
              <a:rPr lang="en-US" err="1">
                <a:ea typeface="Calibri"/>
                <a:cs typeface="Calibri"/>
              </a:rPr>
              <a:t>merket</a:t>
            </a:r>
            <a:r>
              <a:rPr lang="en-US">
                <a:ea typeface="Calibri"/>
                <a:cs typeface="Calibri"/>
              </a:rPr>
              <a:t> er </a:t>
            </a:r>
            <a:r>
              <a:rPr lang="en-US" err="1">
                <a:ea typeface="Calibri"/>
                <a:cs typeface="Calibri"/>
              </a:rPr>
              <a:t>viktig</a:t>
            </a:r>
            <a:r>
              <a:rPr lang="en-US">
                <a:ea typeface="Calibri"/>
                <a:cs typeface="Calibri"/>
              </a:rPr>
              <a:t> for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a:t>
            </a:r>
            <a:r>
              <a:rPr lang="en-US" err="1">
                <a:ea typeface="Calibri"/>
                <a:cs typeface="Calibri"/>
              </a:rPr>
              <a:t>beskjeder</a:t>
            </a:r>
            <a:r>
              <a:rPr lang="en-US">
                <a:ea typeface="Calibri"/>
                <a:cs typeface="Calibri"/>
              </a:rPr>
              <a:t> </a:t>
            </a:r>
            <a:r>
              <a:rPr lang="en-US" err="1">
                <a:ea typeface="Calibri"/>
                <a:cs typeface="Calibri"/>
              </a:rPr>
              <a:t>m.m.</a:t>
            </a:r>
            <a:r>
              <a:rPr lang="en-US">
                <a:ea typeface="Calibri"/>
                <a:cs typeface="Calibri"/>
              </a:rPr>
              <a:t> </a:t>
            </a:r>
            <a:endParaRPr lang="en-US"/>
          </a:p>
          <a:p>
            <a:pPr lvl="1" indent="-171450">
              <a:buFont typeface="Calibri"/>
              <a:buChar char="-"/>
            </a:pPr>
            <a:endParaRPr lang="en-US">
              <a:ea typeface="Calibri"/>
              <a:cs typeface="Calibri"/>
            </a:endParaRPr>
          </a:p>
          <a:p>
            <a:pPr marL="285750" lvl="1"/>
            <a:r>
              <a:rPr lang="en-US" err="1">
                <a:ea typeface="Calibri"/>
                <a:cs typeface="Calibri"/>
              </a:rPr>
              <a:t>Når</a:t>
            </a:r>
            <a:r>
              <a:rPr lang="en-US">
                <a:ea typeface="Calibri"/>
                <a:cs typeface="Calibri"/>
              </a:rPr>
              <a:t> </a:t>
            </a:r>
            <a:r>
              <a:rPr lang="en-US" err="1">
                <a:ea typeface="Calibri"/>
                <a:cs typeface="Calibri"/>
              </a:rPr>
              <a:t>barnehageansatte</a:t>
            </a:r>
            <a:r>
              <a:rPr lang="en-US">
                <a:ea typeface="Calibri"/>
                <a:cs typeface="Calibri"/>
              </a:rPr>
              <a:t> </a:t>
            </a:r>
            <a:r>
              <a:rPr lang="en-US" err="1">
                <a:ea typeface="Calibri"/>
                <a:cs typeface="Calibri"/>
              </a:rPr>
              <a:t>ønsker</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snakke</a:t>
            </a:r>
            <a:r>
              <a:rPr lang="en-US">
                <a:ea typeface="Calibri"/>
                <a:cs typeface="Calibri"/>
              </a:rPr>
              <a:t> med deg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a:t>
            </a:r>
          </a:p>
          <a:p>
            <a:pPr lvl="1" indent="-171450">
              <a:buFont typeface="Calibri"/>
              <a:buChar char="-"/>
            </a:pPr>
            <a:r>
              <a:rPr lang="en-US">
                <a:ea typeface="Calibri"/>
                <a:cs typeface="Calibri"/>
              </a:rPr>
              <a:t>Dersom de </a:t>
            </a:r>
            <a:r>
              <a:rPr lang="en-US" err="1">
                <a:ea typeface="Calibri"/>
                <a:cs typeface="Calibri"/>
              </a:rPr>
              <a:t>har</a:t>
            </a:r>
            <a:r>
              <a:rPr lang="en-US">
                <a:ea typeface="Calibri"/>
                <a:cs typeface="Calibri"/>
              </a:rPr>
              <a:t> </a:t>
            </a:r>
            <a:r>
              <a:rPr lang="en-US" err="1">
                <a:ea typeface="Calibri"/>
                <a:cs typeface="Calibri"/>
              </a:rPr>
              <a:t>spørsmål</a:t>
            </a:r>
            <a:r>
              <a:rPr lang="en-US">
                <a:ea typeface="Calibri"/>
                <a:cs typeface="Calibri"/>
              </a:rPr>
              <a:t> </a:t>
            </a:r>
            <a:r>
              <a:rPr lang="en-US" err="1">
                <a:ea typeface="Calibri"/>
                <a:cs typeface="Calibri"/>
              </a:rPr>
              <a:t>til</a:t>
            </a:r>
            <a:r>
              <a:rPr lang="en-US">
                <a:ea typeface="Calibri"/>
                <a:cs typeface="Calibri"/>
              </a:rPr>
              <a:t> deg </a:t>
            </a:r>
            <a:r>
              <a:rPr lang="en-US" dirty="0" err="1">
                <a:ea typeface="Calibri"/>
                <a:cs typeface="Calibri"/>
              </a:rPr>
              <a:t>og</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Om de </a:t>
            </a:r>
            <a:r>
              <a:rPr lang="en-US" err="1">
                <a:ea typeface="Calibri"/>
                <a:cs typeface="Calibri"/>
              </a:rPr>
              <a:t>blir</a:t>
            </a:r>
            <a:r>
              <a:rPr lang="en-US">
                <a:ea typeface="Calibri"/>
                <a:cs typeface="Calibri"/>
              </a:rPr>
              <a:t> </a:t>
            </a:r>
            <a:r>
              <a:rPr lang="en-US" err="1">
                <a:ea typeface="Calibri"/>
                <a:cs typeface="Calibri"/>
              </a:rPr>
              <a:t>urolig</a:t>
            </a:r>
            <a:r>
              <a:rPr lang="en-US">
                <a:ea typeface="Calibri"/>
                <a:cs typeface="Calibri"/>
              </a:rPr>
              <a:t> for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har</a:t>
            </a:r>
            <a:r>
              <a:rPr lang="en-US">
                <a:ea typeface="Calibri"/>
                <a:cs typeface="Calibri"/>
              </a:rPr>
              <a:t> det bra. </a:t>
            </a:r>
            <a:r>
              <a:rPr lang="en-US" err="1">
                <a:ea typeface="Calibri"/>
                <a:cs typeface="Calibri"/>
              </a:rPr>
              <a:t>Ofte</a:t>
            </a:r>
            <a:r>
              <a:rPr lang="en-US">
                <a:ea typeface="Calibri"/>
                <a:cs typeface="Calibri"/>
              </a:rPr>
              <a:t> er </a:t>
            </a:r>
            <a:r>
              <a:rPr lang="en-US" err="1">
                <a:ea typeface="Calibri"/>
                <a:cs typeface="Calibri"/>
              </a:rPr>
              <a:t>behovet</a:t>
            </a:r>
            <a:r>
              <a:rPr lang="en-US">
                <a:ea typeface="Calibri"/>
                <a:cs typeface="Calibri"/>
              </a:rPr>
              <a: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snakke</a:t>
            </a:r>
            <a:r>
              <a:rPr lang="en-US">
                <a:ea typeface="Calibri"/>
                <a:cs typeface="Calibri"/>
              </a:rPr>
              <a:t> med deg om </a:t>
            </a:r>
            <a:r>
              <a:rPr lang="en-US" err="1">
                <a:ea typeface="Calibri"/>
                <a:cs typeface="Calibri"/>
              </a:rPr>
              <a:t>dette</a:t>
            </a:r>
            <a:r>
              <a:rPr lang="en-US">
                <a:ea typeface="Calibri"/>
                <a:cs typeface="Calibri"/>
              </a:rPr>
              <a:t> for </a:t>
            </a:r>
            <a:r>
              <a:rPr lang="en-US" dirty="0" err="1">
                <a:ea typeface="Calibri"/>
                <a:cs typeface="Calibri"/>
              </a:rPr>
              <a:t>å</a:t>
            </a:r>
            <a:r>
              <a:rPr lang="en-US">
                <a:ea typeface="Calibri"/>
                <a:cs typeface="Calibri"/>
              </a:rPr>
              <a:t> </a:t>
            </a:r>
            <a:r>
              <a:rPr lang="en-US" err="1">
                <a:ea typeface="Calibri"/>
                <a:cs typeface="Calibri"/>
              </a:rPr>
              <a:t>blir</a:t>
            </a:r>
            <a:r>
              <a:rPr lang="en-US">
                <a:ea typeface="Calibri"/>
                <a:cs typeface="Calibri"/>
              </a:rPr>
              <a:t> </a:t>
            </a:r>
            <a:r>
              <a:rPr lang="en-US" err="1">
                <a:ea typeface="Calibri"/>
                <a:cs typeface="Calibri"/>
              </a:rPr>
              <a:t>bedre</a:t>
            </a:r>
            <a:r>
              <a:rPr lang="en-US">
                <a:ea typeface="Calibri"/>
                <a:cs typeface="Calibri"/>
              </a:rPr>
              <a:t> </a:t>
            </a:r>
            <a:r>
              <a:rPr lang="en-US" err="1">
                <a:ea typeface="Calibri"/>
                <a:cs typeface="Calibri"/>
              </a:rPr>
              <a:t>kjent</a:t>
            </a:r>
            <a:r>
              <a:rPr lang="en-US">
                <a:ea typeface="Calibri"/>
                <a:cs typeface="Calibri"/>
              </a:rPr>
              <a:t> med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dirty="0" err="1">
                <a:ea typeface="Calibri"/>
                <a:cs typeface="Calibri"/>
              </a:rPr>
              <a:t>og</a:t>
            </a:r>
            <a:r>
              <a:rPr lang="en-US">
                <a:ea typeface="Calibri"/>
                <a:cs typeface="Calibri"/>
              </a:rPr>
              <a:t> deg </a:t>
            </a:r>
            <a:r>
              <a:rPr lang="en-US" err="1">
                <a:ea typeface="Calibri"/>
                <a:cs typeface="Calibri"/>
              </a:rPr>
              <a:t>som</a:t>
            </a:r>
            <a:r>
              <a:rPr lang="en-US">
                <a:ea typeface="Calibri"/>
                <a:cs typeface="Calibri"/>
              </a:rPr>
              <a:t> </a:t>
            </a:r>
            <a:r>
              <a:rPr lang="en-US" err="1">
                <a:ea typeface="Calibri"/>
                <a:cs typeface="Calibri"/>
              </a:rPr>
              <a:t>foreldre</a:t>
            </a:r>
            <a:r>
              <a:rPr lang="en-US">
                <a:ea typeface="Calibri"/>
                <a:cs typeface="Calibri"/>
              </a:rPr>
              <a:t>. </a:t>
            </a:r>
          </a:p>
          <a:p>
            <a:pPr lvl="1" indent="-171450">
              <a:buFont typeface="Calibri"/>
              <a:buChar char="-"/>
            </a:pPr>
            <a:r>
              <a:rPr lang="en-US" err="1">
                <a:ea typeface="Calibri"/>
                <a:cs typeface="Calibri"/>
              </a:rPr>
              <a:t>Noen</a:t>
            </a:r>
            <a:r>
              <a:rPr lang="en-US">
                <a:ea typeface="Calibri"/>
                <a:cs typeface="Calibri"/>
              </a:rPr>
              <a:t> ganger lurer </a:t>
            </a:r>
            <a:r>
              <a:rPr lang="en-US" err="1">
                <a:ea typeface="Calibri"/>
                <a:cs typeface="Calibri"/>
              </a:rPr>
              <a:t>barnehageansatte</a:t>
            </a:r>
            <a:r>
              <a:rPr lang="en-US">
                <a:ea typeface="Calibri"/>
                <a:cs typeface="Calibri"/>
              </a:rPr>
              <a:t> </a:t>
            </a:r>
            <a:r>
              <a:rPr lang="en-US" err="1">
                <a:ea typeface="Calibri"/>
                <a:cs typeface="Calibri"/>
              </a:rPr>
              <a:t>på</a:t>
            </a:r>
            <a:r>
              <a:rPr lang="en-US">
                <a:ea typeface="Calibri"/>
                <a:cs typeface="Calibri"/>
              </a:rPr>
              <a:t>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behov</a:t>
            </a:r>
            <a:r>
              <a:rPr lang="en-US">
                <a:ea typeface="Calibri"/>
                <a:cs typeface="Calibri"/>
              </a:rPr>
              <a:t> for </a:t>
            </a:r>
            <a:r>
              <a:rPr lang="en-US" err="1">
                <a:ea typeface="Calibri"/>
                <a:cs typeface="Calibri"/>
              </a:rPr>
              <a:t>hjelp</a:t>
            </a:r>
            <a:r>
              <a:rPr lang="en-US">
                <a:ea typeface="Calibri"/>
                <a:cs typeface="Calibri"/>
              </a:rPr>
              <a:t> </a:t>
            </a:r>
            <a:r>
              <a:rPr lang="en-US" err="1">
                <a:ea typeface="Calibri"/>
                <a:cs typeface="Calibri"/>
              </a:rPr>
              <a:t>fra</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tjenester</a:t>
            </a:r>
            <a:r>
              <a:rPr lang="en-US">
                <a:ea typeface="Calibri"/>
                <a:cs typeface="Calibri"/>
              </a:rPr>
              <a:t> I </a:t>
            </a:r>
            <a:r>
              <a:rPr lang="en-US" err="1">
                <a:ea typeface="Calibri"/>
                <a:cs typeface="Calibri"/>
              </a:rPr>
              <a:t>kommunnen</a:t>
            </a:r>
            <a:r>
              <a:rPr lang="en-US">
                <a:ea typeface="Calibri"/>
                <a:cs typeface="Calibri"/>
              </a:rPr>
              <a:t>. </a:t>
            </a:r>
          </a:p>
          <a:p>
            <a:pPr lvl="1" indent="-171450">
              <a:buFont typeface="Calibri"/>
              <a:buChar char="-"/>
            </a:pPr>
            <a:endParaRPr lang="en-US">
              <a:ea typeface="Calibri"/>
              <a:cs typeface="Calibri"/>
            </a:endParaRPr>
          </a:p>
          <a:p>
            <a:pPr lvl="1" indent="-171450">
              <a:buFont typeface="Calibri"/>
              <a:buChar char="-"/>
            </a:pPr>
            <a:r>
              <a:rPr lang="en-US" err="1">
                <a:ea typeface="Calibri"/>
                <a:cs typeface="Calibri"/>
              </a:rPr>
              <a:t>Barnehagen</a:t>
            </a:r>
            <a:r>
              <a:rPr lang="en-US">
                <a:ea typeface="Calibri"/>
                <a:cs typeface="Calibri"/>
              </a:rPr>
              <a:t> </a:t>
            </a:r>
            <a:r>
              <a:rPr lang="en-US" err="1">
                <a:ea typeface="Calibri"/>
                <a:cs typeface="Calibri"/>
              </a:rPr>
              <a:t>følger</a:t>
            </a:r>
            <a:r>
              <a:rPr lang="en-US">
                <a:ea typeface="Calibri"/>
                <a:cs typeface="Calibri"/>
              </a:rPr>
              <a:t> med </a:t>
            </a:r>
            <a:r>
              <a:rPr lang="en-US" err="1">
                <a:ea typeface="Calibri"/>
                <a:cs typeface="Calibri"/>
              </a:rPr>
              <a:t>på</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vil</a:t>
            </a:r>
            <a:r>
              <a:rPr lang="en-US">
                <a:ea typeface="Calibri"/>
                <a:cs typeface="Calibri"/>
              </a:rPr>
              <a:t> </a:t>
            </a:r>
            <a:r>
              <a:rPr lang="en-US" dirty="0">
                <a:ea typeface="Calibri"/>
                <a:cs typeface="Calibri"/>
              </a:rPr>
              <a:t>be om </a:t>
            </a:r>
            <a:r>
              <a:rPr lang="en-US" dirty="0" err="1">
                <a:ea typeface="Calibri"/>
                <a:cs typeface="Calibri"/>
              </a:rPr>
              <a:t>samtykke</a:t>
            </a:r>
            <a:r>
              <a:rPr lang="en-US" dirty="0">
                <a:ea typeface="Calibri"/>
                <a:cs typeface="Calibri"/>
              </a:rPr>
              <a:t> av </a:t>
            </a:r>
            <a:r>
              <a:rPr lang="en-US" dirty="0" err="1">
                <a:ea typeface="Calibri"/>
                <a:cs typeface="Calibri"/>
              </a:rPr>
              <a:t>foreldrene</a:t>
            </a:r>
            <a:r>
              <a:rPr lang="en-US" dirty="0">
                <a:ea typeface="Calibri"/>
                <a:cs typeface="Calibri"/>
              </a:rPr>
              <a:t> for </a:t>
            </a:r>
            <a:r>
              <a:rPr lang="en-US" dirty="0" err="1">
                <a:ea typeface="Calibri"/>
                <a:cs typeface="Calibri"/>
              </a:rPr>
              <a:t>å</a:t>
            </a:r>
            <a:r>
              <a:rPr lang="en-US" dirty="0">
                <a:ea typeface="Calibri"/>
                <a:cs typeface="Calibri"/>
              </a:rPr>
              <a:t> </a:t>
            </a:r>
            <a:r>
              <a:rPr lang="en-US" err="1">
                <a:ea typeface="Calibri"/>
                <a:cs typeface="Calibri"/>
              </a:rPr>
              <a:t>kontakte</a:t>
            </a:r>
            <a:r>
              <a:rPr lang="en-US">
                <a:ea typeface="Calibri"/>
                <a:cs typeface="Calibri"/>
              </a:rPr>
              <a:t> PPT om de </a:t>
            </a:r>
            <a:r>
              <a:rPr lang="en-US" err="1">
                <a:ea typeface="Calibri"/>
                <a:cs typeface="Calibri"/>
              </a:rPr>
              <a:t>mener</a:t>
            </a:r>
            <a:r>
              <a:rPr lang="en-US">
                <a:ea typeface="Calibri"/>
                <a:cs typeface="Calibri"/>
              </a:rPr>
              <a:t> at </a:t>
            </a:r>
            <a:r>
              <a:rPr lang="en-US" err="1">
                <a:ea typeface="Calibri"/>
                <a:cs typeface="Calibri"/>
              </a:rPr>
              <a:t>barnet</a:t>
            </a:r>
            <a:r>
              <a:rPr lang="en-US">
                <a:ea typeface="Calibri"/>
                <a:cs typeface="Calibri"/>
              </a:rPr>
              <a:t> </a:t>
            </a:r>
            <a:r>
              <a:rPr lang="en-US" err="1">
                <a:ea typeface="Calibri"/>
                <a:cs typeface="Calibri"/>
              </a:rPr>
              <a:t>trenger</a:t>
            </a:r>
            <a:r>
              <a:rPr lang="en-US">
                <a:ea typeface="Calibri"/>
                <a:cs typeface="Calibri"/>
              </a:rPr>
              <a:t> </a:t>
            </a:r>
            <a:r>
              <a:rPr lang="en-US" err="1">
                <a:ea typeface="Calibri"/>
                <a:cs typeface="Calibri"/>
              </a:rPr>
              <a:t>ekstra</a:t>
            </a:r>
            <a:r>
              <a:rPr lang="en-US">
                <a:ea typeface="Calibri"/>
                <a:cs typeface="Calibri"/>
              </a:rPr>
              <a:t> </a:t>
            </a:r>
            <a:r>
              <a:rPr lang="en-US" err="1">
                <a:ea typeface="Calibri"/>
                <a:cs typeface="Calibri"/>
              </a:rPr>
              <a:t>støtte</a:t>
            </a:r>
            <a:r>
              <a:rPr lang="en-US">
                <a:ea typeface="Calibri"/>
                <a:cs typeface="Calibri"/>
              </a:rPr>
              <a:t>. Dette er </a:t>
            </a:r>
            <a:r>
              <a:rPr lang="en-US" err="1">
                <a:ea typeface="Calibri"/>
                <a:cs typeface="Calibri"/>
              </a:rPr>
              <a:t>en</a:t>
            </a:r>
            <a:r>
              <a:rPr lang="en-US">
                <a:ea typeface="Calibri"/>
                <a:cs typeface="Calibri"/>
              </a:rPr>
              <a:t> </a:t>
            </a:r>
            <a:r>
              <a:rPr lang="en-US" err="1">
                <a:ea typeface="Calibri"/>
                <a:cs typeface="Calibri"/>
              </a:rPr>
              <a:t>tjeneste</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skal</a:t>
            </a:r>
            <a:r>
              <a:rPr lang="en-US">
                <a:ea typeface="Calibri"/>
                <a:cs typeface="Calibri"/>
              </a:rPr>
              <a:t> </a:t>
            </a:r>
            <a:r>
              <a:rPr lang="en-US" err="1">
                <a:ea typeface="Calibri"/>
                <a:cs typeface="Calibri"/>
              </a:rPr>
              <a:t>følge</a:t>
            </a:r>
            <a:r>
              <a:rPr lang="en-US">
                <a:ea typeface="Calibri"/>
                <a:cs typeface="Calibri"/>
              </a:rPr>
              <a:t> med om </a:t>
            </a:r>
            <a:r>
              <a:rPr lang="en-US" err="1">
                <a:ea typeface="Calibri"/>
                <a:cs typeface="Calibri"/>
              </a:rPr>
              <a:t>barnet</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noen</a:t>
            </a:r>
            <a:r>
              <a:rPr lang="en-US">
                <a:ea typeface="Calibri"/>
                <a:cs typeface="Calibri"/>
              </a:rPr>
              <a:t> </a:t>
            </a:r>
            <a:r>
              <a:rPr lang="en-US" err="1">
                <a:ea typeface="Calibri"/>
                <a:cs typeface="Calibri"/>
              </a:rPr>
              <a:t>spesielle</a:t>
            </a:r>
            <a:r>
              <a:rPr lang="en-US">
                <a:ea typeface="Calibri"/>
                <a:cs typeface="Calibri"/>
              </a:rPr>
              <a:t> </a:t>
            </a:r>
            <a:r>
              <a:rPr lang="en-US" err="1">
                <a:ea typeface="Calibri"/>
                <a:cs typeface="Calibri"/>
              </a:rPr>
              <a:t>behov</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foreslå</a:t>
            </a:r>
            <a:r>
              <a:rPr lang="en-US">
                <a:ea typeface="Calibri"/>
                <a:cs typeface="Calibri"/>
              </a:rPr>
              <a:t> </a:t>
            </a:r>
            <a:r>
              <a:rPr lang="en-US" err="1">
                <a:ea typeface="Calibri"/>
                <a:cs typeface="Calibri"/>
              </a:rPr>
              <a:t>tiltak</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kan</a:t>
            </a:r>
            <a:r>
              <a:rPr lang="en-US">
                <a:ea typeface="Calibri"/>
                <a:cs typeface="Calibri"/>
              </a:rPr>
              <a:t> </a:t>
            </a:r>
            <a:r>
              <a:rPr lang="en-US" err="1">
                <a:ea typeface="Calibri"/>
                <a:cs typeface="Calibri"/>
              </a:rPr>
              <a:t>hjelpe</a:t>
            </a:r>
            <a:r>
              <a:rPr lang="en-US">
                <a:ea typeface="Calibri"/>
                <a:cs typeface="Calibri"/>
              </a:rPr>
              <a:t> </a:t>
            </a:r>
            <a:r>
              <a:rPr lang="en-US" err="1">
                <a:ea typeface="Calibri"/>
                <a:cs typeface="Calibri"/>
              </a:rPr>
              <a:t>barnet</a:t>
            </a:r>
            <a:r>
              <a:rPr lang="en-US">
                <a:ea typeface="Calibri"/>
                <a:cs typeface="Calibri"/>
              </a:rPr>
              <a:t>. </a:t>
            </a:r>
          </a:p>
          <a:p>
            <a:pPr lvl="1" indent="-171450">
              <a:buFont typeface="Calibri"/>
              <a:buChar char="-"/>
            </a:pPr>
            <a:endParaRPr lang="en-US">
              <a:ea typeface="Calibri"/>
              <a:cs typeface="Calibri"/>
            </a:endParaRPr>
          </a:p>
          <a:p>
            <a:pPr lvl="1" indent="-171450">
              <a:buFont typeface="Calibri"/>
              <a:buChar char="-"/>
            </a:pPr>
            <a:r>
              <a:rPr lang="en-US" err="1">
                <a:ea typeface="Calibri"/>
                <a:cs typeface="Calibri"/>
              </a:rPr>
              <a:t>Barnehager</a:t>
            </a:r>
            <a:r>
              <a:rPr lang="en-US">
                <a:ea typeface="Calibri"/>
                <a:cs typeface="Calibri"/>
              </a:rPr>
              <a:t> er </a:t>
            </a:r>
            <a:r>
              <a:rPr lang="en-US" err="1">
                <a:ea typeface="Calibri"/>
                <a:cs typeface="Calibri"/>
              </a:rPr>
              <a:t>støttet</a:t>
            </a:r>
            <a:r>
              <a:rPr lang="en-US">
                <a:ea typeface="Calibri"/>
                <a:cs typeface="Calibri"/>
              </a:rPr>
              <a:t> av det </a:t>
            </a:r>
            <a:r>
              <a:rPr lang="en-US" err="1">
                <a:ea typeface="Calibri"/>
                <a:cs typeface="Calibri"/>
              </a:rPr>
              <a:t>offentlige</a:t>
            </a:r>
            <a:r>
              <a:rPr lang="en-US">
                <a:ea typeface="Calibri"/>
                <a:cs typeface="Calibri"/>
              </a:rPr>
              <a:t>, men det </a:t>
            </a:r>
            <a:r>
              <a:rPr lang="en-US" err="1">
                <a:ea typeface="Calibri"/>
                <a:cs typeface="Calibri"/>
              </a:rPr>
              <a:t>koster</a:t>
            </a:r>
            <a:r>
              <a:rPr lang="en-US">
                <a:ea typeface="Calibri"/>
                <a:cs typeface="Calibri"/>
              </a:rPr>
              <a:t> </a:t>
            </a:r>
            <a:r>
              <a:rPr lang="en-US" err="1">
                <a:ea typeface="Calibri"/>
                <a:cs typeface="Calibri"/>
              </a:rPr>
              <a:t>penger</a:t>
            </a:r>
            <a:r>
              <a:rPr lang="en-US">
                <a:ea typeface="Calibri"/>
                <a:cs typeface="Calibri"/>
              </a:rPr>
              <a:t> </a:t>
            </a:r>
            <a:r>
              <a:rPr lang="en-US" dirty="0" err="1">
                <a:ea typeface="Calibri"/>
                <a:cs typeface="Calibri"/>
              </a:rPr>
              <a:t>å</a:t>
            </a:r>
            <a:r>
              <a:rPr lang="en-US">
                <a:ea typeface="Calibri"/>
                <a:cs typeface="Calibri"/>
              </a:rPr>
              <a:t> ha </a:t>
            </a:r>
            <a:r>
              <a:rPr lang="en-US" err="1">
                <a:ea typeface="Calibri"/>
                <a:cs typeface="Calibri"/>
              </a:rPr>
              <a:t>barnet</a:t>
            </a:r>
            <a:r>
              <a:rPr lang="en-US">
                <a:ea typeface="Calibri"/>
                <a:cs typeface="Calibri"/>
              </a:rPr>
              <a:t> I </a:t>
            </a:r>
            <a:r>
              <a:rPr lang="en-US" err="1">
                <a:ea typeface="Calibri"/>
                <a:cs typeface="Calibri"/>
              </a:rPr>
              <a:t>barnehage</a:t>
            </a:r>
            <a:r>
              <a:rPr lang="en-US">
                <a:ea typeface="Calibri"/>
                <a:cs typeface="Calibri"/>
              </a:rPr>
              <a:t>. Det </a:t>
            </a:r>
            <a:r>
              <a:rPr lang="en-US" err="1">
                <a:ea typeface="Calibri"/>
                <a:cs typeface="Calibri"/>
              </a:rPr>
              <a:t>finnes</a:t>
            </a:r>
            <a:r>
              <a:rPr lang="en-US">
                <a:ea typeface="Calibri"/>
                <a:cs typeface="Calibri"/>
              </a:rPr>
              <a:t> </a:t>
            </a:r>
            <a:r>
              <a:rPr lang="en-US" err="1">
                <a:ea typeface="Calibri"/>
                <a:cs typeface="Calibri"/>
              </a:rPr>
              <a:t>støtteordninger</a:t>
            </a:r>
            <a:r>
              <a:rPr lang="en-US">
                <a:ea typeface="Calibri"/>
                <a:cs typeface="Calibri"/>
              </a:rPr>
              <a:t> om man </a:t>
            </a:r>
            <a:r>
              <a:rPr lang="en-US" err="1">
                <a:ea typeface="Calibri"/>
                <a:cs typeface="Calibri"/>
              </a:rPr>
              <a:t>ikke</a:t>
            </a:r>
            <a:r>
              <a:rPr lang="en-US">
                <a:ea typeface="Calibri"/>
                <a:cs typeface="Calibri"/>
              </a:rPr>
              <a:t> </a:t>
            </a:r>
            <a:r>
              <a:rPr lang="en-US" err="1">
                <a:ea typeface="Calibri"/>
                <a:cs typeface="Calibri"/>
              </a:rPr>
              <a:t>har</a:t>
            </a:r>
            <a:r>
              <a:rPr lang="en-US">
                <a:ea typeface="Calibri"/>
                <a:cs typeface="Calibri"/>
              </a:rPr>
              <a:t> </a:t>
            </a:r>
            <a:r>
              <a:rPr lang="en-US" err="1">
                <a:ea typeface="Calibri"/>
                <a:cs typeface="Calibri"/>
              </a:rPr>
              <a:t>mulighet</a:t>
            </a:r>
            <a:r>
              <a:rPr lang="en-US">
                <a:ea typeface="Calibri"/>
                <a:cs typeface="Calibri"/>
              </a:rPr>
              <a:t> </a:t>
            </a:r>
            <a:r>
              <a:rPr lang="en-US" err="1">
                <a:ea typeface="Calibri"/>
                <a:cs typeface="Calibri"/>
              </a:rPr>
              <a:t>til</a:t>
            </a:r>
            <a:r>
              <a:rPr lang="en-US">
                <a:ea typeface="Calibri"/>
                <a:cs typeface="Calibri"/>
              </a:rPr>
              <a:t> </a:t>
            </a:r>
            <a:r>
              <a:rPr lang="en-US" dirty="0" err="1">
                <a:ea typeface="Calibri"/>
                <a:cs typeface="Calibri"/>
              </a:rPr>
              <a:t>å</a:t>
            </a:r>
            <a:r>
              <a:rPr lang="en-US">
                <a:ea typeface="Calibri"/>
                <a:cs typeface="Calibri"/>
              </a:rPr>
              <a:t> </a:t>
            </a:r>
            <a:r>
              <a:rPr lang="en-US" err="1">
                <a:ea typeface="Calibri"/>
                <a:cs typeface="Calibri"/>
              </a:rPr>
              <a:t>betale</a:t>
            </a:r>
            <a:r>
              <a:rPr lang="en-US">
                <a:ea typeface="Calibri"/>
                <a:cs typeface="Calibri"/>
              </a:rPr>
              <a:t> </a:t>
            </a:r>
            <a:r>
              <a:rPr lang="en-US" err="1">
                <a:ea typeface="Calibri"/>
                <a:cs typeface="Calibri"/>
              </a:rPr>
              <a:t>dette</a:t>
            </a:r>
            <a:r>
              <a:rPr lang="en-US">
                <a:ea typeface="Calibri"/>
                <a:cs typeface="Calibri"/>
              </a:rPr>
              <a:t>. Her </a:t>
            </a:r>
            <a:r>
              <a:rPr lang="en-US" err="1">
                <a:ea typeface="Calibri"/>
                <a:cs typeface="Calibri"/>
              </a:rPr>
              <a:t>kan</a:t>
            </a:r>
            <a:r>
              <a:rPr lang="en-US">
                <a:ea typeface="Calibri"/>
                <a:cs typeface="Calibri"/>
              </a:rPr>
              <a:t> du </a:t>
            </a:r>
            <a:r>
              <a:rPr lang="en-US" err="1">
                <a:ea typeface="Calibri"/>
                <a:cs typeface="Calibri"/>
              </a:rPr>
              <a:t>eventuelt</a:t>
            </a:r>
            <a:r>
              <a:rPr lang="en-US">
                <a:ea typeface="Calibri"/>
                <a:cs typeface="Calibri"/>
              </a:rPr>
              <a:t> </a:t>
            </a:r>
            <a:r>
              <a:rPr lang="en-US" err="1">
                <a:ea typeface="Calibri"/>
                <a:cs typeface="Calibri"/>
              </a:rPr>
              <a:t>si</a:t>
            </a:r>
            <a:r>
              <a:rPr lang="en-US">
                <a:ea typeface="Calibri"/>
                <a:cs typeface="Calibri"/>
              </a:rPr>
              <a:t> </a:t>
            </a:r>
            <a:r>
              <a:rPr lang="en-US" err="1">
                <a:ea typeface="Calibri"/>
                <a:cs typeface="Calibri"/>
              </a:rPr>
              <a:t>noe</a:t>
            </a:r>
            <a:r>
              <a:rPr lang="en-US">
                <a:ea typeface="Calibri"/>
                <a:cs typeface="Calibri"/>
              </a:rPr>
              <a:t> om </a:t>
            </a:r>
            <a:r>
              <a:rPr lang="en-US" err="1">
                <a:ea typeface="Calibri"/>
                <a:cs typeface="Calibri"/>
              </a:rPr>
              <a:t>makspris</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barnehagene</a:t>
            </a:r>
            <a:r>
              <a:rPr lang="en-US">
                <a:ea typeface="Calibri"/>
                <a:cs typeface="Calibri"/>
              </a:rPr>
              <a:t>, om gratis </a:t>
            </a:r>
            <a:r>
              <a:rPr lang="en-US" err="1">
                <a:ea typeface="Calibri"/>
                <a:cs typeface="Calibri"/>
              </a:rPr>
              <a:t>kjernetid</a:t>
            </a:r>
            <a:r>
              <a:rPr lang="en-US">
                <a:ea typeface="Calibri"/>
                <a:cs typeface="Calibri"/>
              </a:rPr>
              <a:t> for </a:t>
            </a:r>
            <a:r>
              <a:rPr lang="en-US" err="1">
                <a:ea typeface="Calibri"/>
                <a:cs typeface="Calibri"/>
              </a:rPr>
              <a:t>lavinntektsfamilier</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støttetiltak</a:t>
            </a:r>
            <a:r>
              <a:rPr lang="en-US">
                <a:ea typeface="Calibri"/>
                <a:cs typeface="Calibri"/>
              </a:rPr>
              <a:t>. </a:t>
            </a:r>
          </a:p>
          <a:p>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6</a:t>
            </a:fld>
            <a:endParaRPr lang="nb-NO"/>
          </a:p>
        </p:txBody>
      </p:sp>
    </p:spTree>
    <p:extLst>
      <p:ext uri="{BB962C8B-B14F-4D97-AF65-F5344CB8AC3E}">
        <p14:creationId xmlns:p14="http://schemas.microsoft.com/office/powerpoint/2010/main" val="343408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Calibri"/>
              <a:buChar char="-"/>
            </a:pPr>
            <a:r>
              <a:rPr lang="en-US">
                <a:ea typeface="Calibri"/>
                <a:cs typeface="Calibri"/>
              </a:rPr>
              <a:t>Alle barn er I </a:t>
            </a:r>
            <a:r>
              <a:rPr lang="en-US" err="1">
                <a:ea typeface="Calibri"/>
                <a:cs typeface="Calibri"/>
              </a:rPr>
              <a:t>skole</a:t>
            </a:r>
            <a:endParaRPr lang="en-US">
              <a:cs typeface="Calibri"/>
            </a:endParaRPr>
          </a:p>
          <a:p>
            <a:pPr lvl="1" indent="-171450">
              <a:buFont typeface="Calibri"/>
              <a:buChar char="-"/>
            </a:pPr>
            <a:r>
              <a:rPr lang="en-US">
                <a:ea typeface="Calibri"/>
                <a:cs typeface="Calibri"/>
              </a:rPr>
              <a:t>Her er det </a:t>
            </a:r>
            <a:r>
              <a:rPr lang="en-US" err="1">
                <a:ea typeface="Calibri"/>
                <a:cs typeface="Calibri"/>
              </a:rPr>
              <a:t>først</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fremst</a:t>
            </a:r>
            <a:r>
              <a:rPr lang="en-US">
                <a:ea typeface="Calibri"/>
                <a:cs typeface="Calibri"/>
              </a:rPr>
              <a:t> </a:t>
            </a:r>
            <a:r>
              <a:rPr lang="en-US" err="1">
                <a:ea typeface="Calibri"/>
                <a:cs typeface="Calibri"/>
              </a:rPr>
              <a:t>læring</a:t>
            </a:r>
            <a:r>
              <a:rPr lang="en-US">
                <a:ea typeface="Calibri"/>
                <a:cs typeface="Calibri"/>
              </a:rPr>
              <a:t> </a:t>
            </a:r>
            <a:r>
              <a:rPr lang="en-US" dirty="0" err="1">
                <a:ea typeface="Calibri"/>
                <a:cs typeface="Calibri"/>
              </a:rPr>
              <a:t>og</a:t>
            </a:r>
            <a:r>
              <a:rPr lang="en-US">
                <a:ea typeface="Calibri"/>
                <a:cs typeface="Calibri"/>
              </a:rPr>
              <a:t> lek/</a:t>
            </a:r>
            <a:r>
              <a:rPr lang="en-US" err="1">
                <a:ea typeface="Calibri"/>
                <a:cs typeface="Calibri"/>
              </a:rPr>
              <a:t>sosialt</a:t>
            </a:r>
            <a:r>
              <a:rPr lang="en-US">
                <a:ea typeface="Calibri"/>
                <a:cs typeface="Calibri"/>
              </a:rPr>
              <a:t> </a:t>
            </a:r>
            <a:r>
              <a:rPr lang="en-US" err="1">
                <a:ea typeface="Calibri"/>
                <a:cs typeface="Calibri"/>
              </a:rPr>
              <a:t>samvær</a:t>
            </a:r>
            <a:r>
              <a:rPr lang="en-US">
                <a:ea typeface="Calibri"/>
                <a:cs typeface="Calibri"/>
              </a:rPr>
              <a:t> med </a:t>
            </a:r>
            <a:r>
              <a:rPr lang="en-US" err="1">
                <a:ea typeface="Calibri"/>
                <a:cs typeface="Calibri"/>
              </a:rPr>
              <a:t>andre</a:t>
            </a:r>
            <a:r>
              <a:rPr lang="en-US">
                <a:ea typeface="Calibri"/>
                <a:cs typeface="Calibri"/>
              </a:rPr>
              <a:t> barn. Det er </a:t>
            </a:r>
            <a:r>
              <a:rPr lang="en-US" err="1">
                <a:ea typeface="Calibri"/>
                <a:cs typeface="Calibri"/>
              </a:rPr>
              <a:t>lærere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andre</a:t>
            </a:r>
            <a:r>
              <a:rPr lang="en-US">
                <a:ea typeface="Calibri"/>
                <a:cs typeface="Calibri"/>
              </a:rPr>
              <a:t> </a:t>
            </a:r>
            <a:r>
              <a:rPr lang="en-US" err="1">
                <a:ea typeface="Calibri"/>
                <a:cs typeface="Calibri"/>
              </a:rPr>
              <a:t>voksne</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stede</a:t>
            </a:r>
            <a:r>
              <a:rPr lang="en-US">
                <a:ea typeface="Calibri"/>
                <a:cs typeface="Calibri"/>
              </a:rPr>
              <a:t>.</a:t>
            </a:r>
          </a:p>
          <a:p>
            <a:pPr lvl="1" indent="-171450">
              <a:buFont typeface="Calibri"/>
              <a:buChar char="-"/>
            </a:pPr>
            <a:r>
              <a:rPr lang="en-US">
                <a:ea typeface="Calibri"/>
                <a:cs typeface="Calibri"/>
              </a:rPr>
              <a:t>Det </a:t>
            </a:r>
            <a:r>
              <a:rPr lang="en-US" err="1">
                <a:ea typeface="Calibri"/>
                <a:cs typeface="Calibri"/>
              </a:rPr>
              <a:t>som</a:t>
            </a:r>
            <a:r>
              <a:rPr lang="en-US">
                <a:ea typeface="Calibri"/>
                <a:cs typeface="Calibri"/>
              </a:rPr>
              <a:t> </a:t>
            </a:r>
            <a:r>
              <a:rPr lang="en-US" err="1">
                <a:ea typeface="Calibri"/>
                <a:cs typeface="Calibri"/>
              </a:rPr>
              <a:t>forventes</a:t>
            </a:r>
            <a:r>
              <a:rPr lang="en-US">
                <a:ea typeface="Calibri"/>
                <a:cs typeface="Calibri"/>
              </a:rPr>
              <a:t> av </a:t>
            </a:r>
            <a:r>
              <a:rPr lang="en-US" err="1">
                <a:ea typeface="Calibri"/>
                <a:cs typeface="Calibri"/>
              </a:rPr>
              <a:t>foreldrene</a:t>
            </a:r>
            <a:r>
              <a:rPr lang="en-US">
                <a:ea typeface="Calibri"/>
                <a:cs typeface="Calibri"/>
              </a:rPr>
              <a:t> er </a:t>
            </a:r>
            <a:r>
              <a:rPr lang="en-US" dirty="0" err="1">
                <a:ea typeface="Calibri"/>
                <a:cs typeface="Calibri"/>
              </a:rPr>
              <a:t>å</a:t>
            </a:r>
            <a:r>
              <a:rPr lang="en-US">
                <a:ea typeface="Calibri"/>
                <a:cs typeface="Calibri"/>
              </a:rPr>
              <a:t> </a:t>
            </a:r>
            <a:r>
              <a:rPr lang="en-US" err="1">
                <a:ea typeface="Calibri"/>
                <a:cs typeface="Calibri"/>
              </a:rPr>
              <a:t>følge</a:t>
            </a:r>
            <a:r>
              <a:rPr lang="en-US">
                <a:ea typeface="Calibri"/>
                <a:cs typeface="Calibri"/>
              </a:rPr>
              <a:t> med </a:t>
            </a:r>
            <a:r>
              <a:rPr lang="en-US" err="1">
                <a:ea typeface="Calibri"/>
                <a:cs typeface="Calibri"/>
              </a:rPr>
              <a:t>på</a:t>
            </a:r>
            <a:r>
              <a:rPr lang="en-US">
                <a:ea typeface="Calibri"/>
                <a:cs typeface="Calibri"/>
              </a:rPr>
              <a:t> at </a:t>
            </a:r>
            <a:r>
              <a:rPr lang="en-US" err="1">
                <a:ea typeface="Calibri"/>
                <a:cs typeface="Calibri"/>
              </a:rPr>
              <a:t>barna</a:t>
            </a:r>
            <a:r>
              <a:rPr lang="en-US">
                <a:ea typeface="Calibri"/>
                <a:cs typeface="Calibri"/>
              </a:rPr>
              <a:t> </a:t>
            </a:r>
            <a:r>
              <a:rPr lang="en-US" err="1">
                <a:ea typeface="Calibri"/>
                <a:cs typeface="Calibri"/>
              </a:rPr>
              <a:t>gjør</a:t>
            </a:r>
            <a:r>
              <a:rPr lang="en-US">
                <a:ea typeface="Calibri"/>
                <a:cs typeface="Calibri"/>
              </a:rPr>
              <a:t> </a:t>
            </a:r>
            <a:r>
              <a:rPr lang="en-US" err="1">
                <a:ea typeface="Calibri"/>
                <a:cs typeface="Calibri"/>
              </a:rPr>
              <a:t>lekser</a:t>
            </a:r>
            <a:r>
              <a:rPr lang="en-US">
                <a:ea typeface="Calibri"/>
                <a:cs typeface="Calibri"/>
              </a:rPr>
              <a:t>, </a:t>
            </a:r>
            <a:r>
              <a:rPr lang="en-US" err="1">
                <a:ea typeface="Calibri"/>
                <a:cs typeface="Calibri"/>
              </a:rPr>
              <a:t>har</a:t>
            </a:r>
            <a:r>
              <a:rPr lang="en-US">
                <a:ea typeface="Calibri"/>
                <a:cs typeface="Calibri"/>
              </a:rPr>
              <a:t> med </a:t>
            </a:r>
            <a:r>
              <a:rPr lang="en-US" err="1">
                <a:ea typeface="Calibri"/>
                <a:cs typeface="Calibri"/>
              </a:rPr>
              <a:t>matpakke</a:t>
            </a:r>
            <a:r>
              <a:rPr lang="en-US">
                <a:ea typeface="Calibri"/>
                <a:cs typeface="Calibri"/>
              </a:rPr>
              <a:t> </a:t>
            </a:r>
            <a:r>
              <a:rPr lang="en-US" dirty="0" err="1">
                <a:ea typeface="Calibri"/>
                <a:cs typeface="Calibri"/>
              </a:rPr>
              <a:t>og</a:t>
            </a:r>
            <a:r>
              <a:rPr lang="en-US">
                <a:ea typeface="Calibri"/>
                <a:cs typeface="Calibri"/>
              </a:rPr>
              <a:t> </a:t>
            </a:r>
            <a:r>
              <a:rPr lang="en-US" err="1">
                <a:ea typeface="Calibri"/>
                <a:cs typeface="Calibri"/>
              </a:rPr>
              <a:t>turutstyr</a:t>
            </a:r>
            <a:r>
              <a:rPr lang="en-US">
                <a:ea typeface="Calibri"/>
                <a:cs typeface="Calibri"/>
              </a:rPr>
              <a:t>. </a:t>
            </a:r>
            <a:endParaRPr lang="en-US"/>
          </a:p>
          <a:p>
            <a:pPr lvl="1" indent="-171450">
              <a:buFont typeface="Calibri"/>
              <a:buChar char="-"/>
            </a:pPr>
            <a:r>
              <a:rPr lang="en-US">
                <a:ea typeface="Calibri"/>
                <a:cs typeface="Calibri"/>
              </a:rPr>
              <a:t>Det </a:t>
            </a:r>
            <a:r>
              <a:rPr lang="en-US" err="1">
                <a:ea typeface="Calibri"/>
                <a:cs typeface="Calibri"/>
              </a:rPr>
              <a:t>koster</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penger</a:t>
            </a:r>
            <a:endParaRPr lang="en-US"/>
          </a:p>
          <a:p>
            <a:pPr lvl="1" indent="-171450">
              <a:buFont typeface="Calibri"/>
              <a:buChar char="-"/>
            </a:pPr>
            <a:r>
              <a:rPr lang="en-US" err="1">
                <a:ea typeface="Calibri"/>
                <a:cs typeface="Calibri"/>
              </a:rPr>
              <a:t>Skolen</a:t>
            </a:r>
            <a:r>
              <a:rPr lang="en-US">
                <a:ea typeface="Calibri"/>
                <a:cs typeface="Calibri"/>
              </a:rPr>
              <a:t>/</a:t>
            </a:r>
            <a:r>
              <a:rPr lang="en-US" err="1">
                <a:ea typeface="Calibri"/>
                <a:cs typeface="Calibri"/>
              </a:rPr>
              <a:t>lærer</a:t>
            </a:r>
            <a:r>
              <a:rPr lang="en-US">
                <a:ea typeface="Calibri"/>
                <a:cs typeface="Calibri"/>
              </a:rPr>
              <a:t> </a:t>
            </a:r>
            <a:r>
              <a:rPr lang="en-US" err="1">
                <a:ea typeface="Calibri"/>
                <a:cs typeface="Calibri"/>
              </a:rPr>
              <a:t>gir</a:t>
            </a:r>
            <a:r>
              <a:rPr lang="en-US">
                <a:ea typeface="Calibri"/>
                <a:cs typeface="Calibri"/>
              </a:rPr>
              <a:t> </a:t>
            </a:r>
            <a:r>
              <a:rPr lang="en-US" err="1">
                <a:ea typeface="Calibri"/>
                <a:cs typeface="Calibri"/>
              </a:rPr>
              <a:t>beskjed</a:t>
            </a:r>
            <a:r>
              <a:rPr lang="en-US">
                <a:ea typeface="Calibri"/>
                <a:cs typeface="Calibri"/>
              </a:rPr>
              <a:t> om det er </a:t>
            </a:r>
            <a:r>
              <a:rPr lang="en-US" err="1">
                <a:ea typeface="Calibri"/>
                <a:cs typeface="Calibri"/>
              </a:rPr>
              <a:t>noe</a:t>
            </a:r>
            <a:r>
              <a:rPr lang="en-US">
                <a:ea typeface="Calibri"/>
                <a:cs typeface="Calibri"/>
              </a:rPr>
              <a:t> </a:t>
            </a:r>
            <a:r>
              <a:rPr lang="en-US" err="1">
                <a:ea typeface="Calibri"/>
                <a:cs typeface="Calibri"/>
              </a:rPr>
              <a:t>viktig</a:t>
            </a:r>
            <a:r>
              <a:rPr lang="en-US">
                <a:ea typeface="Calibri"/>
                <a:cs typeface="Calibri"/>
              </a:rPr>
              <a:t> </a:t>
            </a:r>
            <a:r>
              <a:rPr lang="en-US" err="1">
                <a:ea typeface="Calibri"/>
                <a:cs typeface="Calibri"/>
              </a:rPr>
              <a:t>som</a:t>
            </a:r>
            <a:r>
              <a:rPr lang="en-US">
                <a:ea typeface="Calibri"/>
                <a:cs typeface="Calibri"/>
              </a:rPr>
              <a:t> </a:t>
            </a:r>
            <a:r>
              <a:rPr lang="en-US" err="1">
                <a:ea typeface="Calibri"/>
                <a:cs typeface="Calibri"/>
              </a:rPr>
              <a:t>skjer</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Feks</a:t>
            </a:r>
            <a:r>
              <a:rPr lang="en-US">
                <a:ea typeface="Calibri"/>
                <a:cs typeface="Calibri"/>
              </a:rPr>
              <a:t> om det er </a:t>
            </a:r>
            <a:r>
              <a:rPr lang="en-US" err="1">
                <a:ea typeface="Calibri"/>
                <a:cs typeface="Calibri"/>
              </a:rPr>
              <a:t>noe</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skal</a:t>
            </a:r>
            <a:r>
              <a:rPr lang="en-US">
                <a:ea typeface="Calibri"/>
                <a:cs typeface="Calibri"/>
              </a:rPr>
              <a:t> ta med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err="1">
                <a:ea typeface="Calibri"/>
                <a:cs typeface="Calibri"/>
              </a:rPr>
              <a:t>f.eks</a:t>
            </a:r>
            <a:r>
              <a:rPr lang="en-US">
                <a:ea typeface="Calibri"/>
                <a:cs typeface="Calibri"/>
              </a:rPr>
              <a:t> ha med seg </a:t>
            </a:r>
            <a:r>
              <a:rPr lang="en-US" err="1">
                <a:ea typeface="Calibri"/>
                <a:cs typeface="Calibri"/>
              </a:rPr>
              <a:t>kleskift</a:t>
            </a:r>
            <a:r>
              <a:rPr lang="en-US">
                <a:ea typeface="Calibri"/>
                <a:cs typeface="Calibri"/>
              </a:rPr>
              <a:t>, </a:t>
            </a:r>
            <a:r>
              <a:rPr lang="en-US" err="1">
                <a:ea typeface="Calibri"/>
                <a:cs typeface="Calibri"/>
              </a:rPr>
              <a:t>skolebøker</a:t>
            </a:r>
            <a:r>
              <a:rPr lang="en-US">
                <a:ea typeface="Calibri"/>
                <a:cs typeface="Calibri"/>
              </a:rPr>
              <a:t> </a:t>
            </a:r>
            <a:r>
              <a:rPr lang="en-US" err="1">
                <a:ea typeface="Calibri"/>
                <a:cs typeface="Calibri"/>
              </a:rPr>
              <a:t>osv</a:t>
            </a:r>
            <a:r>
              <a:rPr lang="en-US">
                <a:ea typeface="Calibri"/>
                <a:cs typeface="Calibri"/>
              </a:rPr>
              <a:t>...). </a:t>
            </a:r>
          </a:p>
          <a:p>
            <a:pPr lvl="1" indent="-171450">
              <a:buFont typeface="Calibri"/>
              <a:buChar char="-"/>
            </a:pPr>
            <a:r>
              <a:rPr lang="en-US">
                <a:ea typeface="Calibri"/>
                <a:cs typeface="Calibri"/>
              </a:rPr>
              <a:t>Kan ta </a:t>
            </a:r>
            <a:r>
              <a:rPr lang="en-US" err="1">
                <a:ea typeface="Calibri"/>
                <a:cs typeface="Calibri"/>
              </a:rPr>
              <a:t>kontakt</a:t>
            </a:r>
            <a:r>
              <a:rPr lang="en-US">
                <a:ea typeface="Calibri"/>
                <a:cs typeface="Calibri"/>
              </a:rPr>
              <a:t> med </a:t>
            </a:r>
            <a:r>
              <a:rPr lang="en-US" err="1">
                <a:ea typeface="Calibri"/>
                <a:cs typeface="Calibri"/>
              </a:rPr>
              <a:t>skolen</a:t>
            </a:r>
            <a:r>
              <a:rPr lang="en-US">
                <a:ea typeface="Calibri"/>
                <a:cs typeface="Calibri"/>
              </a:rPr>
              <a:t>/</a:t>
            </a:r>
            <a:r>
              <a:rPr lang="en-US" err="1">
                <a:ea typeface="Calibri"/>
                <a:cs typeface="Calibri"/>
              </a:rPr>
              <a:t>lærer</a:t>
            </a:r>
            <a:r>
              <a:rPr lang="en-US">
                <a:ea typeface="Calibri"/>
                <a:cs typeface="Calibri"/>
              </a:rPr>
              <a:t> </a:t>
            </a:r>
            <a:r>
              <a:rPr lang="en-US" err="1">
                <a:ea typeface="Calibri"/>
                <a:cs typeface="Calibri"/>
              </a:rPr>
              <a:t>til</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dersom</a:t>
            </a:r>
            <a:r>
              <a:rPr lang="en-US">
                <a:ea typeface="Calibri"/>
                <a:cs typeface="Calibri"/>
              </a:rPr>
              <a:t> du </a:t>
            </a:r>
            <a:r>
              <a:rPr lang="en-US" err="1">
                <a:ea typeface="Calibri"/>
                <a:cs typeface="Calibri"/>
              </a:rPr>
              <a:t>har</a:t>
            </a:r>
            <a:r>
              <a:rPr lang="en-US">
                <a:ea typeface="Calibri"/>
                <a:cs typeface="Calibri"/>
              </a:rPr>
              <a:t> </a:t>
            </a:r>
            <a:r>
              <a:rPr lang="en-US" err="1">
                <a:ea typeface="Calibri"/>
                <a:cs typeface="Calibri"/>
              </a:rPr>
              <a:t>spørsmål</a:t>
            </a:r>
            <a:r>
              <a:rPr lang="en-US">
                <a:ea typeface="Calibri"/>
                <a:cs typeface="Calibri"/>
              </a:rPr>
              <a:t> </a:t>
            </a:r>
            <a:r>
              <a:rPr lang="en-US" err="1">
                <a:ea typeface="Calibri"/>
                <a:cs typeface="Calibri"/>
              </a:rPr>
              <a:t>eller</a:t>
            </a:r>
            <a:r>
              <a:rPr lang="en-US">
                <a:ea typeface="Calibri"/>
                <a:cs typeface="Calibri"/>
              </a:rPr>
              <a:t> </a:t>
            </a:r>
            <a:r>
              <a:rPr lang="en-US" err="1">
                <a:ea typeface="Calibri"/>
                <a:cs typeface="Calibri"/>
              </a:rPr>
              <a:t>tenker</a:t>
            </a:r>
            <a:r>
              <a:rPr lang="en-US">
                <a:ea typeface="Calibri"/>
                <a:cs typeface="Calibri"/>
              </a:rPr>
              <a:t> det er </a:t>
            </a:r>
            <a:r>
              <a:rPr lang="en-US" err="1">
                <a:ea typeface="Calibri"/>
                <a:cs typeface="Calibri"/>
              </a:rPr>
              <a:t>noe</a:t>
            </a:r>
            <a:r>
              <a:rPr lang="en-US">
                <a:ea typeface="Calibri"/>
                <a:cs typeface="Calibri"/>
              </a:rPr>
              <a:t> det er </a:t>
            </a:r>
            <a:r>
              <a:rPr lang="en-US" err="1">
                <a:ea typeface="Calibri"/>
                <a:cs typeface="Calibri"/>
              </a:rPr>
              <a:t>viktig</a:t>
            </a:r>
            <a:r>
              <a:rPr lang="en-US">
                <a:ea typeface="Calibri"/>
                <a:cs typeface="Calibri"/>
              </a:rPr>
              <a:t> de vet om </a:t>
            </a:r>
            <a:r>
              <a:rPr lang="en-US" err="1">
                <a:ea typeface="Calibri"/>
                <a:cs typeface="Calibri"/>
              </a:rPr>
              <a:t>barnet</a:t>
            </a:r>
            <a:r>
              <a:rPr lang="en-US">
                <a:ea typeface="Calibri"/>
                <a:cs typeface="Calibri"/>
              </a:rPr>
              <a:t> </a:t>
            </a:r>
            <a:r>
              <a:rPr lang="en-US" err="1">
                <a:ea typeface="Calibri"/>
                <a:cs typeface="Calibri"/>
              </a:rPr>
              <a:t>ditt</a:t>
            </a:r>
            <a:r>
              <a:rPr lang="en-US">
                <a:ea typeface="Calibri"/>
                <a:cs typeface="Calibri"/>
              </a:rPr>
              <a:t> (</a:t>
            </a:r>
            <a:r>
              <a:rPr lang="en-US" err="1">
                <a:ea typeface="Calibri"/>
                <a:cs typeface="Calibri"/>
              </a:rPr>
              <a:t>gi</a:t>
            </a:r>
            <a:r>
              <a:rPr lang="en-US">
                <a:ea typeface="Calibri"/>
                <a:cs typeface="Calibri"/>
              </a:rPr>
              <a:t> </a:t>
            </a:r>
            <a:r>
              <a:rPr lang="en-US" err="1">
                <a:ea typeface="Calibri"/>
                <a:cs typeface="Calibri"/>
              </a:rPr>
              <a:t>eksempler</a:t>
            </a:r>
            <a:r>
              <a:rPr lang="en-US">
                <a:ea typeface="Calibri"/>
                <a:cs typeface="Calibri"/>
              </a:rPr>
              <a:t>)</a:t>
            </a:r>
          </a:p>
          <a:p>
            <a:pPr lvl="1" indent="-171450">
              <a:buFont typeface="Calibri"/>
              <a:buChar char="-"/>
            </a:pPr>
            <a:r>
              <a:rPr lang="en-US">
                <a:ea typeface="Calibri"/>
                <a:cs typeface="Calibri"/>
              </a:rPr>
              <a:t>Si </a:t>
            </a:r>
            <a:r>
              <a:rPr lang="en-US" err="1">
                <a:ea typeface="Calibri"/>
                <a:cs typeface="Calibri"/>
              </a:rPr>
              <a:t>fra</a:t>
            </a:r>
            <a:r>
              <a:rPr lang="en-US">
                <a:ea typeface="Calibri"/>
                <a:cs typeface="Calibri"/>
              </a:rPr>
              <a:t> </a:t>
            </a:r>
            <a:r>
              <a:rPr lang="en-US" err="1">
                <a:ea typeface="Calibri"/>
                <a:cs typeface="Calibri"/>
              </a:rPr>
              <a:t>når</a:t>
            </a:r>
            <a:r>
              <a:rPr lang="en-US">
                <a:ea typeface="Calibri"/>
                <a:cs typeface="Calibri"/>
              </a:rPr>
              <a:t> </a:t>
            </a:r>
            <a:r>
              <a:rPr lang="en-US" err="1">
                <a:ea typeface="Calibri"/>
                <a:cs typeface="Calibri"/>
              </a:rPr>
              <a:t>barnet</a:t>
            </a:r>
            <a:r>
              <a:rPr lang="en-US">
                <a:ea typeface="Calibri"/>
                <a:cs typeface="Calibri"/>
              </a:rPr>
              <a:t> </a:t>
            </a:r>
            <a:r>
              <a:rPr lang="en-US" err="1">
                <a:ea typeface="Calibri"/>
                <a:cs typeface="Calibri"/>
              </a:rPr>
              <a:t>ikke</a:t>
            </a:r>
            <a:r>
              <a:rPr lang="en-US">
                <a:ea typeface="Calibri"/>
                <a:cs typeface="Calibri"/>
              </a:rPr>
              <a:t> </a:t>
            </a:r>
            <a:r>
              <a:rPr lang="en-US" err="1">
                <a:ea typeface="Calibri"/>
                <a:cs typeface="Calibri"/>
              </a:rPr>
              <a:t>kommer</a:t>
            </a:r>
            <a:r>
              <a:rPr lang="en-US">
                <a:ea typeface="Calibri"/>
                <a:cs typeface="Calibri"/>
              </a:rPr>
              <a:t> </a:t>
            </a:r>
            <a:r>
              <a:rPr lang="en-US" err="1">
                <a:ea typeface="Calibri"/>
                <a:cs typeface="Calibri"/>
              </a:rPr>
              <a:t>på</a:t>
            </a:r>
            <a:r>
              <a:rPr lang="en-US">
                <a:ea typeface="Calibri"/>
                <a:cs typeface="Calibri"/>
              </a:rPr>
              <a:t> </a:t>
            </a:r>
            <a:r>
              <a:rPr lang="en-US" err="1">
                <a:ea typeface="Calibri"/>
                <a:cs typeface="Calibri"/>
              </a:rPr>
              <a:t>skolen</a:t>
            </a:r>
            <a:r>
              <a:rPr lang="en-US">
                <a:ea typeface="Calibri"/>
                <a:cs typeface="Calibri"/>
              </a:rPr>
              <a:t> </a:t>
            </a:r>
            <a:r>
              <a:rPr lang="en-US" dirty="0" err="1">
                <a:ea typeface="Calibri"/>
                <a:cs typeface="Calibri"/>
              </a:rPr>
              <a:t>ved</a:t>
            </a:r>
            <a:r>
              <a:rPr lang="en-US" dirty="0">
                <a:ea typeface="Calibri"/>
                <a:cs typeface="Calibri"/>
              </a:rPr>
              <a:t> for </a:t>
            </a:r>
            <a:r>
              <a:rPr lang="en-US" dirty="0" err="1">
                <a:ea typeface="Calibri"/>
                <a:cs typeface="Calibri"/>
              </a:rPr>
              <a:t>eksempel</a:t>
            </a:r>
            <a:r>
              <a:rPr lang="en-US" dirty="0">
                <a:ea typeface="Calibri"/>
                <a:cs typeface="Calibri"/>
              </a:rPr>
              <a:t> </a:t>
            </a:r>
            <a:r>
              <a:rPr lang="en-US" dirty="0" err="1">
                <a:ea typeface="Calibri"/>
                <a:cs typeface="Calibri"/>
              </a:rPr>
              <a:t>sykdom</a:t>
            </a:r>
            <a:r>
              <a:rPr lang="en-US" dirty="0">
                <a:ea typeface="Calibri"/>
                <a:cs typeface="Calibri"/>
              </a:rPr>
              <a:t>, </a:t>
            </a:r>
            <a:r>
              <a:rPr lang="en-US" dirty="0" err="1">
                <a:ea typeface="Calibri"/>
                <a:cs typeface="Calibri"/>
              </a:rPr>
              <a:t>legetime</a:t>
            </a:r>
            <a:r>
              <a:rPr lang="en-US" dirty="0">
                <a:ea typeface="Calibri"/>
                <a:cs typeface="Calibri"/>
              </a:rPr>
              <a:t>, </a:t>
            </a:r>
            <a:r>
              <a:rPr lang="en-US" dirty="0" err="1">
                <a:ea typeface="Calibri"/>
                <a:cs typeface="Calibri"/>
              </a:rPr>
              <a:t>tannlegetime</a:t>
            </a:r>
            <a:r>
              <a:rPr lang="en-US" dirty="0">
                <a:ea typeface="Calibri"/>
                <a:cs typeface="Calibri"/>
              </a:rPr>
              <a:t> etc. </a:t>
            </a:r>
            <a:r>
              <a:rPr lang="en-US">
                <a:ea typeface="Calibri"/>
                <a:cs typeface="Calibri"/>
              </a:rPr>
              <a:t>Si </a:t>
            </a:r>
            <a:r>
              <a:rPr lang="en-US" err="1">
                <a:ea typeface="Calibri"/>
                <a:cs typeface="Calibri"/>
              </a:rPr>
              <a:t>fra</a:t>
            </a:r>
            <a:r>
              <a:rPr lang="en-US">
                <a:ea typeface="Calibri"/>
                <a:cs typeface="Calibri"/>
              </a:rPr>
              <a:t> </a:t>
            </a:r>
            <a:r>
              <a:rPr lang="en-US" err="1">
                <a:ea typeface="Calibri"/>
                <a:cs typeface="Calibri"/>
              </a:rPr>
              <a:t>hver</a:t>
            </a:r>
            <a:r>
              <a:rPr lang="en-US">
                <a:ea typeface="Calibri"/>
                <a:cs typeface="Calibri"/>
              </a:rPr>
              <a:t> </a:t>
            </a:r>
            <a:r>
              <a:rPr lang="en-US" err="1">
                <a:ea typeface="Calibri"/>
                <a:cs typeface="Calibri"/>
              </a:rPr>
              <a:t>dag</a:t>
            </a:r>
            <a:r>
              <a:rPr lang="en-US">
                <a:ea typeface="Calibri"/>
                <a:cs typeface="Calibri"/>
              </a:rPr>
              <a:t> </a:t>
            </a:r>
            <a:r>
              <a:rPr lang="en-US" err="1">
                <a:ea typeface="Calibri"/>
                <a:cs typeface="Calibri"/>
              </a:rPr>
              <a:t>dersom</a:t>
            </a:r>
            <a:r>
              <a:rPr lang="en-US">
                <a:ea typeface="Calibri"/>
                <a:cs typeface="Calibri"/>
              </a:rPr>
              <a:t> </a:t>
            </a:r>
            <a:r>
              <a:rPr lang="en-US" err="1">
                <a:ea typeface="Calibri"/>
                <a:cs typeface="Calibri"/>
              </a:rPr>
              <a:t>barnet</a:t>
            </a:r>
            <a:r>
              <a:rPr lang="en-US">
                <a:ea typeface="Calibri"/>
                <a:cs typeface="Calibri"/>
              </a:rPr>
              <a:t> er </a:t>
            </a:r>
            <a:r>
              <a:rPr lang="en-US" err="1">
                <a:ea typeface="Calibri"/>
                <a:cs typeface="Calibri"/>
              </a:rPr>
              <a:t>sykt</a:t>
            </a:r>
            <a:r>
              <a:rPr lang="en-US">
                <a:ea typeface="Calibri"/>
                <a:cs typeface="Calibri"/>
              </a:rPr>
              <a:t> I </a:t>
            </a:r>
            <a:r>
              <a:rPr lang="en-US" err="1">
                <a:ea typeface="Calibri"/>
                <a:cs typeface="Calibri"/>
              </a:rPr>
              <a:t>flere</a:t>
            </a:r>
            <a:r>
              <a:rPr lang="en-US">
                <a:ea typeface="Calibri"/>
                <a:cs typeface="Calibri"/>
              </a:rPr>
              <a:t> </a:t>
            </a:r>
            <a:r>
              <a:rPr lang="en-US" err="1">
                <a:ea typeface="Calibri"/>
                <a:cs typeface="Calibri"/>
              </a:rPr>
              <a:t>dager</a:t>
            </a:r>
            <a:r>
              <a:rPr lang="en-US">
                <a:ea typeface="Calibri"/>
                <a:cs typeface="Calibri"/>
              </a:rPr>
              <a:t>.  </a:t>
            </a:r>
          </a:p>
          <a:p>
            <a:pPr lvl="1" indent="-171450">
              <a:buFont typeface="Calibri"/>
              <a:buChar char="-"/>
            </a:pPr>
            <a:r>
              <a:rPr lang="en-US">
                <a:ea typeface="Calibri"/>
                <a:cs typeface="Calibri"/>
              </a:rPr>
              <a:t>Delta </a:t>
            </a:r>
            <a:r>
              <a:rPr lang="en-US" err="1">
                <a:ea typeface="Calibri"/>
                <a:cs typeface="Calibri"/>
              </a:rPr>
              <a:t>på</a:t>
            </a:r>
            <a:r>
              <a:rPr lang="en-US">
                <a:ea typeface="Calibri"/>
                <a:cs typeface="Calibri"/>
              </a:rPr>
              <a:t> </a:t>
            </a:r>
            <a:r>
              <a:rPr lang="en-US" err="1">
                <a:ea typeface="Calibri"/>
                <a:cs typeface="Calibri"/>
              </a:rPr>
              <a:t>foreldresamtale</a:t>
            </a:r>
            <a:r>
              <a:rPr lang="en-US">
                <a:ea typeface="Calibri"/>
                <a:cs typeface="Calibri"/>
              </a:rPr>
              <a:t>, </a:t>
            </a:r>
            <a:r>
              <a:rPr lang="en-US" err="1">
                <a:ea typeface="Calibri"/>
                <a:cs typeface="Calibri"/>
              </a:rPr>
              <a:t>foreldremøter</a:t>
            </a:r>
            <a:endParaRPr lang="en-US" dirty="0">
              <a:ea typeface="Calibri"/>
              <a:cs typeface="Calibri"/>
            </a:endParaRPr>
          </a:p>
          <a:p>
            <a:pPr lvl="1" indent="-171450">
              <a:buFont typeface="Calibri"/>
              <a:buChar char="-"/>
            </a:pPr>
            <a:r>
              <a:rPr lang="nb-NO"/>
              <a:t>Også her vil PPT bli kontaktet om det er slik at skolen vurderer at barnet har behov for ekstra hjelp. </a:t>
            </a:r>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7</a:t>
            </a:fld>
            <a:endParaRPr lang="nb-NO"/>
          </a:p>
        </p:txBody>
      </p:sp>
    </p:spTree>
    <p:extLst>
      <p:ext uri="{BB962C8B-B14F-4D97-AF65-F5344CB8AC3E}">
        <p14:creationId xmlns:p14="http://schemas.microsoft.com/office/powerpoint/2010/main" val="26882332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spcBef>
                <a:spcPct val="0"/>
              </a:spcBef>
              <a:spcAft>
                <a:spcPct val="0"/>
              </a:spcAft>
              <a:buFont typeface="Calibri"/>
              <a:buNone/>
            </a:pPr>
            <a:r>
              <a:rPr lang="en-US" dirty="0" err="1">
                <a:ea typeface="Calibri"/>
                <a:cs typeface="Calibri"/>
              </a:rPr>
              <a:t>Fritidsaktiviteter</a:t>
            </a:r>
            <a:endParaRPr lang="en-US" dirty="0">
              <a:ea typeface="Calibri"/>
              <a:cs typeface="Calibri"/>
            </a:endParaRP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r>
              <a:rPr lang="en-US" dirty="0">
                <a:ea typeface="Calibri"/>
                <a:cs typeface="Calibri"/>
              </a:rPr>
              <a:t>Det </a:t>
            </a:r>
            <a:r>
              <a:rPr lang="en-US" dirty="0" err="1">
                <a:ea typeface="Calibri"/>
                <a:cs typeface="Calibri"/>
              </a:rPr>
              <a:t>vil</a:t>
            </a:r>
            <a:r>
              <a:rPr lang="en-US" dirty="0">
                <a:ea typeface="Calibri"/>
                <a:cs typeface="Calibri"/>
              </a:rPr>
              <a:t> </a:t>
            </a:r>
            <a:r>
              <a:rPr lang="en-US" dirty="0" err="1">
                <a:ea typeface="Calibri"/>
                <a:cs typeface="Calibri"/>
              </a:rPr>
              <a:t>på</a:t>
            </a:r>
            <a:r>
              <a:rPr lang="en-US" dirty="0">
                <a:ea typeface="Calibri"/>
                <a:cs typeface="Calibri"/>
              </a:rPr>
              <a:t> </a:t>
            </a:r>
            <a:r>
              <a:rPr lang="en-US" dirty="0" err="1">
                <a:ea typeface="Calibri"/>
                <a:cs typeface="Calibri"/>
              </a:rPr>
              <a:t>denne</a:t>
            </a:r>
            <a:r>
              <a:rPr lang="en-US" dirty="0">
                <a:ea typeface="Calibri"/>
                <a:cs typeface="Calibri"/>
              </a:rPr>
              <a:t> </a:t>
            </a:r>
            <a:r>
              <a:rPr lang="en-US" dirty="0" err="1">
                <a:ea typeface="Calibri"/>
                <a:cs typeface="Calibri"/>
              </a:rPr>
              <a:t>sliden</a:t>
            </a:r>
            <a:r>
              <a:rPr lang="en-US" dirty="0">
                <a:ea typeface="Calibri"/>
                <a:cs typeface="Calibri"/>
              </a:rPr>
              <a:t> </a:t>
            </a:r>
            <a:r>
              <a:rPr lang="en-US" dirty="0" err="1">
                <a:ea typeface="Calibri"/>
                <a:cs typeface="Calibri"/>
              </a:rPr>
              <a:t>være</a:t>
            </a:r>
            <a:r>
              <a:rPr lang="en-US" dirty="0">
                <a:ea typeface="Calibri"/>
                <a:cs typeface="Calibri"/>
              </a:rPr>
              <a:t> </a:t>
            </a:r>
            <a:r>
              <a:rPr lang="en-US" dirty="0" err="1">
                <a:ea typeface="Calibri"/>
                <a:cs typeface="Calibri"/>
              </a:rPr>
              <a:t>viktig</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si</a:t>
            </a:r>
            <a:r>
              <a:rPr lang="en-US" dirty="0">
                <a:ea typeface="Calibri"/>
                <a:cs typeface="Calibri"/>
              </a:rPr>
              <a:t> </a:t>
            </a:r>
            <a:r>
              <a:rPr lang="en-US" dirty="0" err="1">
                <a:ea typeface="Calibri"/>
                <a:cs typeface="Calibri"/>
              </a:rPr>
              <a:t>noe</a:t>
            </a:r>
            <a:r>
              <a:rPr lang="en-US" dirty="0">
                <a:ea typeface="Calibri"/>
                <a:cs typeface="Calibri"/>
              </a:rPr>
              <a:t> om at </a:t>
            </a:r>
            <a:r>
              <a:rPr lang="en-US" dirty="0" err="1">
                <a:ea typeface="Calibri"/>
                <a:cs typeface="Calibri"/>
              </a:rPr>
              <a:t>barna</a:t>
            </a:r>
            <a:r>
              <a:rPr lang="en-US" dirty="0">
                <a:ea typeface="Calibri"/>
                <a:cs typeface="Calibri"/>
              </a:rPr>
              <a:t> </a:t>
            </a:r>
            <a:r>
              <a:rPr lang="en-US" dirty="0" err="1">
                <a:ea typeface="Calibri"/>
                <a:cs typeface="Calibri"/>
              </a:rPr>
              <a:t>har</a:t>
            </a:r>
            <a:r>
              <a:rPr lang="en-US" dirty="0">
                <a:ea typeface="Calibri"/>
                <a:cs typeface="Calibri"/>
              </a:rPr>
              <a:t> </a:t>
            </a:r>
            <a:r>
              <a:rPr lang="en-US" dirty="0" err="1">
                <a:ea typeface="Calibri"/>
                <a:cs typeface="Calibri"/>
              </a:rPr>
              <a:t>behov</a:t>
            </a:r>
            <a:r>
              <a:rPr lang="en-US" dirty="0">
                <a:ea typeface="Calibri"/>
                <a:cs typeface="Calibri"/>
              </a:rPr>
              <a:t> for </a:t>
            </a:r>
            <a:r>
              <a:rPr lang="en-US" dirty="0" err="1">
                <a:ea typeface="Calibri"/>
                <a:cs typeface="Calibri"/>
              </a:rPr>
              <a:t>å</a:t>
            </a:r>
            <a:r>
              <a:rPr lang="en-US" dirty="0">
                <a:ea typeface="Calibri"/>
                <a:cs typeface="Calibri"/>
              </a:rPr>
              <a:t> </a:t>
            </a:r>
            <a:r>
              <a:rPr lang="en-US" dirty="0" err="1">
                <a:ea typeface="Calibri"/>
                <a:cs typeface="Calibri"/>
              </a:rPr>
              <a:t>kunne</a:t>
            </a:r>
            <a:r>
              <a:rPr lang="en-US" dirty="0">
                <a:ea typeface="Calibri"/>
                <a:cs typeface="Calibri"/>
              </a:rPr>
              <a:t> </a:t>
            </a:r>
            <a:r>
              <a:rPr lang="en-US" dirty="0" err="1">
                <a:ea typeface="Calibri"/>
                <a:cs typeface="Calibri"/>
              </a:rPr>
              <a:t>være</a:t>
            </a:r>
            <a:r>
              <a:rPr lang="en-US" dirty="0">
                <a:ea typeface="Calibri"/>
                <a:cs typeface="Calibri"/>
              </a:rPr>
              <a:t> med </a:t>
            </a:r>
            <a:r>
              <a:rPr lang="en-US" dirty="0" err="1">
                <a:ea typeface="Calibri"/>
                <a:cs typeface="Calibri"/>
              </a:rPr>
              <a:t>på</a:t>
            </a:r>
            <a:r>
              <a:rPr lang="en-US" dirty="0">
                <a:ea typeface="Calibri"/>
                <a:cs typeface="Calibri"/>
              </a:rPr>
              <a:t> </a:t>
            </a:r>
            <a:r>
              <a:rPr lang="en-US" dirty="0" err="1">
                <a:ea typeface="Calibri"/>
                <a:cs typeface="Calibri"/>
              </a:rPr>
              <a:t>aktiviteter</a:t>
            </a:r>
            <a:r>
              <a:rPr lang="en-US" dirty="0">
                <a:ea typeface="Calibri"/>
                <a:cs typeface="Calibri"/>
              </a:rPr>
              <a:t> </a:t>
            </a:r>
            <a:r>
              <a:rPr lang="en-US" dirty="0" err="1">
                <a:ea typeface="Calibri"/>
                <a:cs typeface="Calibri"/>
              </a:rPr>
              <a:t>som</a:t>
            </a:r>
            <a:r>
              <a:rPr lang="en-US" dirty="0">
                <a:ea typeface="Calibri"/>
                <a:cs typeface="Calibri"/>
              </a:rPr>
              <a:t> de liker, </a:t>
            </a:r>
            <a:r>
              <a:rPr lang="en-US" dirty="0" err="1">
                <a:ea typeface="Calibri"/>
                <a:cs typeface="Calibri"/>
              </a:rPr>
              <a:t>sammen</a:t>
            </a:r>
            <a:r>
              <a:rPr lang="en-US" dirty="0">
                <a:ea typeface="Calibri"/>
                <a:cs typeface="Calibri"/>
              </a:rPr>
              <a:t> med </a:t>
            </a:r>
            <a:r>
              <a:rPr lang="en-US" dirty="0" err="1">
                <a:ea typeface="Calibri"/>
                <a:cs typeface="Calibri"/>
              </a:rPr>
              <a:t>andre</a:t>
            </a:r>
            <a:r>
              <a:rPr lang="en-US" dirty="0">
                <a:ea typeface="Calibri"/>
                <a:cs typeface="Calibri"/>
              </a:rPr>
              <a:t> barn I </a:t>
            </a:r>
            <a:r>
              <a:rPr lang="en-US" dirty="0" err="1">
                <a:ea typeface="Calibri"/>
                <a:cs typeface="Calibri"/>
              </a:rPr>
              <a:t>nærområdet</a:t>
            </a:r>
            <a:r>
              <a:rPr lang="en-US" dirty="0">
                <a:ea typeface="Calibri"/>
                <a:cs typeface="Calibri"/>
              </a:rPr>
              <a:t>. For barn er </a:t>
            </a:r>
            <a:r>
              <a:rPr lang="en-US" dirty="0" err="1">
                <a:ea typeface="Calibri"/>
                <a:cs typeface="Calibri"/>
              </a:rPr>
              <a:t>tilhørighet</a:t>
            </a:r>
            <a:r>
              <a:rPr lang="en-US" dirty="0">
                <a:ea typeface="Calibri"/>
                <a:cs typeface="Calibri"/>
              </a:rPr>
              <a:t> med </a:t>
            </a:r>
            <a:r>
              <a:rPr lang="en-US" dirty="0" err="1">
                <a:ea typeface="Calibri"/>
                <a:cs typeface="Calibri"/>
              </a:rPr>
              <a:t>andre</a:t>
            </a:r>
            <a:r>
              <a:rPr lang="en-US" dirty="0">
                <a:ea typeface="Calibri"/>
                <a:cs typeface="Calibri"/>
              </a:rPr>
              <a:t> </a:t>
            </a:r>
            <a:r>
              <a:rPr lang="en-US" dirty="0" err="1">
                <a:ea typeface="Calibri"/>
                <a:cs typeface="Calibri"/>
              </a:rPr>
              <a:t>jevnaldrene</a:t>
            </a:r>
            <a:r>
              <a:rPr lang="en-US" dirty="0">
                <a:ea typeface="Calibri"/>
                <a:cs typeface="Calibri"/>
              </a:rPr>
              <a:t> </a:t>
            </a:r>
            <a:r>
              <a:rPr lang="en-US" dirty="0" err="1">
                <a:ea typeface="Calibri"/>
                <a:cs typeface="Calibri"/>
              </a:rPr>
              <a:t>veldig</a:t>
            </a:r>
            <a:r>
              <a:rPr lang="en-US" dirty="0">
                <a:ea typeface="Calibri"/>
                <a:cs typeface="Calibri"/>
              </a:rPr>
              <a:t> </a:t>
            </a:r>
            <a:r>
              <a:rPr lang="en-US" dirty="0" err="1">
                <a:ea typeface="Calibri"/>
                <a:cs typeface="Calibri"/>
              </a:rPr>
              <a:t>viktig</a:t>
            </a:r>
            <a:r>
              <a:rPr lang="en-US" dirty="0">
                <a:ea typeface="Calibri"/>
                <a:cs typeface="Calibri"/>
              </a:rPr>
              <a:t> </a:t>
            </a:r>
            <a:r>
              <a:rPr lang="en-US" dirty="0" err="1">
                <a:ea typeface="Calibri"/>
                <a:cs typeface="Calibri"/>
              </a:rPr>
              <a:t>og</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støtte</a:t>
            </a:r>
            <a:r>
              <a:rPr lang="en-US" dirty="0">
                <a:ea typeface="Calibri"/>
                <a:cs typeface="Calibri"/>
              </a:rPr>
              <a:t> dem I </a:t>
            </a:r>
            <a:r>
              <a:rPr lang="en-US" dirty="0" err="1">
                <a:ea typeface="Calibri"/>
                <a:cs typeface="Calibri"/>
              </a:rPr>
              <a:t>å</a:t>
            </a:r>
            <a:r>
              <a:rPr lang="en-US" dirty="0">
                <a:ea typeface="Calibri"/>
                <a:cs typeface="Calibri"/>
              </a:rPr>
              <a:t> </a:t>
            </a:r>
            <a:r>
              <a:rPr lang="en-US" dirty="0" err="1">
                <a:ea typeface="Calibri"/>
                <a:cs typeface="Calibri"/>
              </a:rPr>
              <a:t>bli</a:t>
            </a:r>
            <a:r>
              <a:rPr lang="en-US" dirty="0">
                <a:ea typeface="Calibri"/>
                <a:cs typeface="Calibri"/>
              </a:rPr>
              <a:t> </a:t>
            </a:r>
            <a:r>
              <a:rPr lang="en-US" dirty="0" err="1">
                <a:ea typeface="Calibri"/>
                <a:cs typeface="Calibri"/>
              </a:rPr>
              <a:t>kjent</a:t>
            </a:r>
            <a:r>
              <a:rPr lang="en-US" dirty="0">
                <a:ea typeface="Calibri"/>
                <a:cs typeface="Calibri"/>
              </a:rPr>
              <a:t> med barn I </a:t>
            </a:r>
            <a:r>
              <a:rPr lang="en-US" dirty="0" err="1">
                <a:ea typeface="Calibri"/>
                <a:cs typeface="Calibri"/>
              </a:rPr>
              <a:t>nærområdet</a:t>
            </a:r>
            <a:r>
              <a:rPr lang="en-US" dirty="0">
                <a:ea typeface="Calibri"/>
                <a:cs typeface="Calibri"/>
              </a:rPr>
              <a:t> er </a:t>
            </a:r>
            <a:r>
              <a:rPr lang="en-US" dirty="0" err="1">
                <a:ea typeface="Calibri"/>
                <a:cs typeface="Calibri"/>
              </a:rPr>
              <a:t>en</a:t>
            </a:r>
            <a:r>
              <a:rPr lang="en-US" dirty="0">
                <a:ea typeface="Calibri"/>
                <a:cs typeface="Calibri"/>
              </a:rPr>
              <a:t> </a:t>
            </a:r>
            <a:r>
              <a:rPr lang="en-US" dirty="0" err="1">
                <a:ea typeface="Calibri"/>
                <a:cs typeface="Calibri"/>
              </a:rPr>
              <a:t>viktig</a:t>
            </a:r>
            <a:r>
              <a:rPr lang="en-US" dirty="0">
                <a:ea typeface="Calibri"/>
                <a:cs typeface="Calibri"/>
              </a:rPr>
              <a:t> </a:t>
            </a:r>
            <a:r>
              <a:rPr lang="en-US" dirty="0" err="1">
                <a:ea typeface="Calibri"/>
                <a:cs typeface="Calibri"/>
              </a:rPr>
              <a:t>oppgave</a:t>
            </a:r>
            <a:r>
              <a:rPr lang="en-US" dirty="0">
                <a:ea typeface="Calibri"/>
                <a:cs typeface="Calibri"/>
              </a:rPr>
              <a:t> </a:t>
            </a:r>
            <a:r>
              <a:rPr lang="en-US" dirty="0" err="1">
                <a:ea typeface="Calibri"/>
                <a:cs typeface="Calibri"/>
              </a:rPr>
              <a:t>som</a:t>
            </a:r>
            <a:r>
              <a:rPr lang="en-US" dirty="0">
                <a:ea typeface="Calibri"/>
                <a:cs typeface="Calibri"/>
              </a:rPr>
              <a:t> </a:t>
            </a:r>
            <a:r>
              <a:rPr lang="en-US" dirty="0" err="1">
                <a:ea typeface="Calibri"/>
                <a:cs typeface="Calibri"/>
              </a:rPr>
              <a:t>foreldre</a:t>
            </a:r>
            <a:r>
              <a:rPr lang="en-US" dirty="0">
                <a:ea typeface="Calibri"/>
                <a:cs typeface="Calibri"/>
              </a:rPr>
              <a:t>,. </a:t>
            </a:r>
          </a:p>
          <a:p>
            <a:pPr marL="457200" marR="0" lvl="1" indent="-171450" algn="l" defTabSz="914400" rtl="0" eaLnBrk="1" fontAlgn="auto" latinLnBrk="0" hangingPunct="1">
              <a:lnSpc>
                <a:spcPct val="100000"/>
              </a:lnSpc>
              <a:spcBef>
                <a:spcPts val="0"/>
              </a:spcBef>
              <a:spcAft>
                <a:spcPts val="0"/>
              </a:spcAft>
              <a:buClrTx/>
              <a:buSzTx/>
              <a:buFont typeface="Calibri"/>
              <a:buChar char="-"/>
              <a:tabLst/>
              <a:defRPr/>
            </a:pPr>
            <a:endParaRPr lang="en-US" dirty="0">
              <a:ea typeface="Calibri"/>
              <a:cs typeface="Calibri"/>
            </a:endParaRPr>
          </a:p>
          <a:p>
            <a:pPr lvl="1" indent="-171450">
              <a:buFont typeface="Calibri"/>
              <a:buChar char="-"/>
            </a:pPr>
            <a:r>
              <a:rPr lang="en-US" dirty="0">
                <a:ea typeface="Calibri"/>
                <a:cs typeface="Calibri"/>
              </a:rPr>
              <a:t>Dette </a:t>
            </a:r>
            <a:r>
              <a:rPr lang="en-US" dirty="0" err="1">
                <a:ea typeface="Calibri"/>
                <a:cs typeface="Calibri"/>
              </a:rPr>
              <a:t>kan</a:t>
            </a:r>
            <a:r>
              <a:rPr lang="en-US" dirty="0">
                <a:ea typeface="Calibri"/>
                <a:cs typeface="Calibri"/>
              </a:rPr>
              <a:t> </a:t>
            </a:r>
            <a:r>
              <a:rPr lang="en-US" dirty="0" err="1">
                <a:ea typeface="Calibri"/>
                <a:cs typeface="Calibri"/>
              </a:rPr>
              <a:t>være</a:t>
            </a:r>
            <a:r>
              <a:rPr lang="en-US" dirty="0">
                <a:ea typeface="Calibri"/>
                <a:cs typeface="Calibri"/>
              </a:rPr>
              <a:t> mange </a:t>
            </a:r>
            <a:r>
              <a:rPr lang="en-US" dirty="0" err="1">
                <a:ea typeface="Calibri"/>
                <a:cs typeface="Calibri"/>
              </a:rPr>
              <a:t>ulike</a:t>
            </a:r>
            <a:r>
              <a:rPr lang="en-US" dirty="0">
                <a:ea typeface="Calibri"/>
                <a:cs typeface="Calibri"/>
              </a:rPr>
              <a:t> ting. Gi </a:t>
            </a:r>
            <a:r>
              <a:rPr lang="en-US" dirty="0" err="1">
                <a:ea typeface="Calibri"/>
                <a:cs typeface="Calibri"/>
              </a:rPr>
              <a:t>flere</a:t>
            </a:r>
            <a:r>
              <a:rPr lang="en-US" dirty="0">
                <a:ea typeface="Calibri"/>
                <a:cs typeface="Calibri"/>
              </a:rPr>
              <a:t> </a:t>
            </a:r>
            <a:r>
              <a:rPr lang="en-US" dirty="0" err="1">
                <a:ea typeface="Calibri"/>
                <a:cs typeface="Calibri"/>
              </a:rPr>
              <a:t>eksempler</a:t>
            </a:r>
            <a:r>
              <a:rPr lang="en-US" dirty="0">
                <a:ea typeface="Calibri"/>
                <a:cs typeface="Calibri"/>
              </a:rPr>
              <a:t> av </a:t>
            </a:r>
            <a:r>
              <a:rPr lang="en-US" dirty="0" err="1">
                <a:ea typeface="Calibri"/>
                <a:cs typeface="Calibri"/>
              </a:rPr>
              <a:t>aktiviteter</a:t>
            </a:r>
            <a:r>
              <a:rPr lang="en-US" dirty="0">
                <a:ea typeface="Calibri"/>
                <a:cs typeface="Calibri"/>
              </a:rPr>
              <a:t> </a:t>
            </a:r>
            <a:r>
              <a:rPr lang="en-US" dirty="0" err="1">
                <a:ea typeface="Calibri"/>
                <a:cs typeface="Calibri"/>
              </a:rPr>
              <a:t>som</a:t>
            </a:r>
            <a:r>
              <a:rPr lang="en-US" dirty="0">
                <a:ea typeface="Calibri"/>
                <a:cs typeface="Calibri"/>
              </a:rPr>
              <a:t> er </a:t>
            </a:r>
            <a:r>
              <a:rPr lang="en-US" dirty="0" err="1">
                <a:ea typeface="Calibri"/>
                <a:cs typeface="Calibri"/>
              </a:rPr>
              <a:t>tilgjengelig</a:t>
            </a:r>
            <a:r>
              <a:rPr lang="en-US" dirty="0">
                <a:ea typeface="Calibri"/>
                <a:cs typeface="Calibri"/>
              </a:rPr>
              <a:t> I </a:t>
            </a:r>
            <a:r>
              <a:rPr lang="en-US" dirty="0" err="1">
                <a:ea typeface="Calibri"/>
                <a:cs typeface="Calibri"/>
              </a:rPr>
              <a:t>deres</a:t>
            </a:r>
            <a:r>
              <a:rPr lang="en-US" dirty="0">
                <a:ea typeface="Calibri"/>
                <a:cs typeface="Calibri"/>
              </a:rPr>
              <a:t> </a:t>
            </a:r>
            <a:r>
              <a:rPr lang="en-US" dirty="0" err="1">
                <a:ea typeface="Calibri"/>
                <a:cs typeface="Calibri"/>
              </a:rPr>
              <a:t>kommune</a:t>
            </a:r>
            <a:r>
              <a:rPr lang="en-US" dirty="0">
                <a:ea typeface="Calibri"/>
                <a:cs typeface="Calibri"/>
              </a:rPr>
              <a:t>.  </a:t>
            </a:r>
            <a:endParaRPr lang="en-US" dirty="0"/>
          </a:p>
          <a:p>
            <a:pPr lvl="1" indent="-171450">
              <a:buFont typeface="Calibri"/>
              <a:buChar char="-"/>
            </a:pPr>
            <a:r>
              <a:rPr lang="en-US" dirty="0" err="1">
                <a:ea typeface="Calibri"/>
                <a:cs typeface="Calibri"/>
              </a:rPr>
              <a:t>Noen</a:t>
            </a:r>
            <a:r>
              <a:rPr lang="en-US" dirty="0">
                <a:ea typeface="Calibri"/>
                <a:cs typeface="Calibri"/>
              </a:rPr>
              <a:t> ganger er </a:t>
            </a:r>
            <a:r>
              <a:rPr lang="en-US" dirty="0" err="1">
                <a:ea typeface="Calibri"/>
                <a:cs typeface="Calibri"/>
              </a:rPr>
              <a:t>disse</a:t>
            </a:r>
            <a:r>
              <a:rPr lang="en-US" dirty="0">
                <a:ea typeface="Calibri"/>
                <a:cs typeface="Calibri"/>
              </a:rPr>
              <a:t> </a:t>
            </a:r>
            <a:r>
              <a:rPr lang="en-US" dirty="0" err="1">
                <a:ea typeface="Calibri"/>
                <a:cs typeface="Calibri"/>
              </a:rPr>
              <a:t>aktivitetene</a:t>
            </a:r>
            <a:r>
              <a:rPr lang="en-US" dirty="0">
                <a:ea typeface="Calibri"/>
                <a:cs typeface="Calibri"/>
              </a:rPr>
              <a:t> gratis, </a:t>
            </a:r>
            <a:r>
              <a:rPr lang="en-US" dirty="0" err="1">
                <a:ea typeface="Calibri"/>
                <a:cs typeface="Calibri"/>
              </a:rPr>
              <a:t>noen</a:t>
            </a:r>
            <a:r>
              <a:rPr lang="en-US" dirty="0">
                <a:ea typeface="Calibri"/>
                <a:cs typeface="Calibri"/>
              </a:rPr>
              <a:t> ganger </a:t>
            </a:r>
            <a:r>
              <a:rPr lang="en-US" dirty="0" err="1">
                <a:ea typeface="Calibri"/>
                <a:cs typeface="Calibri"/>
              </a:rPr>
              <a:t>penger</a:t>
            </a:r>
            <a:r>
              <a:rPr lang="en-US" dirty="0">
                <a:ea typeface="Calibri"/>
                <a:cs typeface="Calibri"/>
              </a:rPr>
              <a:t> (Si </a:t>
            </a:r>
            <a:r>
              <a:rPr lang="en-US" dirty="0" err="1">
                <a:ea typeface="Calibri"/>
                <a:cs typeface="Calibri"/>
              </a:rPr>
              <a:t>noe</a:t>
            </a:r>
            <a:r>
              <a:rPr lang="en-US" dirty="0">
                <a:ea typeface="Calibri"/>
                <a:cs typeface="Calibri"/>
              </a:rPr>
              <a:t> om at </a:t>
            </a:r>
            <a:r>
              <a:rPr lang="en-US" dirty="0" err="1">
                <a:ea typeface="Calibri"/>
                <a:cs typeface="Calibri"/>
              </a:rPr>
              <a:t>noe</a:t>
            </a:r>
            <a:r>
              <a:rPr lang="en-US" dirty="0">
                <a:ea typeface="Calibri"/>
                <a:cs typeface="Calibri"/>
              </a:rPr>
              <a:t> er </a:t>
            </a:r>
            <a:r>
              <a:rPr lang="en-US" dirty="0" err="1">
                <a:ea typeface="Calibri"/>
                <a:cs typeface="Calibri"/>
              </a:rPr>
              <a:t>dyrere</a:t>
            </a:r>
            <a:r>
              <a:rPr lang="en-US" dirty="0">
                <a:ea typeface="Calibri"/>
                <a:cs typeface="Calibri"/>
              </a:rPr>
              <a:t> </a:t>
            </a:r>
            <a:r>
              <a:rPr lang="en-US" dirty="0" err="1">
                <a:ea typeface="Calibri"/>
                <a:cs typeface="Calibri"/>
              </a:rPr>
              <a:t>enn</a:t>
            </a:r>
            <a:r>
              <a:rPr lang="en-US" dirty="0">
                <a:ea typeface="Calibri"/>
                <a:cs typeface="Calibri"/>
              </a:rPr>
              <a:t> </a:t>
            </a:r>
            <a:r>
              <a:rPr lang="en-US" dirty="0" err="1">
                <a:ea typeface="Calibri"/>
                <a:cs typeface="Calibri"/>
              </a:rPr>
              <a:t>andre</a:t>
            </a:r>
            <a:r>
              <a:rPr lang="en-US" dirty="0">
                <a:ea typeface="Calibri"/>
                <a:cs typeface="Calibri"/>
              </a:rPr>
              <a:t>?)</a:t>
            </a:r>
          </a:p>
          <a:p>
            <a:pPr lvl="1" indent="-171450">
              <a:buFont typeface="Calibri"/>
              <a:buChar char="-"/>
            </a:pPr>
            <a:r>
              <a:rPr lang="en-US" dirty="0" err="1">
                <a:ea typeface="Calibri"/>
                <a:cs typeface="Calibri"/>
              </a:rPr>
              <a:t>Enkelte</a:t>
            </a:r>
            <a:r>
              <a:rPr lang="en-US" dirty="0">
                <a:ea typeface="Calibri"/>
                <a:cs typeface="Calibri"/>
              </a:rPr>
              <a:t> </a:t>
            </a:r>
            <a:r>
              <a:rPr lang="en-US" dirty="0" err="1">
                <a:ea typeface="Calibri"/>
                <a:cs typeface="Calibri"/>
              </a:rPr>
              <a:t>fritidsaktiviteter</a:t>
            </a:r>
            <a:r>
              <a:rPr lang="en-US" dirty="0">
                <a:ea typeface="Calibri"/>
                <a:cs typeface="Calibri"/>
              </a:rPr>
              <a:t> </a:t>
            </a:r>
            <a:r>
              <a:rPr lang="en-US" dirty="0" err="1">
                <a:ea typeface="Calibri"/>
                <a:cs typeface="Calibri"/>
              </a:rPr>
              <a:t>krever</a:t>
            </a:r>
            <a:r>
              <a:rPr lang="en-US" dirty="0">
                <a:ea typeface="Calibri"/>
                <a:cs typeface="Calibri"/>
              </a:rPr>
              <a:t> at </a:t>
            </a:r>
            <a:r>
              <a:rPr lang="en-US" dirty="0" err="1">
                <a:ea typeface="Calibri"/>
                <a:cs typeface="Calibri"/>
              </a:rPr>
              <a:t>foreldrene</a:t>
            </a:r>
            <a:r>
              <a:rPr lang="en-US" dirty="0">
                <a:ea typeface="Calibri"/>
                <a:cs typeface="Calibri"/>
              </a:rPr>
              <a:t> </a:t>
            </a:r>
            <a:r>
              <a:rPr lang="en-US" dirty="0" err="1">
                <a:ea typeface="Calibri"/>
                <a:cs typeface="Calibri"/>
              </a:rPr>
              <a:t>følger</a:t>
            </a:r>
            <a:r>
              <a:rPr lang="en-US" dirty="0">
                <a:ea typeface="Calibri"/>
                <a:cs typeface="Calibri"/>
              </a:rPr>
              <a:t> </a:t>
            </a:r>
            <a:r>
              <a:rPr lang="en-US" dirty="0" err="1">
                <a:ea typeface="Calibri"/>
                <a:cs typeface="Calibri"/>
              </a:rPr>
              <a:t>opp</a:t>
            </a:r>
            <a:r>
              <a:rPr lang="en-US" dirty="0">
                <a:ea typeface="Calibri"/>
                <a:cs typeface="Calibri"/>
              </a:rPr>
              <a:t> </a:t>
            </a:r>
            <a:r>
              <a:rPr lang="en-US" dirty="0" err="1">
                <a:ea typeface="Calibri"/>
                <a:cs typeface="Calibri"/>
              </a:rPr>
              <a:t>ved</a:t>
            </a:r>
            <a:r>
              <a:rPr lang="en-US" dirty="0">
                <a:ea typeface="Calibri"/>
                <a:cs typeface="Calibri"/>
              </a:rPr>
              <a:t> </a:t>
            </a:r>
            <a:r>
              <a:rPr lang="en-US" dirty="0" err="1">
                <a:ea typeface="Calibri"/>
                <a:cs typeface="Calibri"/>
              </a:rPr>
              <a:t>å</a:t>
            </a:r>
            <a:r>
              <a:rPr lang="en-US" dirty="0">
                <a:ea typeface="Calibri"/>
                <a:cs typeface="Calibri"/>
              </a:rPr>
              <a:t> </a:t>
            </a:r>
            <a:r>
              <a:rPr lang="en-US" dirty="0" err="1">
                <a:ea typeface="Calibri"/>
                <a:cs typeface="Calibri"/>
              </a:rPr>
              <a:t>være</a:t>
            </a:r>
            <a:r>
              <a:rPr lang="en-US" dirty="0">
                <a:ea typeface="Calibri"/>
                <a:cs typeface="Calibri"/>
              </a:rPr>
              <a:t> med </a:t>
            </a:r>
            <a:r>
              <a:rPr lang="en-US" dirty="0" err="1">
                <a:ea typeface="Calibri"/>
                <a:cs typeface="Calibri"/>
              </a:rPr>
              <a:t>på</a:t>
            </a:r>
            <a:r>
              <a:rPr lang="en-US" dirty="0">
                <a:ea typeface="Calibri"/>
                <a:cs typeface="Calibri"/>
              </a:rPr>
              <a:t> </a:t>
            </a:r>
            <a:r>
              <a:rPr lang="en-US" dirty="0" err="1">
                <a:ea typeface="Calibri"/>
                <a:cs typeface="Calibri"/>
              </a:rPr>
              <a:t>dugnader</a:t>
            </a:r>
            <a:r>
              <a:rPr lang="en-US" dirty="0">
                <a:ea typeface="Calibri"/>
                <a:cs typeface="Calibri"/>
              </a:rPr>
              <a:t>, </a:t>
            </a:r>
            <a:r>
              <a:rPr lang="en-US" dirty="0" err="1">
                <a:ea typeface="Calibri"/>
                <a:cs typeface="Calibri"/>
              </a:rPr>
              <a:t>samle</a:t>
            </a:r>
            <a:r>
              <a:rPr lang="en-US" dirty="0">
                <a:ea typeface="Calibri"/>
                <a:cs typeface="Calibri"/>
              </a:rPr>
              <a:t> inn </a:t>
            </a:r>
            <a:r>
              <a:rPr lang="en-US" dirty="0" err="1">
                <a:ea typeface="Calibri"/>
                <a:cs typeface="Calibri"/>
              </a:rPr>
              <a:t>penger</a:t>
            </a:r>
            <a:r>
              <a:rPr lang="en-US" dirty="0">
                <a:ea typeface="Calibri"/>
                <a:cs typeface="Calibri"/>
              </a:rPr>
              <a:t> </a:t>
            </a:r>
            <a:r>
              <a:rPr lang="en-US" dirty="0" err="1">
                <a:ea typeface="Calibri"/>
                <a:cs typeface="Calibri"/>
              </a:rPr>
              <a:t>ved</a:t>
            </a:r>
            <a:r>
              <a:rPr lang="en-US" dirty="0">
                <a:ea typeface="Calibri"/>
                <a:cs typeface="Calibri"/>
              </a:rPr>
              <a:t> </a:t>
            </a:r>
            <a:r>
              <a:rPr lang="en-US" dirty="0" err="1">
                <a:ea typeface="Calibri"/>
                <a:cs typeface="Calibri"/>
              </a:rPr>
              <a:t>loppenmarked</a:t>
            </a:r>
            <a:r>
              <a:rPr lang="en-US" dirty="0">
                <a:ea typeface="Calibri"/>
                <a:cs typeface="Calibri"/>
              </a:rPr>
              <a:t>, </a:t>
            </a:r>
            <a:r>
              <a:rPr lang="en-US" dirty="0" err="1">
                <a:ea typeface="Calibri"/>
                <a:cs typeface="Calibri"/>
              </a:rPr>
              <a:t>eller</a:t>
            </a:r>
            <a:r>
              <a:rPr lang="en-US" dirty="0">
                <a:ea typeface="Calibri"/>
                <a:cs typeface="Calibri"/>
              </a:rPr>
              <a:t> </a:t>
            </a:r>
            <a:r>
              <a:rPr lang="en-US" dirty="0" err="1">
                <a:ea typeface="Calibri"/>
                <a:cs typeface="Calibri"/>
              </a:rPr>
              <a:t>andre</a:t>
            </a:r>
            <a:r>
              <a:rPr lang="en-US" dirty="0">
                <a:ea typeface="Calibri"/>
                <a:cs typeface="Calibri"/>
              </a:rPr>
              <a:t> </a:t>
            </a:r>
            <a:r>
              <a:rPr lang="en-US" dirty="0" err="1">
                <a:ea typeface="Calibri"/>
                <a:cs typeface="Calibri"/>
              </a:rPr>
              <a:t>aktiviteter</a:t>
            </a:r>
            <a:r>
              <a:rPr lang="en-US" dirty="0">
                <a:ea typeface="Calibri"/>
                <a:cs typeface="Calibri"/>
              </a:rPr>
              <a:t>, </a:t>
            </a:r>
            <a:r>
              <a:rPr lang="en-US" dirty="0" err="1">
                <a:ea typeface="Calibri"/>
                <a:cs typeface="Calibri"/>
              </a:rPr>
              <a:t>Igjen</a:t>
            </a:r>
            <a:r>
              <a:rPr lang="en-US" dirty="0">
                <a:ea typeface="Calibri"/>
                <a:cs typeface="Calibri"/>
              </a:rPr>
              <a:t> bruk </a:t>
            </a:r>
            <a:r>
              <a:rPr lang="en-US" dirty="0" err="1">
                <a:ea typeface="Calibri"/>
                <a:cs typeface="Calibri"/>
              </a:rPr>
              <a:t>eksempler</a:t>
            </a:r>
            <a:r>
              <a:rPr lang="en-US" dirty="0">
                <a:ea typeface="Calibri"/>
                <a:cs typeface="Calibri"/>
              </a:rPr>
              <a:t> </a:t>
            </a:r>
            <a:r>
              <a:rPr lang="en-US" dirty="0" err="1">
                <a:ea typeface="Calibri"/>
                <a:cs typeface="Calibri"/>
              </a:rPr>
              <a:t>som</a:t>
            </a:r>
            <a:r>
              <a:rPr lang="en-US" dirty="0">
                <a:ea typeface="Calibri"/>
                <a:cs typeface="Calibri"/>
              </a:rPr>
              <a:t> er relevant for </a:t>
            </a:r>
            <a:r>
              <a:rPr lang="en-US" dirty="0" err="1">
                <a:ea typeface="Calibri"/>
                <a:cs typeface="Calibri"/>
              </a:rPr>
              <a:t>deres</a:t>
            </a:r>
            <a:r>
              <a:rPr lang="en-US" dirty="0">
                <a:ea typeface="Calibri"/>
                <a:cs typeface="Calibri"/>
              </a:rPr>
              <a:t> </a:t>
            </a:r>
            <a:r>
              <a:rPr lang="en-US" dirty="0" err="1">
                <a:ea typeface="Calibri"/>
                <a:cs typeface="Calibri"/>
              </a:rPr>
              <a:t>nærmiljø</a:t>
            </a:r>
            <a:r>
              <a:rPr lang="en-US" dirty="0">
                <a:ea typeface="Calibri"/>
                <a:cs typeface="Calibri"/>
              </a:rPr>
              <a:t>. </a:t>
            </a:r>
          </a:p>
          <a:p>
            <a:pPr lvl="1" indent="-171450">
              <a:buFont typeface="Calibri"/>
              <a:buChar char="-"/>
            </a:pPr>
            <a:endParaRPr lang="en-US" dirty="0">
              <a:ea typeface="Calibri"/>
              <a:cs typeface="Calibri"/>
            </a:endParaRPr>
          </a:p>
          <a:p>
            <a:endParaRPr lang="nb-NO" dirty="0"/>
          </a:p>
        </p:txBody>
      </p:sp>
      <p:sp>
        <p:nvSpPr>
          <p:cNvPr id="4" name="Plassholder for lysbildenummer 3"/>
          <p:cNvSpPr>
            <a:spLocks noGrp="1"/>
          </p:cNvSpPr>
          <p:nvPr>
            <p:ph type="sldNum" sz="quarter" idx="5"/>
          </p:nvPr>
        </p:nvSpPr>
        <p:spPr/>
        <p:txBody>
          <a:bodyPr/>
          <a:lstStyle/>
          <a:p>
            <a:fld id="{6849F525-E945-214F-9DFC-E578104817B9}" type="slidenum">
              <a:rPr lang="nb-NO" smtClean="0"/>
              <a:t>8</a:t>
            </a:fld>
            <a:endParaRPr lang="nb-NO"/>
          </a:p>
        </p:txBody>
      </p:sp>
    </p:spTree>
    <p:extLst>
      <p:ext uri="{BB962C8B-B14F-4D97-AF65-F5344CB8AC3E}">
        <p14:creationId xmlns:p14="http://schemas.microsoft.com/office/powerpoint/2010/main" val="2975796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er det fint om man har invitert inn lokale hjelpeinstanser. </a:t>
            </a:r>
          </a:p>
          <a:p>
            <a:endParaRPr lang="nb-NO"/>
          </a:p>
          <a:p>
            <a:r>
              <a:rPr lang="nb-NO"/>
              <a:t>Si noe om fastlegeordningen. Alle har en fastlege som skal følge en opp, og vil henvise deg videre om du trenger hjelp av spesialisthelsetjenesten eller lignende. Fastlegen kan kontaktes ved somatiske vansker, men også om man har det vanskelig psykisk. </a:t>
            </a:r>
          </a:p>
          <a:p>
            <a:endParaRPr lang="nb-NO"/>
          </a:p>
          <a:p>
            <a:r>
              <a:rPr lang="nb-NO"/>
              <a:t>Si noe om at alle småbarn følges opp av helsestasjonen, men at det også finnes helsestasjon for ungdom og skolehelsetjeneste. </a:t>
            </a:r>
          </a:p>
          <a:p>
            <a:endParaRPr lang="nb-NO"/>
          </a:p>
          <a:p>
            <a:r>
              <a:rPr lang="nb-NO"/>
              <a:t>Si noe om at det finnes tjenester som skal følge opp psykisk helse</a:t>
            </a:r>
            <a:r>
              <a:rPr lang="nb-NO" dirty="0"/>
              <a:t> i spesialisthelsetjenesten</a:t>
            </a:r>
            <a:r>
              <a:rPr lang="nb-NO"/>
              <a:t>. Dette er Barne- og ungdomspsykiatrien (BUP), som kobles på for utredning eller behandling av psykiske lidelser hos barn og ungdom. Distriktspsykiatrisk senter (DPS) er samling av ulike tjenester for utredning og behandling av psykiske lidelser hos voksne. I tillegg har en kommunale tjenester som følger opp psykisk helse, og psykososiale tiltak.  (Her er det fint om du kommer med eksempler fra deres nærområde, hvilke tjenester finnes og hvor finner du disse). </a:t>
            </a:r>
          </a:p>
          <a:p>
            <a:r>
              <a:rPr lang="nb-NO"/>
              <a:t>Normaliser så godt det lar seg gjøre at en i Norge tar psykisk helse på alvor, i den forstand at man stadig har et fokus på at folk skal få hjelp om det så handler om å behandle traumelidelser, angst, depresjon, osv. Det vil ikke si at en alltid lykkes, men det jobbes for at det ikke skal være tabu, eller noe å skamme seg over. Det snakkes relativt åpent om at det er veldig mange av oss som opplever å streve psykisk i løpet av livet, men at det skal være mulig å få hjelp. </a:t>
            </a:r>
            <a:endParaRPr lang="nb-NO" dirty="0"/>
          </a:p>
          <a:p>
            <a:endParaRPr lang="nb-NO" dirty="0"/>
          </a:p>
          <a:p>
            <a:r>
              <a:rPr lang="nb-NO" dirty="0"/>
              <a:t>Ved vansker i familien kan en ta kontakt med familievernkontoret</a:t>
            </a:r>
            <a:endParaRPr lang="nb-NO"/>
          </a:p>
        </p:txBody>
      </p:sp>
      <p:sp>
        <p:nvSpPr>
          <p:cNvPr id="4" name="Plassholder for lysbildenummer 3"/>
          <p:cNvSpPr>
            <a:spLocks noGrp="1"/>
          </p:cNvSpPr>
          <p:nvPr>
            <p:ph type="sldNum" sz="quarter" idx="5"/>
          </p:nvPr>
        </p:nvSpPr>
        <p:spPr/>
        <p:txBody>
          <a:bodyPr/>
          <a:lstStyle/>
          <a:p>
            <a:fld id="{6849F525-E945-214F-9DFC-E578104817B9}" type="slidenum">
              <a:rPr lang="nb-NO" smtClean="0"/>
              <a:t>9</a:t>
            </a:fld>
            <a:endParaRPr lang="nb-NO"/>
          </a:p>
        </p:txBody>
      </p:sp>
    </p:spTree>
    <p:extLst>
      <p:ext uri="{BB962C8B-B14F-4D97-AF65-F5344CB8AC3E}">
        <p14:creationId xmlns:p14="http://schemas.microsoft.com/office/powerpoint/2010/main" val="73755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Her vil vi at dere skal legge til egne kommunale tjenester. Fortell hvilke tjenester som finnes i deres nærområde og hvordan en kan komme i kontakt. </a:t>
            </a:r>
          </a:p>
        </p:txBody>
      </p:sp>
      <p:sp>
        <p:nvSpPr>
          <p:cNvPr id="4" name="Plassholder for lysbildenummer 3"/>
          <p:cNvSpPr>
            <a:spLocks noGrp="1"/>
          </p:cNvSpPr>
          <p:nvPr>
            <p:ph type="sldNum" sz="quarter" idx="5"/>
          </p:nvPr>
        </p:nvSpPr>
        <p:spPr/>
        <p:txBody>
          <a:bodyPr/>
          <a:lstStyle/>
          <a:p>
            <a:fld id="{6849F525-E945-214F-9DFC-E578104817B9}" type="slidenum">
              <a:rPr lang="nb-NO" smtClean="0"/>
              <a:t>10</a:t>
            </a:fld>
            <a:endParaRPr lang="nb-NO"/>
          </a:p>
        </p:txBody>
      </p:sp>
    </p:spTree>
    <p:extLst>
      <p:ext uri="{BB962C8B-B14F-4D97-AF65-F5344CB8AC3E}">
        <p14:creationId xmlns:p14="http://schemas.microsoft.com/office/powerpoint/2010/main" val="3674707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9916992-9F0E-FBA3-6B9C-10739604933F}"/>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B06DE05E-141A-5E24-4BCD-9D63B5F9D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638B5153-5E0B-0C5B-6A46-90868EE30E37}"/>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5" name="Plassholder for bunntekst 4">
            <a:extLst>
              <a:ext uri="{FF2B5EF4-FFF2-40B4-BE49-F238E27FC236}">
                <a16:creationId xmlns:a16="http://schemas.microsoft.com/office/drawing/2014/main" id="{06C45715-2B12-EDFC-E331-09B400443EC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5D5EE95-3734-751A-BE7A-493D67F21AC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56234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BF92895-1D90-5D6C-9D98-F2F7F7131DFF}"/>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50D80DEB-B2E6-399B-87B5-71483D84026C}"/>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C99A4F8C-4E04-678E-937D-8F561EB28CC1}"/>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5" name="Plassholder for bunntekst 4">
            <a:extLst>
              <a:ext uri="{FF2B5EF4-FFF2-40B4-BE49-F238E27FC236}">
                <a16:creationId xmlns:a16="http://schemas.microsoft.com/office/drawing/2014/main" id="{87B9BCE2-AEC4-AAD6-F264-59D62449DAD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BCF16F38-2458-7B93-7E1E-FF5D84FD1A31}"/>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60121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8F86F71E-9C41-74E8-D57A-806E3CF91338}"/>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58121E8A-2925-1941-4F37-E20795F871C6}"/>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18965AD-D742-0312-E23D-88DB7D0BA7B5}"/>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5" name="Plassholder for bunntekst 4">
            <a:extLst>
              <a:ext uri="{FF2B5EF4-FFF2-40B4-BE49-F238E27FC236}">
                <a16:creationId xmlns:a16="http://schemas.microsoft.com/office/drawing/2014/main" id="{B6A1B3DD-CC98-D8B3-EB41-F0F346F4EBA8}"/>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35E5F8EC-F8D9-B2B1-5EA3-D76BAE166919}"/>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685720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1501531-6594-5820-B7BF-B67389AE909B}"/>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322DCF9-60E9-2136-31D3-007FBAB4D9C8}"/>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3F13743-AB47-9D69-0A41-CC5F8498D864}"/>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5" name="Plassholder for bunntekst 4">
            <a:extLst>
              <a:ext uri="{FF2B5EF4-FFF2-40B4-BE49-F238E27FC236}">
                <a16:creationId xmlns:a16="http://schemas.microsoft.com/office/drawing/2014/main" id="{7A132ADD-FE51-14E0-5E7D-44E736ECFFD3}"/>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E6E8BA57-42B5-1C44-0F21-555F2289837C}"/>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207393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50D0F4F-B924-2FFC-EDA6-CFA22F5E5B6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BE61410E-2AD1-4AB5-E105-C6CE363E91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3B51AB5A-1E48-90F1-73AD-16F18A09B477}"/>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5" name="Plassholder for bunntekst 4">
            <a:extLst>
              <a:ext uri="{FF2B5EF4-FFF2-40B4-BE49-F238E27FC236}">
                <a16:creationId xmlns:a16="http://schemas.microsoft.com/office/drawing/2014/main" id="{E5622C1D-8805-3522-85CE-AA6FA37FEDB0}"/>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0C36F86-798F-8005-F139-A8D0BE518602}"/>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780143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6773939-5EA2-5C97-F024-BBE83D443AB8}"/>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0BF3E25D-016D-B2DC-ECB5-85E74BCFDD27}"/>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D03285B7-507F-3BC0-03CC-FAF637FA7293}"/>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FD236B76-E1A0-A022-7B83-F5F421F11CDC}"/>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6" name="Plassholder for bunntekst 5">
            <a:extLst>
              <a:ext uri="{FF2B5EF4-FFF2-40B4-BE49-F238E27FC236}">
                <a16:creationId xmlns:a16="http://schemas.microsoft.com/office/drawing/2014/main" id="{5FD6C8E5-E007-BC28-94AA-77E0C165039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D9FC9CB5-0E56-FF32-A540-B1087DE7BB2D}"/>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3358883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6445AC-98AD-7548-9EE2-AE2B6F7D93FC}"/>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736BD975-BB87-1B05-5026-9A63943A05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80B43AAC-83DB-35CE-69EE-D655F002F73E}"/>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24E53F33-A678-9172-4206-AA465EF297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C0C512B-58CD-DD5E-B35B-049EF2FE98F0}"/>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2086D522-597F-48E7-4E2A-E6B3B4AC2B28}"/>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8" name="Plassholder for bunntekst 7">
            <a:extLst>
              <a:ext uri="{FF2B5EF4-FFF2-40B4-BE49-F238E27FC236}">
                <a16:creationId xmlns:a16="http://schemas.microsoft.com/office/drawing/2014/main" id="{99BFB4C1-BCE7-A785-E3BB-D203619037B1}"/>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B7266A22-16D7-4CC5-A7FD-E1D038A3958E}"/>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141011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D89BD1-B550-486A-8224-0B9DED62E980}"/>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67566B47-19AD-7A36-3323-D3AEDAA865C5}"/>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4" name="Plassholder for bunntekst 3">
            <a:extLst>
              <a:ext uri="{FF2B5EF4-FFF2-40B4-BE49-F238E27FC236}">
                <a16:creationId xmlns:a16="http://schemas.microsoft.com/office/drawing/2014/main" id="{171D2224-0459-33BE-E788-5FCF48F125B2}"/>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135DE69C-668B-6366-3842-FBC1AA33C21B}"/>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9396159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0ED06CDA-FF41-331C-64FE-9B10722794FD}"/>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3" name="Plassholder for bunntekst 2">
            <a:extLst>
              <a:ext uri="{FF2B5EF4-FFF2-40B4-BE49-F238E27FC236}">
                <a16:creationId xmlns:a16="http://schemas.microsoft.com/office/drawing/2014/main" id="{7EF6FDCC-2304-AC0E-7D34-67AEE1A82EF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2A802A7C-AA51-9EE1-A7EC-D10091E15A17}"/>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4133085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6B5A645-200C-0943-E155-53763175210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AA0464C7-0E03-5B90-306A-D67B1EA5EB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8F90FEDB-B123-F55B-02CB-D1BD42FA84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4F07FBD2-68FA-AAF1-242A-F7D45C5EF17A}"/>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6" name="Plassholder for bunntekst 5">
            <a:extLst>
              <a:ext uri="{FF2B5EF4-FFF2-40B4-BE49-F238E27FC236}">
                <a16:creationId xmlns:a16="http://schemas.microsoft.com/office/drawing/2014/main" id="{244B8240-1C61-1C83-6B30-0F29E008F62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A8DB65A3-AE19-BC50-FDB5-551E624B927A}"/>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289261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210BFE-577F-3ABC-E19F-781D156891CD}"/>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9AFFAE3F-65A0-FC56-42EA-E398E2F2D9E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6A4EFE2-BACD-5E80-9923-70CFD82FB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B1FC3DAF-601C-F408-E2BE-F95681ECBEAB}"/>
              </a:ext>
            </a:extLst>
          </p:cNvPr>
          <p:cNvSpPr>
            <a:spLocks noGrp="1"/>
          </p:cNvSpPr>
          <p:nvPr>
            <p:ph type="dt" sz="half" idx="10"/>
          </p:nvPr>
        </p:nvSpPr>
        <p:spPr/>
        <p:txBody>
          <a:bodyPr/>
          <a:lstStyle/>
          <a:p>
            <a:fld id="{8FA303B6-DFB3-654B-8F03-0EAC505524D7}" type="datetimeFigureOut">
              <a:rPr lang="nb-NO" smtClean="0"/>
              <a:t>31.05.2024</a:t>
            </a:fld>
            <a:endParaRPr lang="nb-NO"/>
          </a:p>
        </p:txBody>
      </p:sp>
      <p:sp>
        <p:nvSpPr>
          <p:cNvPr id="6" name="Plassholder for bunntekst 5">
            <a:extLst>
              <a:ext uri="{FF2B5EF4-FFF2-40B4-BE49-F238E27FC236}">
                <a16:creationId xmlns:a16="http://schemas.microsoft.com/office/drawing/2014/main" id="{0D88E843-580F-478F-92D5-D1CAAC48468C}"/>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B2346EF5-D720-9778-6F31-CFDD09C34A76}"/>
              </a:ext>
            </a:extLst>
          </p:cNvPr>
          <p:cNvSpPr>
            <a:spLocks noGrp="1"/>
          </p:cNvSpPr>
          <p:nvPr>
            <p:ph type="sldNum" sz="quarter" idx="12"/>
          </p:nvPr>
        </p:nvSpPr>
        <p:spPr/>
        <p:txBody>
          <a:bodyPr/>
          <a:lstStyle/>
          <a:p>
            <a:fld id="{3F7C411C-88DE-1444-9696-02CAED242711}" type="slidenum">
              <a:rPr lang="nb-NO" smtClean="0"/>
              <a:t>‹#›</a:t>
            </a:fld>
            <a:endParaRPr lang="nb-NO"/>
          </a:p>
        </p:txBody>
      </p:sp>
    </p:spTree>
    <p:extLst>
      <p:ext uri="{BB962C8B-B14F-4D97-AF65-F5344CB8AC3E}">
        <p14:creationId xmlns:p14="http://schemas.microsoft.com/office/powerpoint/2010/main" val="108211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ACA2D7B6-20A6-4B90-CD2F-7B6295FBCC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21043CC-7907-7153-BD3A-AB66DEC4B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B2E55A0-64DC-1DF1-FEC3-C283124936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FA303B6-DFB3-654B-8F03-0EAC505524D7}" type="datetimeFigureOut">
              <a:rPr lang="nb-NO" smtClean="0"/>
              <a:t>31.05.2024</a:t>
            </a:fld>
            <a:endParaRPr lang="nb-NO"/>
          </a:p>
        </p:txBody>
      </p:sp>
      <p:sp>
        <p:nvSpPr>
          <p:cNvPr id="5" name="Plassholder for bunntekst 4">
            <a:extLst>
              <a:ext uri="{FF2B5EF4-FFF2-40B4-BE49-F238E27FC236}">
                <a16:creationId xmlns:a16="http://schemas.microsoft.com/office/drawing/2014/main" id="{35039442-71D6-71DE-33F6-44C96EF0B5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b-NO"/>
          </a:p>
        </p:txBody>
      </p:sp>
      <p:sp>
        <p:nvSpPr>
          <p:cNvPr id="6" name="Plassholder for lysbildenummer 5">
            <a:extLst>
              <a:ext uri="{FF2B5EF4-FFF2-40B4-BE49-F238E27FC236}">
                <a16:creationId xmlns:a16="http://schemas.microsoft.com/office/drawing/2014/main" id="{508110FB-8C5B-EF55-86A6-A06D294443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7C411C-88DE-1444-9696-02CAED242711}" type="slidenum">
              <a:rPr lang="nb-NO" smtClean="0"/>
              <a:t>‹#›</a:t>
            </a:fld>
            <a:endParaRPr lang="nb-NO"/>
          </a:p>
        </p:txBody>
      </p:sp>
    </p:spTree>
    <p:extLst>
      <p:ext uri="{BB962C8B-B14F-4D97-AF65-F5344CB8AC3E}">
        <p14:creationId xmlns:p14="http://schemas.microsoft.com/office/powerpoint/2010/main" val="9443572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ideo" Target="https://www.youtube.com/embed/J55i0uF56UI?feature=oembed" TargetMode="Externa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7">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9">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37" name="Group 11">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13" name="Freeform: Shape 12">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0"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tel 1"/>
          <p:cNvSpPr>
            <a:spLocks noGrp="1"/>
          </p:cNvSpPr>
          <p:nvPr>
            <p:ph type="ctrTitle"/>
          </p:nvPr>
        </p:nvSpPr>
        <p:spPr>
          <a:xfrm>
            <a:off x="640080" y="1243013"/>
            <a:ext cx="3855720" cy="4371974"/>
          </a:xfrm>
        </p:spPr>
        <p:txBody>
          <a:bodyPr vert="horz" lIns="91440" tIns="45720" rIns="91440" bIns="45720" rtlCol="0" anchor="ctr">
            <a:normAutofit/>
          </a:bodyPr>
          <a:lstStyle/>
          <a:p>
            <a:pPr algn="l"/>
            <a:r>
              <a:rPr lang="uk-UA" sz="3600" kern="1200" dirty="0">
                <a:solidFill>
                  <a:schemeClr val="tx2"/>
                </a:solidFill>
                <a:latin typeface="+mj-lt"/>
                <a:ea typeface="+mj-ea"/>
                <a:cs typeface="+mj-cs"/>
              </a:rPr>
              <a:t>Зустріч</a:t>
            </a:r>
            <a:r>
              <a:rPr lang="ru-RU" sz="3600" kern="1200" dirty="0">
                <a:solidFill>
                  <a:schemeClr val="tx2"/>
                </a:solidFill>
                <a:latin typeface="+mj-lt"/>
                <a:ea typeface="+mj-ea"/>
                <a:cs typeface="+mj-cs"/>
              </a:rPr>
              <a:t> </a:t>
            </a:r>
            <a:r>
              <a:rPr lang="en-US" sz="3600" kern="1200" dirty="0">
                <a:solidFill>
                  <a:schemeClr val="tx2"/>
                </a:solidFill>
                <a:latin typeface="+mj-lt"/>
                <a:ea typeface="+mj-ea"/>
                <a:cs typeface="+mj-cs"/>
              </a:rPr>
              <a:t> 2</a:t>
            </a:r>
          </a:p>
        </p:txBody>
      </p:sp>
      <p:sp>
        <p:nvSpPr>
          <p:cNvPr id="3" name="Undertittel 2"/>
          <p:cNvSpPr>
            <a:spLocks noGrp="1"/>
          </p:cNvSpPr>
          <p:nvPr>
            <p:ph type="subTitle" idx="1"/>
          </p:nvPr>
        </p:nvSpPr>
        <p:spPr>
          <a:xfrm>
            <a:off x="6172200" y="804672"/>
            <a:ext cx="5221224" cy="5230368"/>
          </a:xfrm>
        </p:spPr>
        <p:txBody>
          <a:bodyPr vert="horz" lIns="91440" tIns="45720" rIns="91440" bIns="45720" rtlCol="0" anchor="ctr">
            <a:normAutofit/>
          </a:bodyPr>
          <a:lstStyle/>
          <a:p>
            <a:pPr marL="457200" indent="-228600" algn="l">
              <a:buFont typeface="Arial" panose="020B0604020202020204" pitchFamily="34" charset="0"/>
              <a:buChar char="•"/>
            </a:pPr>
            <a:r>
              <a:rPr lang="uk-UA" sz="1800" dirty="0">
                <a:solidFill>
                  <a:schemeClr val="tx2"/>
                </a:solidFill>
              </a:rPr>
              <a:t>Презентація для батьків</a:t>
            </a:r>
          </a:p>
          <a:p>
            <a:pPr marL="457200" indent="-228600" algn="l">
              <a:buFont typeface="Arial" panose="020B0604020202020204" pitchFamily="34" charset="0"/>
              <a:buChar char="•"/>
            </a:pPr>
            <a:r>
              <a:rPr lang="uk-UA" sz="1800" dirty="0">
                <a:solidFill>
                  <a:schemeClr val="tx2"/>
                </a:solidFill>
              </a:rPr>
              <a:t>Навчальний посібник для вчителя</a:t>
            </a:r>
            <a:r>
              <a:rPr lang="lv-LV" sz="1800" dirty="0">
                <a:solidFill>
                  <a:schemeClr val="tx2"/>
                </a:solidFill>
              </a:rPr>
              <a:t> </a:t>
            </a:r>
            <a:r>
              <a:rPr lang="uk-UA" sz="1800" dirty="0">
                <a:solidFill>
                  <a:schemeClr val="tx2"/>
                </a:solidFill>
              </a:rPr>
              <a:t>/</a:t>
            </a:r>
            <a:r>
              <a:rPr lang="lv-LV" sz="1800" dirty="0">
                <a:solidFill>
                  <a:schemeClr val="tx2"/>
                </a:solidFill>
              </a:rPr>
              <a:t> </a:t>
            </a:r>
            <a:r>
              <a:rPr lang="uk-UA" sz="1800" dirty="0">
                <a:solidFill>
                  <a:schemeClr val="tx2"/>
                </a:solidFill>
              </a:rPr>
              <a:t>методиста (у полі приміток)</a:t>
            </a:r>
          </a:p>
          <a:p>
            <a:pPr marL="457200" indent="-228600" algn="l">
              <a:buFont typeface="Arial" panose="020B0604020202020204" pitchFamily="34" charset="0"/>
              <a:buChar char="•"/>
            </a:pPr>
            <a:r>
              <a:rPr lang="uk-UA" sz="1800" dirty="0">
                <a:solidFill>
                  <a:schemeClr val="tx2"/>
                </a:solidFill>
              </a:rPr>
              <a:t>Домашнє завдання </a:t>
            </a:r>
          </a:p>
          <a:p>
            <a:pPr marL="457200" indent="-228600" algn="l">
              <a:buFont typeface="Arial" panose="020B0604020202020204" pitchFamily="34" charset="0"/>
              <a:buChar char="•"/>
            </a:pPr>
            <a:r>
              <a:rPr lang="uk-UA" sz="1800" dirty="0">
                <a:solidFill>
                  <a:schemeClr val="tx2"/>
                </a:solidFill>
              </a:rPr>
              <a:t>Ресурси з додатковою інформацією для батьків</a:t>
            </a:r>
          </a:p>
          <a:p>
            <a:pPr marL="228600" algn="l"/>
            <a:endParaRPr lang="en-US" sz="1800" dirty="0">
              <a:solidFill>
                <a:schemeClr val="tx2"/>
              </a:solidFill>
            </a:endParaRPr>
          </a:p>
        </p:txBody>
      </p:sp>
    </p:spTree>
    <p:extLst>
      <p:ext uri="{BB962C8B-B14F-4D97-AF65-F5344CB8AC3E}">
        <p14:creationId xmlns:p14="http://schemas.microsoft.com/office/powerpoint/2010/main" val="26769831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AE69A1D-E0A8-880D-3DC6-01C4BB42E09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5400" dirty="0"/>
              <a:t>Муніципальні послуги</a:t>
            </a:r>
            <a:endParaRPr lang="en-US" sz="5400" dirty="0"/>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A2DBBF2A-047C-EBAB-FEE2-FE054386CBEE}"/>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en-US" sz="2200" dirty="0"/>
              <a:t>NAV</a:t>
            </a:r>
          </a:p>
          <a:p>
            <a:r>
              <a:rPr lang="en-US" sz="2200" dirty="0" err="1"/>
              <a:t>Familieteam</a:t>
            </a:r>
            <a:endParaRPr lang="en-US" sz="2200" dirty="0"/>
          </a:p>
          <a:p>
            <a:r>
              <a:rPr lang="en-US" sz="2200" dirty="0" err="1"/>
              <a:t>Familiens</a:t>
            </a:r>
            <a:r>
              <a:rPr lang="en-US" sz="2200" dirty="0"/>
              <a:t> </a:t>
            </a:r>
            <a:r>
              <a:rPr lang="en-US" sz="2200" dirty="0" err="1"/>
              <a:t>hus</a:t>
            </a:r>
            <a:endParaRPr lang="en-US" sz="2200" dirty="0"/>
          </a:p>
          <a:p>
            <a:endParaRPr lang="en-US" sz="2200" dirty="0"/>
          </a:p>
          <a:p>
            <a:r>
              <a:rPr lang="en-US" sz="2200" dirty="0"/>
              <a:t>(</a:t>
            </a:r>
            <a:r>
              <a:rPr lang="uk-UA" sz="2200" dirty="0"/>
              <a:t>ДОДАВТЕ ПОСЛУГИ ВАШОГО МУНІЦИПАЛІТЕТ)</a:t>
            </a:r>
            <a:endParaRPr lang="en-US" sz="2200" dirty="0"/>
          </a:p>
          <a:p>
            <a:endParaRPr lang="en-US" sz="2200" dirty="0"/>
          </a:p>
        </p:txBody>
      </p:sp>
      <p:pic>
        <p:nvPicPr>
          <p:cNvPr id="6" name="Plassholder for innhold 5" descr="Et bilde som inneholder klær, Menneskeansikt, tegnefilm, illustrasjon&#10;&#10;Automatisk generert beskrivelse">
            <a:extLst>
              <a:ext uri="{FF2B5EF4-FFF2-40B4-BE49-F238E27FC236}">
                <a16:creationId xmlns:a16="http://schemas.microsoft.com/office/drawing/2014/main" id="{BBEF86C4-87B6-8C6D-733D-C48F21BBBC60}"/>
              </a:ext>
            </a:extLst>
          </p:cNvPr>
          <p:cNvPicPr>
            <a:picLocks noGrp="1" noChangeAspect="1"/>
          </p:cNvPicPr>
          <p:nvPr>
            <p:ph sz="half" idx="2"/>
          </p:nvPr>
        </p:nvPicPr>
        <p:blipFill rotWithShape="1">
          <a:blip r:embed="rId3"/>
          <a:srcRect l="7511" r="1726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01877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edia på Internett 3" descr="Hvordan kan barnevernet hjelpe?">
            <a:hlinkClick r:id="" action="ppaction://media"/>
            <a:extLst>
              <a:ext uri="{FF2B5EF4-FFF2-40B4-BE49-F238E27FC236}">
                <a16:creationId xmlns:a16="http://schemas.microsoft.com/office/drawing/2014/main" id="{A3123FAE-3377-58AD-844B-8673439767C9}"/>
              </a:ext>
            </a:extLst>
          </p:cNvPr>
          <p:cNvPicPr>
            <a:picLocks noGrp="1" noRot="1" noChangeAspect="1"/>
          </p:cNvPicPr>
          <p:nvPr>
            <p:ph idx="1"/>
            <a:videoFile r:link="rId1"/>
          </p:nvPr>
        </p:nvPicPr>
        <p:blipFill>
          <a:blip r:embed="rId4"/>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213964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tel 4">
            <a:extLst>
              <a:ext uri="{FF2B5EF4-FFF2-40B4-BE49-F238E27FC236}">
                <a16:creationId xmlns:a16="http://schemas.microsoft.com/office/drawing/2014/main" id="{EBAA1983-8EDB-6B10-9F0F-FEBC96F4DF9F}"/>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uk-UA" sz="5400" dirty="0"/>
              <a:t>Служб</a:t>
            </a:r>
            <a:r>
              <a:rPr lang="lv-LV" sz="5400" dirty="0"/>
              <a:t>a</a:t>
            </a:r>
            <a:r>
              <a:rPr lang="uk-UA" sz="5400" dirty="0"/>
              <a:t> захисту дітей</a:t>
            </a:r>
            <a:br>
              <a:rPr lang="uk-UA" sz="5400" dirty="0"/>
            </a:br>
            <a:r>
              <a:rPr lang="uk-UA" sz="5400" dirty="0"/>
              <a:t>(Barnevernet)</a:t>
            </a:r>
          </a:p>
        </p:txBody>
      </p:sp>
      <p:sp>
        <p:nvSpPr>
          <p:cNvPr id="4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lassholder for innhold 5">
            <a:extLst>
              <a:ext uri="{FF2B5EF4-FFF2-40B4-BE49-F238E27FC236}">
                <a16:creationId xmlns:a16="http://schemas.microsoft.com/office/drawing/2014/main" id="{309B956F-1ACD-580D-7018-D25F6CE324C2}"/>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uk-UA" sz="2000" dirty="0"/>
              <a:t>Допомога батькам та дітям, які потребують підтримки з різних причин</a:t>
            </a:r>
          </a:p>
          <a:p>
            <a:r>
              <a:rPr lang="uk-UA" sz="2000" dirty="0"/>
              <a:t>Відстоюють інтереси дитини</a:t>
            </a:r>
          </a:p>
          <a:p>
            <a:r>
              <a:rPr lang="uk-UA" sz="2000" dirty="0"/>
              <a:t>Заходи наданої допомоги:</a:t>
            </a:r>
          </a:p>
          <a:p>
            <a:pPr lvl="1"/>
            <a:r>
              <a:rPr lang="uk-UA" sz="2000" dirty="0"/>
              <a:t>Поради та консультації</a:t>
            </a:r>
          </a:p>
          <a:p>
            <a:pPr lvl="1"/>
            <a:r>
              <a:rPr lang="uk-UA" sz="2000" dirty="0"/>
              <a:t>Батьківські групи</a:t>
            </a:r>
          </a:p>
          <a:p>
            <a:pPr lvl="1"/>
            <a:r>
              <a:rPr lang="uk-UA" sz="2000" dirty="0"/>
              <a:t>Фінансова підтримка дитячого садка, гуртків тощо</a:t>
            </a:r>
          </a:p>
          <a:p>
            <a:pPr lvl="1"/>
            <a:r>
              <a:rPr lang="uk-UA" sz="2000" dirty="0"/>
              <a:t>Притулок</a:t>
            </a:r>
          </a:p>
        </p:txBody>
      </p:sp>
      <p:pic>
        <p:nvPicPr>
          <p:cNvPr id="8" name="Plassholder for innhold 7" descr="Et bilde som inneholder klær, person, innendørs, mann&#10;&#10;Automatisk generert beskrivelse">
            <a:extLst>
              <a:ext uri="{FF2B5EF4-FFF2-40B4-BE49-F238E27FC236}">
                <a16:creationId xmlns:a16="http://schemas.microsoft.com/office/drawing/2014/main" id="{09849885-2B4F-570F-6447-AFCA0DB943D9}"/>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493765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3C823D3-D619-407C-89E0-C6F6B1E7A4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47F8E3E-2FFA-4A0F-B3C7-E57ADDCFB4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 name="Tittel 4">
            <a:extLst>
              <a:ext uri="{FF2B5EF4-FFF2-40B4-BE49-F238E27FC236}">
                <a16:creationId xmlns:a16="http://schemas.microsoft.com/office/drawing/2014/main" id="{0D4FB014-7FB4-F156-FF3A-BAA83547DDE0}"/>
              </a:ext>
            </a:extLst>
          </p:cNvPr>
          <p:cNvSpPr>
            <a:spLocks noGrp="1"/>
          </p:cNvSpPr>
          <p:nvPr>
            <p:ph type="title"/>
          </p:nvPr>
        </p:nvSpPr>
        <p:spPr>
          <a:xfrm>
            <a:off x="1179226" y="1594707"/>
            <a:ext cx="9833548" cy="1325563"/>
          </a:xfrm>
        </p:spPr>
        <p:txBody>
          <a:bodyPr anchor="b">
            <a:normAutofit/>
          </a:bodyPr>
          <a:lstStyle/>
          <a:p>
            <a:pPr algn="ctr"/>
            <a:r>
              <a:rPr lang="uk-UA" sz="3600">
                <a:solidFill>
                  <a:schemeClr val="tx2"/>
                </a:solidFill>
              </a:rPr>
              <a:t>Що ще </a:t>
            </a:r>
            <a:r>
              <a:rPr lang="uk-UA" sz="3600" dirty="0">
                <a:solidFill>
                  <a:schemeClr val="tx2"/>
                </a:solidFill>
              </a:rPr>
              <a:t>гарного? </a:t>
            </a:r>
          </a:p>
        </p:txBody>
      </p:sp>
      <p:grpSp>
        <p:nvGrpSpPr>
          <p:cNvPr id="15" name="Group 14">
            <a:extLst>
              <a:ext uri="{FF2B5EF4-FFF2-40B4-BE49-F238E27FC236}">
                <a16:creationId xmlns:a16="http://schemas.microsoft.com/office/drawing/2014/main" id="{33D939F1-7ABE-4D0E-946A-43F37F556A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3346102" cy="2510865"/>
            <a:chOff x="-305" y="-1"/>
            <a:chExt cx="3832880" cy="2876136"/>
          </a:xfrm>
        </p:grpSpPr>
        <p:sp>
          <p:nvSpPr>
            <p:cNvPr id="16" name="Freeform: Shape 15">
              <a:extLst>
                <a:ext uri="{FF2B5EF4-FFF2-40B4-BE49-F238E27FC236}">
                  <a16:creationId xmlns:a16="http://schemas.microsoft.com/office/drawing/2014/main" id="{63FE0426-0FE4-451E-A8BB-08DA6A6AC2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A32F7E8-35B4-451F-AA07-AECF7CA1D5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E1097796-C3C8-4772-9EBD-9F5CA368F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C4BC137-BB50-4235-A83F-4B4EEE159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Plassholder for innhold 5">
            <a:extLst>
              <a:ext uri="{FF2B5EF4-FFF2-40B4-BE49-F238E27FC236}">
                <a16:creationId xmlns:a16="http://schemas.microsoft.com/office/drawing/2014/main" id="{1153E772-E2DE-889A-740E-7DBD328AA3A4}"/>
              </a:ext>
            </a:extLst>
          </p:cNvPr>
          <p:cNvSpPr>
            <a:spLocks noGrp="1"/>
          </p:cNvSpPr>
          <p:nvPr>
            <p:ph idx="1"/>
          </p:nvPr>
        </p:nvSpPr>
        <p:spPr>
          <a:xfrm>
            <a:off x="1179226" y="3329677"/>
            <a:ext cx="9833548" cy="2457269"/>
          </a:xfrm>
        </p:spPr>
        <p:txBody>
          <a:bodyPr>
            <a:normAutofit/>
          </a:bodyPr>
          <a:lstStyle/>
          <a:p>
            <a:endParaRPr lang="nb-NO" sz="1800">
              <a:solidFill>
                <a:schemeClr val="tx2"/>
              </a:solidFill>
            </a:endParaRPr>
          </a:p>
        </p:txBody>
      </p:sp>
      <p:grpSp>
        <p:nvGrpSpPr>
          <p:cNvPr id="21" name="Group 20">
            <a:extLst>
              <a:ext uri="{FF2B5EF4-FFF2-40B4-BE49-F238E27FC236}">
                <a16:creationId xmlns:a16="http://schemas.microsoft.com/office/drawing/2014/main" id="{9DB3963A-4187-4A72-9DA4-CA6BADE2293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9072780" y="3734338"/>
            <a:ext cx="3878664" cy="2368659"/>
            <a:chOff x="6867015" y="-1"/>
            <a:chExt cx="5324985" cy="3251912"/>
          </a:xfrm>
          <a:solidFill>
            <a:schemeClr val="accent5">
              <a:alpha val="10000"/>
            </a:schemeClr>
          </a:solidFill>
        </p:grpSpPr>
        <p:sp>
          <p:nvSpPr>
            <p:cNvPr id="22" name="Freeform: Shape 21">
              <a:extLst>
                <a:ext uri="{FF2B5EF4-FFF2-40B4-BE49-F238E27FC236}">
                  <a16:creationId xmlns:a16="http://schemas.microsoft.com/office/drawing/2014/main" id="{2428E75E-001A-4568-B035-574F1303EF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64AC8CFC-1164-4525-82A0-25F75ADCF4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F35C856-5B70-4CA2-BB8F-A37197D8F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50FD8B0-DE97-47B1-84ED-67A3BD00F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972045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4A4237D0-068F-7EA6-98D8-91DDDAD24106}"/>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uk-UA" sz="5400" dirty="0"/>
              <a:t>Порада від професіоналів</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1E21642A-4A05-7421-6BD7-1060978C3772}"/>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uk-UA" sz="2200" dirty="0"/>
              <a:t>Даруйте дитині безумовне кохання, тобто, показуйте, що любите дитину, незалежно від того, що вона робить</a:t>
            </a:r>
          </a:p>
          <a:p>
            <a:r>
              <a:rPr lang="uk-UA" sz="2200" dirty="0"/>
              <a:t>Приймайте дитину такою, якою вона є, що б не сталося</a:t>
            </a:r>
          </a:p>
          <a:p>
            <a:r>
              <a:rPr lang="uk-UA" sz="2200" dirty="0"/>
              <a:t>Будьте відвертим дорослим, з ясними межами, зрозумілими дитині</a:t>
            </a:r>
          </a:p>
        </p:txBody>
      </p:sp>
      <p:pic>
        <p:nvPicPr>
          <p:cNvPr id="6" name="Plassholder for innhold 5" descr="Et bilde som inneholder person, innendørs, bilderamme, interiørdesign&#10;&#10;Automatisk generert beskrivelse">
            <a:extLst>
              <a:ext uri="{FF2B5EF4-FFF2-40B4-BE49-F238E27FC236}">
                <a16:creationId xmlns:a16="http://schemas.microsoft.com/office/drawing/2014/main" id="{6BE0F18C-F669-C1FA-406C-93D8BD4A8651}"/>
              </a:ext>
            </a:extLst>
          </p:cNvPr>
          <p:cNvPicPr>
            <a:picLocks noGrp="1" noChangeAspect="1"/>
          </p:cNvPicPr>
          <p:nvPr>
            <p:ph sz="half" idx="2"/>
          </p:nvPr>
        </p:nvPicPr>
        <p:blipFill rotWithShape="1">
          <a:blip r:embed="rId3"/>
          <a:srcRect l="19787" r="2279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46464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2777F383-8AAC-EEDD-F078-E0FD6AE94AEC}"/>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3000" dirty="0"/>
              <a:t>Консультаційні групи для батьків</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009CA393-C7D0-0F97-3756-870FD6372B96}"/>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uk-UA" sz="2200" dirty="0"/>
              <a:t>Якщо бажаєте поділитися власним досвідом і поговорити з іншими людьми, що опинилися в аналогічній ситуації</a:t>
            </a:r>
          </a:p>
          <a:p>
            <a:r>
              <a:rPr lang="uk-UA" sz="2200" dirty="0"/>
              <a:t>Якщо ви бажаєте більшої підтримки для себе в ролі батьків </a:t>
            </a:r>
          </a:p>
        </p:txBody>
      </p:sp>
      <p:pic>
        <p:nvPicPr>
          <p:cNvPr id="10" name="Plassholder for innhold 9" descr="Et bilde som inneholder klær, person, mann, tegnefilm&#10;&#10;Automatisk generert beskrivelse">
            <a:extLst>
              <a:ext uri="{FF2B5EF4-FFF2-40B4-BE49-F238E27FC236}">
                <a16:creationId xmlns:a16="http://schemas.microsoft.com/office/drawing/2014/main" id="{90F6B63A-C11D-92FE-9F7A-097557C26AE0}"/>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833063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5F75A2DC-86F3-A89C-CF3B-53D5AD85B343}"/>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4800" dirty="0"/>
              <a:t>Домашнє завдання</a:t>
            </a:r>
            <a:endParaRPr lang="ru-RU" sz="46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9CE76ECA-249B-4DB3-A011-F6876921B6E7}"/>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uk-UA" sz="1700" dirty="0"/>
              <a:t>Як ви ставитеся до того, щоб супроводжувати свою дитину в дитячому садку, школі та дозвіллі в Норвегії? Чи відрізняється ваше ставлення від того, як це було у вашій рідній країні?</a:t>
            </a:r>
          </a:p>
          <a:p>
            <a:r>
              <a:rPr lang="uk-UA" sz="1700" dirty="0"/>
              <a:t>Подумайте про власні потреби. Чи є послуги, щодо яких, на вашу думку, вам потрібна додаткова інформація чи додаткова підтримка?</a:t>
            </a:r>
          </a:p>
          <a:p>
            <a:r>
              <a:rPr lang="uk-UA" sz="1700" dirty="0"/>
              <a:t>Чи є у вас занепокоєння щодо послуг, які ви використовуєте або використовуватимете у майбутньому?</a:t>
            </a:r>
            <a:endParaRPr lang="ru-RU" sz="1700" dirty="0"/>
          </a:p>
        </p:txBody>
      </p:sp>
      <p:pic>
        <p:nvPicPr>
          <p:cNvPr id="6" name="Plassholder for innhold 5" descr="Et bilde som inneholder klær, person, Menneskeansikt, sko&#10;&#10;Automatisk generert beskrivelse">
            <a:extLst>
              <a:ext uri="{FF2B5EF4-FFF2-40B4-BE49-F238E27FC236}">
                <a16:creationId xmlns:a16="http://schemas.microsoft.com/office/drawing/2014/main" id="{08932098-AD70-2195-7C3C-C0C7CDF610F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33873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8495D4-DECD-2AD6-2D1C-F4EC76B4B3DF}"/>
              </a:ext>
            </a:extLst>
          </p:cNvPr>
          <p:cNvSpPr>
            <a:spLocks noGrp="1"/>
          </p:cNvSpPr>
          <p:nvPr>
            <p:ph type="title"/>
          </p:nvPr>
        </p:nvSpPr>
        <p:spPr/>
        <p:txBody>
          <a:bodyPr/>
          <a:lstStyle/>
          <a:p>
            <a:r>
              <a:rPr lang="uk-UA" b="0" i="0" dirty="0">
                <a:solidFill>
                  <a:srgbClr val="3C4043"/>
                </a:solidFill>
                <a:effectLst/>
                <a:latin typeface="Roboto" panose="02000000000000000000" pitchFamily="2" charset="0"/>
              </a:rPr>
              <a:t>Корисні посилання та адреси</a:t>
            </a:r>
            <a:endParaRPr lang="nb-NO" dirty="0"/>
          </a:p>
        </p:txBody>
      </p:sp>
      <p:sp>
        <p:nvSpPr>
          <p:cNvPr id="3" name="Plassholder for innhold 2">
            <a:extLst>
              <a:ext uri="{FF2B5EF4-FFF2-40B4-BE49-F238E27FC236}">
                <a16:creationId xmlns:a16="http://schemas.microsoft.com/office/drawing/2014/main" id="{29196B66-E60A-F265-5E3D-244402ADC425}"/>
              </a:ext>
            </a:extLst>
          </p:cNvPr>
          <p:cNvSpPr>
            <a:spLocks noGrp="1"/>
          </p:cNvSpPr>
          <p:nvPr>
            <p:ph idx="1"/>
          </p:nvPr>
        </p:nvSpPr>
        <p:spPr/>
        <p:txBody>
          <a:bodyPr/>
          <a:lstStyle/>
          <a:p>
            <a:r>
              <a:rPr lang="nb-NO" dirty="0"/>
              <a:t>Foreldrehverdag.no</a:t>
            </a:r>
          </a:p>
          <a:p>
            <a:r>
              <a:rPr lang="nb-NO" dirty="0"/>
              <a:t>(</a:t>
            </a:r>
            <a:r>
              <a:rPr lang="uk-UA" dirty="0"/>
              <a:t>Введіть відповідні номери телефонів, посилання та адреси</a:t>
            </a:r>
            <a:r>
              <a:rPr lang="nb-NO" dirty="0"/>
              <a:t>)</a:t>
            </a:r>
          </a:p>
        </p:txBody>
      </p:sp>
    </p:spTree>
    <p:extLst>
      <p:ext uri="{BB962C8B-B14F-4D97-AF65-F5344CB8AC3E}">
        <p14:creationId xmlns:p14="http://schemas.microsoft.com/office/powerpoint/2010/main" val="9251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6B1DE7F3-F127-54B8-BAE6-3E62E8F0830B}"/>
              </a:ext>
            </a:extLst>
          </p:cNvPr>
          <p:cNvSpPr>
            <a:spLocks noGrp="1"/>
          </p:cNvSpPr>
          <p:nvPr>
            <p:ph type="title"/>
          </p:nvPr>
        </p:nvSpPr>
        <p:spPr>
          <a:xfrm>
            <a:off x="630936" y="640080"/>
            <a:ext cx="4818888" cy="1481328"/>
          </a:xfrm>
        </p:spPr>
        <p:txBody>
          <a:bodyPr vert="horz" lIns="91440" tIns="45720" rIns="91440" bIns="45720" rtlCol="0" anchor="b">
            <a:normAutofit fontScale="90000"/>
          </a:bodyPr>
          <a:lstStyle/>
          <a:p>
            <a:r>
              <a:rPr lang="ru-RU" sz="5400" kern="1200" dirty="0">
                <a:solidFill>
                  <a:schemeClr val="tx1"/>
                </a:solidFill>
                <a:latin typeface="+mj-lt"/>
                <a:ea typeface="+mj-ea"/>
                <a:cs typeface="+mj-cs"/>
              </a:rPr>
              <a:t>Домашнее задание</a:t>
            </a:r>
            <a:endParaRPr lang="en-US" sz="5000" kern="1200" dirty="0">
              <a:solidFill>
                <a:schemeClr val="tx1"/>
              </a:solidFill>
              <a:latin typeface="+mj-lt"/>
              <a:ea typeface="+mj-ea"/>
              <a:cs typeface="+mj-cs"/>
            </a:endParaRPr>
          </a:p>
        </p:txBody>
      </p:sp>
      <p:sp>
        <p:nvSpPr>
          <p:cNvPr id="27"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F6FF4B31-9AC8-905B-414A-EA2DE53DF7C9}"/>
              </a:ext>
            </a:extLst>
          </p:cNvPr>
          <p:cNvSpPr>
            <a:spLocks noGrp="1"/>
          </p:cNvSpPr>
          <p:nvPr>
            <p:ph sz="half" idx="1"/>
          </p:nvPr>
        </p:nvSpPr>
        <p:spPr>
          <a:xfrm>
            <a:off x="630936" y="2660904"/>
            <a:ext cx="4818888" cy="3547872"/>
          </a:xfrm>
        </p:spPr>
        <p:txBody>
          <a:bodyPr vert="horz" lIns="91440" tIns="45720" rIns="91440" bIns="45720" rtlCol="0" anchor="t">
            <a:normAutofit/>
          </a:bodyPr>
          <a:lstStyle/>
          <a:p>
            <a:r>
              <a:rPr lang="uk-UA" sz="2200" dirty="0"/>
              <a:t>Вправа на аналіз</a:t>
            </a:r>
            <a:endParaRPr lang="ru-RU" sz="2200" dirty="0"/>
          </a:p>
          <a:p>
            <a:pPr lvl="1"/>
            <a:r>
              <a:rPr lang="uk-UA" sz="2200" dirty="0"/>
              <a:t>Чи відрізняється те, як бути батьками у вашій рідній країні та у Норвегії?</a:t>
            </a:r>
          </a:p>
          <a:p>
            <a:pPr lvl="1"/>
            <a:r>
              <a:rPr lang="uk-UA" sz="2200" dirty="0"/>
              <a:t>Чи цікавить вас щось у норвезькій системі?</a:t>
            </a:r>
          </a:p>
          <a:p>
            <a:pPr lvl="1"/>
            <a:r>
              <a:rPr lang="uk-UA" sz="2200" dirty="0"/>
              <a:t>Чи турбує вас, як батьків, що-небудь у Норвегії? </a:t>
            </a:r>
            <a:r>
              <a:rPr lang="lv-LV" sz="2200" dirty="0"/>
              <a:t> </a:t>
            </a:r>
            <a:endParaRPr lang="en-US" sz="2200" dirty="0"/>
          </a:p>
        </p:txBody>
      </p:sp>
      <p:pic>
        <p:nvPicPr>
          <p:cNvPr id="7" name="Plassholder for innhold 6" descr="Et bilde som inneholder sko, tegning, clip art, illustrasjon&#10;&#10;Automatisk generert beskrivelse">
            <a:extLst>
              <a:ext uri="{FF2B5EF4-FFF2-40B4-BE49-F238E27FC236}">
                <a16:creationId xmlns:a16="http://schemas.microsoft.com/office/drawing/2014/main" id="{C97F6A35-E428-6DB8-6F6E-C022EA18EFAC}"/>
              </a:ext>
            </a:extLst>
          </p:cNvPr>
          <p:cNvPicPr>
            <a:picLocks noGrp="1" noChangeAspect="1"/>
          </p:cNvPicPr>
          <p:nvPr>
            <p:ph sz="half" idx="2"/>
          </p:nvPr>
        </p:nvPicPr>
        <p:blipFill rotWithShape="1">
          <a:blip r:embed="rId3"/>
          <a:srcRect t="52"/>
          <a:stretch/>
        </p:blipFill>
        <p:spPr>
          <a:xfrm>
            <a:off x="6099048" y="707754"/>
            <a:ext cx="5458968" cy="5442491"/>
          </a:xfrm>
          <a:prstGeom prst="rect">
            <a:avLst/>
          </a:prstGeom>
        </p:spPr>
      </p:pic>
    </p:spTree>
    <p:extLst>
      <p:ext uri="{BB962C8B-B14F-4D97-AF65-F5344CB8AC3E}">
        <p14:creationId xmlns:p14="http://schemas.microsoft.com/office/powerpoint/2010/main" val="3750413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CA5F732-2D17-16EB-EBD7-8A91F1232653}"/>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uk-UA" sz="5400" dirty="0"/>
              <a:t>Сьогоднішній порядок денний</a:t>
            </a:r>
            <a:endParaRPr lang="en-US" sz="54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77F089AD-324F-494E-F493-50DA425F306C}"/>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uk-UA" sz="2200" dirty="0"/>
              <a:t>Органи соціального забезпечення</a:t>
            </a:r>
          </a:p>
          <a:p>
            <a:r>
              <a:rPr lang="uk-UA" sz="2200" dirty="0"/>
              <a:t>Бути батьками в Норвегії</a:t>
            </a:r>
          </a:p>
          <a:p>
            <a:r>
              <a:rPr lang="uk-UA" sz="2200" dirty="0"/>
              <a:t>Пропозиція послуги</a:t>
            </a:r>
          </a:p>
          <a:p>
            <a:r>
              <a:rPr lang="uk-UA" sz="2200" dirty="0"/>
              <a:t>Домашнє завдання</a:t>
            </a:r>
          </a:p>
        </p:txBody>
      </p:sp>
      <p:pic>
        <p:nvPicPr>
          <p:cNvPr id="6" name="Plassholder for innhold 5" descr="Et bilde som inneholder tegning, sko, illustrasjon, clip art&#10;&#10;Automatisk generert beskrivelse">
            <a:extLst>
              <a:ext uri="{FF2B5EF4-FFF2-40B4-BE49-F238E27FC236}">
                <a16:creationId xmlns:a16="http://schemas.microsoft.com/office/drawing/2014/main" id="{9F0E2C0F-D13B-B88A-C628-F2D5D1329D64}"/>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529288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5">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721216AA-AD84-3817-009E-A4F46BC7CCB8}"/>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uk-UA" sz="5400" dirty="0"/>
              <a:t>Держава загального добробуту</a:t>
            </a:r>
          </a:p>
        </p:txBody>
      </p:sp>
      <p:sp>
        <p:nvSpPr>
          <p:cNvPr id="3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5FF6762E-5742-9E92-2EEA-FBB9D58483CD}"/>
              </a:ext>
            </a:extLst>
          </p:cNvPr>
          <p:cNvSpPr>
            <a:spLocks noGrp="1"/>
          </p:cNvSpPr>
          <p:nvPr>
            <p:ph sz="half" idx="1"/>
          </p:nvPr>
        </p:nvSpPr>
        <p:spPr>
          <a:xfrm>
            <a:off x="640080" y="2872899"/>
            <a:ext cx="4243589" cy="3320668"/>
          </a:xfrm>
        </p:spPr>
        <p:txBody>
          <a:bodyPr vert="horz" lIns="91440" tIns="45720" rIns="91440" bIns="45720" rtlCol="0">
            <a:normAutofit lnSpcReduction="10000"/>
          </a:bodyPr>
          <a:lstStyle/>
          <a:p>
            <a:r>
              <a:rPr lang="uk-UA" sz="1700" dirty="0"/>
              <a:t>Дитячий садок</a:t>
            </a:r>
          </a:p>
          <a:p>
            <a:r>
              <a:rPr lang="uk-UA" sz="1700" dirty="0"/>
              <a:t>Медичний центр (</a:t>
            </a:r>
            <a:r>
              <a:rPr lang="uk-UA" sz="1700" dirty="0" err="1"/>
              <a:t>Helsestasjonen</a:t>
            </a:r>
            <a:r>
              <a:rPr lang="uk-UA" sz="1700" dirty="0"/>
              <a:t>)</a:t>
            </a:r>
          </a:p>
          <a:p>
            <a:r>
              <a:rPr lang="uk-UA" sz="1700" dirty="0"/>
              <a:t> Шкільні та позашкільні заняття</a:t>
            </a:r>
          </a:p>
          <a:p>
            <a:r>
              <a:rPr lang="uk-UA" sz="1700" dirty="0"/>
              <a:t>Сімейний лікар</a:t>
            </a:r>
          </a:p>
          <a:p>
            <a:r>
              <a:rPr lang="uk-UA" sz="1700" dirty="0"/>
              <a:t>NAV</a:t>
            </a:r>
          </a:p>
          <a:p>
            <a:r>
              <a:rPr lang="uk-UA" sz="1700" dirty="0"/>
              <a:t>Служб</a:t>
            </a:r>
            <a:r>
              <a:rPr lang="lv-LV" sz="1700" dirty="0"/>
              <a:t>a</a:t>
            </a:r>
            <a:r>
              <a:rPr lang="uk-UA" sz="1700" dirty="0"/>
              <a:t> захисту дітей (Barnevernet)</a:t>
            </a:r>
          </a:p>
          <a:p>
            <a:r>
              <a:rPr lang="uk-UA" sz="1700" dirty="0"/>
              <a:t>Лікарня</a:t>
            </a:r>
          </a:p>
          <a:p>
            <a:r>
              <a:rPr lang="uk-UA" sz="1700" dirty="0"/>
              <a:t>Пункт першої допомоги</a:t>
            </a:r>
          </a:p>
          <a:p>
            <a:r>
              <a:rPr lang="uk-UA" sz="1700" dirty="0"/>
              <a:t>Муніципальні служби охорони здоров'я</a:t>
            </a:r>
          </a:p>
        </p:txBody>
      </p:sp>
      <p:pic>
        <p:nvPicPr>
          <p:cNvPr id="7" name="Plassholder for innhold 6" descr="Et bilde som inneholder tegnefilm, person, tegning, illustrasjon&#10;&#10;Automatisk generert beskrivelse">
            <a:extLst>
              <a:ext uri="{FF2B5EF4-FFF2-40B4-BE49-F238E27FC236}">
                <a16:creationId xmlns:a16="http://schemas.microsoft.com/office/drawing/2014/main" id="{AE9E063C-0EF0-D0D4-C36D-16CFF1B6B181}"/>
              </a:ext>
            </a:extLst>
          </p:cNvPr>
          <p:cNvPicPr>
            <a:picLocks noGrp="1" noChangeAspect="1"/>
          </p:cNvPicPr>
          <p:nvPr>
            <p:ph sz="half" idx="2"/>
          </p:nvPr>
        </p:nvPicPr>
        <p:blipFill rotWithShape="1">
          <a:blip r:embed="rId3"/>
          <a:srcRect b="30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698615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C33E726D-10A5-18B5-4E10-1A7C88788476}"/>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4200" dirty="0"/>
              <a:t>Чого чекають в Норвегії від батьків</a:t>
            </a:r>
          </a:p>
        </p:txBody>
      </p:sp>
      <p:sp>
        <p:nvSpPr>
          <p:cNvPr id="20"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6228860C-5DD5-44F3-2411-E297BA385FB9}"/>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uk-UA" sz="2200" dirty="0"/>
              <a:t>Супроводжувати дитину в школі та дитячому садку</a:t>
            </a:r>
          </a:p>
          <a:p>
            <a:r>
              <a:rPr lang="uk-UA" sz="2200" dirty="0"/>
              <a:t>Стежити за здоров'ям дитини</a:t>
            </a:r>
          </a:p>
          <a:p>
            <a:r>
              <a:rPr lang="uk-UA" sz="2200" dirty="0"/>
              <a:t>Дозволити дитині спілкуватися та брати участь у заходах</a:t>
            </a:r>
          </a:p>
        </p:txBody>
      </p:sp>
      <p:pic>
        <p:nvPicPr>
          <p:cNvPr id="10" name="Plassholder for innhold 9" descr="Et bilde som inneholder klær, mann, møbler, gutt&#10;&#10;Automatisk generert beskrivelse">
            <a:extLst>
              <a:ext uri="{FF2B5EF4-FFF2-40B4-BE49-F238E27FC236}">
                <a16:creationId xmlns:a16="http://schemas.microsoft.com/office/drawing/2014/main" id="{083D3C89-84E3-8D6D-30C7-5E066535541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454821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6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D13E2A4E-5234-9E8B-095F-60591C249591}"/>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ru-RU" sz="5400" dirty="0"/>
              <a:t>Дитячий садок</a:t>
            </a:r>
          </a:p>
        </p:txBody>
      </p:sp>
      <p:sp>
        <p:nvSpPr>
          <p:cNvPr id="7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lassholder for innhold 3">
            <a:extLst>
              <a:ext uri="{FF2B5EF4-FFF2-40B4-BE49-F238E27FC236}">
                <a16:creationId xmlns:a16="http://schemas.microsoft.com/office/drawing/2014/main" id="{2A07604B-FA0F-A5FF-8C71-31AB1F6DE419}"/>
              </a:ext>
            </a:extLst>
          </p:cNvPr>
          <p:cNvSpPr>
            <a:spLocks noGrp="1"/>
          </p:cNvSpPr>
          <p:nvPr>
            <p:ph sz="half" idx="1"/>
          </p:nvPr>
        </p:nvSpPr>
        <p:spPr>
          <a:xfrm>
            <a:off x="640080" y="2872899"/>
            <a:ext cx="4243589" cy="3320668"/>
          </a:xfrm>
        </p:spPr>
        <p:txBody>
          <a:bodyPr vert="horz" lIns="91440" tIns="45720" rIns="91440" bIns="45720" rtlCol="0">
            <a:normAutofit fontScale="92500" lnSpcReduction="10000"/>
          </a:bodyPr>
          <a:lstStyle/>
          <a:p>
            <a:r>
              <a:rPr lang="uk-UA" sz="2000" dirty="0"/>
              <a:t>Навчання через гру та на природі</a:t>
            </a:r>
          </a:p>
          <a:p>
            <a:r>
              <a:rPr lang="uk-UA" sz="2000" dirty="0"/>
              <a:t>План навчання</a:t>
            </a:r>
          </a:p>
          <a:p>
            <a:r>
              <a:rPr lang="uk-UA" sz="2000" dirty="0"/>
              <a:t>Приносити упакований ланч та спорядження для походів</a:t>
            </a:r>
          </a:p>
          <a:p>
            <a:r>
              <a:rPr lang="uk-UA" sz="2000" dirty="0"/>
              <a:t>Забирати та приводити вчасно</a:t>
            </a:r>
          </a:p>
          <a:p>
            <a:r>
              <a:rPr lang="uk-UA" sz="2000" dirty="0"/>
              <a:t>Повідомляти у разі хвороби або відсутності</a:t>
            </a:r>
          </a:p>
          <a:p>
            <a:r>
              <a:rPr lang="uk-UA" sz="2000" dirty="0"/>
              <a:t>PPT (послуга психології виховання) за необхідності</a:t>
            </a:r>
          </a:p>
          <a:p>
            <a:r>
              <a:rPr lang="uk-UA" sz="2000" dirty="0"/>
              <a:t>Здійснювати оплату</a:t>
            </a:r>
          </a:p>
        </p:txBody>
      </p:sp>
      <p:pic>
        <p:nvPicPr>
          <p:cNvPr id="34" name="Plassholder for innhold 33" descr="Et bilde som inneholder tre, maling, plante, lekeplass&#10;&#10;Automatisk generert beskrivelse">
            <a:extLst>
              <a:ext uri="{FF2B5EF4-FFF2-40B4-BE49-F238E27FC236}">
                <a16:creationId xmlns:a16="http://schemas.microsoft.com/office/drawing/2014/main" id="{9D5B509E-149C-E9DA-D924-4C8054FA5C9A}"/>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127244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BAF8A8F2-F12F-A364-7FC6-E118D6479F76}"/>
              </a:ext>
            </a:extLst>
          </p:cNvPr>
          <p:cNvSpPr>
            <a:spLocks noGrp="1"/>
          </p:cNvSpPr>
          <p:nvPr>
            <p:ph type="title"/>
          </p:nvPr>
        </p:nvSpPr>
        <p:spPr>
          <a:xfrm>
            <a:off x="6739128" y="638089"/>
            <a:ext cx="4818888" cy="1476801"/>
          </a:xfrm>
        </p:spPr>
        <p:txBody>
          <a:bodyPr vert="horz" lIns="91440" tIns="45720" rIns="91440" bIns="45720" rtlCol="0" anchor="b">
            <a:normAutofit/>
          </a:bodyPr>
          <a:lstStyle/>
          <a:p>
            <a:r>
              <a:rPr lang="uk-UA" sz="5400" kern="1200" dirty="0">
                <a:solidFill>
                  <a:schemeClr val="tx1"/>
                </a:solidFill>
                <a:latin typeface="+mj-lt"/>
                <a:ea typeface="+mj-ea"/>
                <a:cs typeface="+mj-cs"/>
              </a:rPr>
              <a:t>Школа</a:t>
            </a:r>
            <a:endParaRPr lang="en-US" sz="5400" kern="1200" dirty="0">
              <a:solidFill>
                <a:schemeClr val="tx1"/>
              </a:solidFill>
              <a:latin typeface="+mj-lt"/>
              <a:ea typeface="+mj-ea"/>
              <a:cs typeface="+mj-cs"/>
            </a:endParaRPr>
          </a:p>
        </p:txBody>
      </p:sp>
      <p:pic>
        <p:nvPicPr>
          <p:cNvPr id="6" name="Plassholder for innhold 5" descr="Et bilde som inneholder Barnekunst, person, møbler, bord&#10;&#10;Automatisk generert beskrivelse">
            <a:extLst>
              <a:ext uri="{FF2B5EF4-FFF2-40B4-BE49-F238E27FC236}">
                <a16:creationId xmlns:a16="http://schemas.microsoft.com/office/drawing/2014/main" id="{DFB25D87-9C35-0EA5-38C3-3328472F8EDA}"/>
              </a:ext>
            </a:extLst>
          </p:cNvPr>
          <p:cNvPicPr>
            <a:picLocks noGrp="1" noChangeAspect="1"/>
          </p:cNvPicPr>
          <p:nvPr>
            <p:ph sz="half" idx="2"/>
          </p:nvPr>
        </p:nvPicPr>
        <p:blipFill>
          <a:blip r:embed="rId3"/>
          <a:stretch>
            <a:fillRect/>
          </a:stretch>
        </p:blipFill>
        <p:spPr>
          <a:xfrm>
            <a:off x="630936" y="699516"/>
            <a:ext cx="5458968" cy="5458968"/>
          </a:xfrm>
          <a:prstGeom prst="rect">
            <a:avLst/>
          </a:prstGeom>
        </p:spPr>
      </p:pic>
      <p:sp>
        <p:nvSpPr>
          <p:cNvPr id="16"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D3F08023-ED38-1AD6-A816-6A7DF4054D25}"/>
              </a:ext>
            </a:extLst>
          </p:cNvPr>
          <p:cNvSpPr>
            <a:spLocks noGrp="1"/>
          </p:cNvSpPr>
          <p:nvPr>
            <p:ph sz="half" idx="1"/>
          </p:nvPr>
        </p:nvSpPr>
        <p:spPr>
          <a:xfrm>
            <a:off x="6739128" y="2664886"/>
            <a:ext cx="4818888" cy="3550789"/>
          </a:xfrm>
        </p:spPr>
        <p:txBody>
          <a:bodyPr vert="horz" lIns="91440" tIns="45720" rIns="91440" bIns="45720" rtlCol="0" anchor="t">
            <a:normAutofit fontScale="92500" lnSpcReduction="10000"/>
          </a:bodyPr>
          <a:lstStyle/>
          <a:p>
            <a:r>
              <a:rPr lang="uk-UA" sz="2000" dirty="0"/>
              <a:t>Навчання</a:t>
            </a:r>
          </a:p>
          <a:p>
            <a:r>
              <a:rPr lang="uk-UA" sz="2000" dirty="0"/>
              <a:t>Домашнє завдання </a:t>
            </a:r>
          </a:p>
          <a:p>
            <a:r>
              <a:rPr lang="uk-UA" sz="2000" dirty="0"/>
              <a:t>Упакований ланч</a:t>
            </a:r>
          </a:p>
          <a:p>
            <a:r>
              <a:rPr lang="uk-UA" sz="2000" dirty="0"/>
              <a:t>Контроль повідомлень, що дитина має брати з собою в особливі дні і </a:t>
            </a:r>
            <a:r>
              <a:rPr lang="uk-UA" sz="2000" dirty="0" err="1"/>
              <a:t>т.д</a:t>
            </a:r>
            <a:r>
              <a:rPr lang="uk-UA" sz="2000" dirty="0"/>
              <a:t>. </a:t>
            </a:r>
          </a:p>
          <a:p>
            <a:r>
              <a:rPr lang="uk-UA" sz="2000" dirty="0"/>
              <a:t>Інформувати у разі хвороби тощо.</a:t>
            </a:r>
          </a:p>
          <a:p>
            <a:r>
              <a:rPr lang="uk-UA" sz="2000" dirty="0"/>
              <a:t>Не пропускати, за винятком канікул та хвороби</a:t>
            </a:r>
          </a:p>
          <a:p>
            <a:r>
              <a:rPr lang="uk-UA" sz="2000" dirty="0"/>
              <a:t>Позакласні заходи</a:t>
            </a:r>
          </a:p>
          <a:p>
            <a:r>
              <a:rPr lang="uk-UA" sz="2000" dirty="0"/>
              <a:t>PPT (послуга психології виховання) за необхідності</a:t>
            </a:r>
          </a:p>
        </p:txBody>
      </p:sp>
    </p:spTree>
    <p:extLst>
      <p:ext uri="{BB962C8B-B14F-4D97-AF65-F5344CB8AC3E}">
        <p14:creationId xmlns:p14="http://schemas.microsoft.com/office/powerpoint/2010/main" val="16197523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9BAFA653-1686-C186-FCB3-4B12FDB78958}"/>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uk-UA" sz="5000" dirty="0"/>
              <a:t>Дозвілля</a:t>
            </a:r>
            <a:endParaRPr lang="en-US" sz="5000" dirty="0"/>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0273DDA-D49E-EDFD-9056-6487F6184F2B}"/>
              </a:ext>
            </a:extLst>
          </p:cNvPr>
          <p:cNvSpPr>
            <a:spLocks noGrp="1"/>
          </p:cNvSpPr>
          <p:nvPr>
            <p:ph sz="half" idx="1"/>
          </p:nvPr>
        </p:nvSpPr>
        <p:spPr>
          <a:xfrm>
            <a:off x="640080" y="2872899"/>
            <a:ext cx="4243589" cy="3320668"/>
          </a:xfrm>
        </p:spPr>
        <p:txBody>
          <a:bodyPr vert="horz" lIns="91440" tIns="45720" rIns="91440" bIns="45720" rtlCol="0">
            <a:normAutofit/>
          </a:bodyPr>
          <a:lstStyle/>
          <a:p>
            <a:r>
              <a:rPr lang="uk-UA" sz="2200" dirty="0"/>
              <a:t>Вправи</a:t>
            </a:r>
          </a:p>
          <a:p>
            <a:r>
              <a:rPr lang="uk-UA" sz="2200" dirty="0"/>
              <a:t>Культурні пропозиції, такі як театр, танці тощо. </a:t>
            </a:r>
          </a:p>
          <a:p>
            <a:r>
              <a:rPr lang="uk-UA" sz="2200" dirty="0"/>
              <a:t>Активність на прилеглій території</a:t>
            </a:r>
          </a:p>
          <a:p>
            <a:r>
              <a:rPr lang="uk-UA" sz="2200" dirty="0"/>
              <a:t>Друзі</a:t>
            </a:r>
          </a:p>
          <a:p>
            <a:r>
              <a:rPr lang="uk-UA" sz="2200" dirty="0"/>
              <a:t>Здійснювати оплату</a:t>
            </a:r>
          </a:p>
          <a:p>
            <a:endParaRPr lang="uk-UA" sz="2200" dirty="0"/>
          </a:p>
        </p:txBody>
      </p:sp>
      <p:pic>
        <p:nvPicPr>
          <p:cNvPr id="6" name="Plassholder for innhold 5" descr="Et bilde som inneholder gutt, ball, fotball, maling&#10;&#10;Automatisk generert beskrivelse">
            <a:extLst>
              <a:ext uri="{FF2B5EF4-FFF2-40B4-BE49-F238E27FC236}">
                <a16:creationId xmlns:a16="http://schemas.microsoft.com/office/drawing/2014/main" id="{A2E0D247-961F-386D-BDE3-7F1156929BEE}"/>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600763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tel 1">
            <a:extLst>
              <a:ext uri="{FF2B5EF4-FFF2-40B4-BE49-F238E27FC236}">
                <a16:creationId xmlns:a16="http://schemas.microsoft.com/office/drawing/2014/main" id="{E6A2474E-9369-3D44-5A48-E4EA072C0EC0}"/>
              </a:ext>
            </a:extLst>
          </p:cNvPr>
          <p:cNvSpPr>
            <a:spLocks noGrp="1"/>
          </p:cNvSpPr>
          <p:nvPr>
            <p:ph type="title"/>
          </p:nvPr>
        </p:nvSpPr>
        <p:spPr>
          <a:xfrm>
            <a:off x="640080" y="325369"/>
            <a:ext cx="4368602" cy="1956841"/>
          </a:xfrm>
        </p:spPr>
        <p:txBody>
          <a:bodyPr vert="horz" lIns="91440" tIns="45720" rIns="91440" bIns="45720" rtlCol="0" anchor="b">
            <a:normAutofit fontScale="90000"/>
          </a:bodyPr>
          <a:lstStyle/>
          <a:p>
            <a:r>
              <a:rPr lang="uk-UA" sz="5400" dirty="0"/>
              <a:t>Хто може допомогти у разі захворювання</a:t>
            </a:r>
          </a:p>
        </p:txBody>
      </p:sp>
      <p:sp>
        <p:nvSpPr>
          <p:cNvPr id="2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lassholder for innhold 2">
            <a:extLst>
              <a:ext uri="{FF2B5EF4-FFF2-40B4-BE49-F238E27FC236}">
                <a16:creationId xmlns:a16="http://schemas.microsoft.com/office/drawing/2014/main" id="{268EC9C9-4609-F27A-6AD9-98C3CE6D538B}"/>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indent="0">
              <a:buNone/>
            </a:pPr>
            <a:endParaRPr lang="uk-UA" sz="1700" dirty="0"/>
          </a:p>
          <a:p>
            <a:pPr marL="0"/>
            <a:r>
              <a:rPr lang="uk-UA" sz="1700" dirty="0"/>
              <a:t>Сімейний лікар</a:t>
            </a:r>
          </a:p>
          <a:p>
            <a:pPr marL="0"/>
            <a:r>
              <a:rPr lang="uk-UA" sz="1700" dirty="0"/>
              <a:t>Медичний центр</a:t>
            </a:r>
          </a:p>
          <a:p>
            <a:pPr marL="0"/>
            <a:r>
              <a:rPr lang="uk-UA" sz="1700" dirty="0"/>
              <a:t>Пункт першої допомоги</a:t>
            </a:r>
          </a:p>
          <a:p>
            <a:pPr marL="0"/>
            <a:r>
              <a:rPr lang="uk-UA" sz="1700" dirty="0"/>
              <a:t>Лікар – фахівець</a:t>
            </a:r>
          </a:p>
          <a:p>
            <a:pPr marL="0"/>
            <a:r>
              <a:rPr lang="uk-UA" sz="1700" dirty="0"/>
              <a:t>Муніципальні служби охорони здоров'я</a:t>
            </a:r>
          </a:p>
          <a:p>
            <a:pPr marL="0"/>
            <a:r>
              <a:rPr lang="uk-UA" sz="1700" dirty="0"/>
              <a:t>Управління з питань сім'ї</a:t>
            </a:r>
          </a:p>
        </p:txBody>
      </p:sp>
      <p:pic>
        <p:nvPicPr>
          <p:cNvPr id="16" name="Plassholder for innhold 15" descr="Et bilde som inneholder klær, mann, møbler, sko&#10;&#10;Automatisk generert beskrivelse">
            <a:extLst>
              <a:ext uri="{FF2B5EF4-FFF2-40B4-BE49-F238E27FC236}">
                <a16:creationId xmlns:a16="http://schemas.microsoft.com/office/drawing/2014/main" id="{6846714E-75A0-A5D7-D3BC-4BED93F8F15F}"/>
              </a:ext>
            </a:extLst>
          </p:cNvPr>
          <p:cNvPicPr>
            <a:picLocks noGrp="1" noChangeAspect="1"/>
          </p:cNvPicPr>
          <p:nvPr>
            <p:ph sz="half" idx="2"/>
          </p:nvPr>
        </p:nvPicPr>
        <p:blipFill rotWithShape="1">
          <a:blip r:embed="rId3"/>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656699507"/>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5662dfda-f9ca-4ffc-aa76-bfc5e0372425">
      <Terms xmlns="http://schemas.microsoft.com/office/infopath/2007/PartnerControls"/>
    </lcf76f155ced4ddcb4097134ff3c332f>
    <TaxCatchAll xmlns="69737e73-f3ad-43f2-9fa4-d48f1107f523" xsi:nil="true"/>
    <SharedWithUsers xmlns="69737e73-f3ad-43f2-9fa4-d48f1107f523">
      <UserInfo>
        <DisplayName>Ragnhild Båtsvik Risholm</DisplayName>
        <AccountId>6</AccountId>
        <AccountType/>
      </UserInfo>
      <UserInfo>
        <DisplayName>Karianne Nguyen Knudsen</DisplayName>
        <AccountId>59</AccountId>
        <AccountType/>
      </UserInfo>
      <UserInfo>
        <DisplayName>Brita Ladehaug</DisplayName>
        <AccountId>16</AccountId>
        <AccountType/>
      </UserInfo>
      <UserInfo>
        <DisplayName>Tomas Viktor Hemstad</DisplayName>
        <AccountId>12</AccountId>
        <AccountType/>
      </UserInfo>
      <UserInfo>
        <DisplayName>Maia Helene Aaby Tømmeraas</DisplayName>
        <AccountId>14</AccountId>
        <AccountType/>
      </UserInfo>
      <UserInfo>
        <DisplayName>Ioanna Kotsopoulou</DisplayName>
        <AccountId>82</AccountId>
        <AccountType/>
      </UserInfo>
      <UserInfo>
        <DisplayName>Marianne Zetterstrøm Gulliksen</DisplayName>
        <AccountId>278</AccountId>
        <AccountType/>
      </UserInfo>
      <UserInfo>
        <DisplayName>Ragnfrid Helene Steensnæs Nordbø</DisplayName>
        <AccountId>416</AccountId>
        <AccountType/>
      </UserInfo>
      <UserInfo>
        <DisplayName>Stian Tandberg</DisplayName>
        <AccountId>449</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86AB20191C468409845D4B8AF853021" ma:contentTypeVersion="17" ma:contentTypeDescription="Create a new document." ma:contentTypeScope="" ma:versionID="8788dc2a50d29ef32824071dcc239230">
  <xsd:schema xmlns:xsd="http://www.w3.org/2001/XMLSchema" xmlns:xs="http://www.w3.org/2001/XMLSchema" xmlns:p="http://schemas.microsoft.com/office/2006/metadata/properties" xmlns:ns2="5662dfda-f9ca-4ffc-aa76-bfc5e0372425" xmlns:ns3="69737e73-f3ad-43f2-9fa4-d48f1107f523" targetNamespace="http://schemas.microsoft.com/office/2006/metadata/properties" ma:root="true" ma:fieldsID="5797b188fc534c55cd5e69fbf9f1436a" ns2:_="" ns3:_="">
    <xsd:import namespace="5662dfda-f9ca-4ffc-aa76-bfc5e0372425"/>
    <xsd:import namespace="69737e73-f3ad-43f2-9fa4-d48f1107f52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62dfda-f9ca-4ffc-aa76-bfc5e03724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49f7e7b-50f8-4096-bd68-01945d5e42c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9737e73-f3ad-43f2-9fa4-d48f1107f52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2ae9806-a190-4150-ac1b-c1259bc8b60b}" ma:internalName="TaxCatchAll" ma:showField="CatchAllData" ma:web="69737e73-f3ad-43f2-9fa4-d48f1107f5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21953E-7D12-48D2-9AA3-8EE706FD81C0}">
  <ds:schemaRefs>
    <ds:schemaRef ds:uri="http://schemas.microsoft.com/sharepoint/v3/contenttype/forms"/>
  </ds:schemaRefs>
</ds:datastoreItem>
</file>

<file path=customXml/itemProps2.xml><?xml version="1.0" encoding="utf-8"?>
<ds:datastoreItem xmlns:ds="http://schemas.openxmlformats.org/officeDocument/2006/customXml" ds:itemID="{B386E92E-4770-4A64-B539-5BE98AFFB383}">
  <ds:schemaRefs>
    <ds:schemaRef ds:uri="http://purl.org/dc/terms/"/>
    <ds:schemaRef ds:uri="http://www.w3.org/XML/1998/namespace"/>
    <ds:schemaRef ds:uri="http://schemas.microsoft.com/office/infopath/2007/PartnerControls"/>
    <ds:schemaRef ds:uri="http://purl.org/dc/elements/1.1/"/>
    <ds:schemaRef ds:uri="http://schemas.microsoft.com/office/2006/documentManagement/types"/>
    <ds:schemaRef ds:uri="http://schemas.microsoft.com/office/2006/metadata/properties"/>
    <ds:schemaRef ds:uri="69737e73-f3ad-43f2-9fa4-d48f1107f523"/>
    <ds:schemaRef ds:uri="http://schemas.openxmlformats.org/package/2006/metadata/core-properties"/>
    <ds:schemaRef ds:uri="5662dfda-f9ca-4ffc-aa76-bfc5e0372425"/>
    <ds:schemaRef ds:uri="http://purl.org/dc/dcmitype/"/>
  </ds:schemaRefs>
</ds:datastoreItem>
</file>

<file path=customXml/itemProps3.xml><?xml version="1.0" encoding="utf-8"?>
<ds:datastoreItem xmlns:ds="http://schemas.openxmlformats.org/officeDocument/2006/customXml" ds:itemID="{1683A847-9DBE-4180-98BF-8ECFDE59C4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62dfda-f9ca-4ffc-aa76-bfc5e0372425"/>
    <ds:schemaRef ds:uri="69737e73-f3ad-43f2-9fa4-d48f1107f5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517</TotalTime>
  <Words>2808</Words>
  <Application>Microsoft Office PowerPoint</Application>
  <PresentationFormat>Widescreen</PresentationFormat>
  <Paragraphs>200</Paragraphs>
  <Slides>17</Slides>
  <Notes>16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Aptos Display</vt:lpstr>
      <vt:lpstr>Arial</vt:lpstr>
      <vt:lpstr>Calibri</vt:lpstr>
      <vt:lpstr>Roboto</vt:lpstr>
      <vt:lpstr>Söhne</vt:lpstr>
      <vt:lpstr>Office-tema</vt:lpstr>
      <vt:lpstr>Зустріч  2</vt:lpstr>
      <vt:lpstr>Домашнее задание</vt:lpstr>
      <vt:lpstr>Сьогоднішній порядок денний</vt:lpstr>
      <vt:lpstr>Держава загального добробуту</vt:lpstr>
      <vt:lpstr>Чого чекають в Норвегії від батьків</vt:lpstr>
      <vt:lpstr>Дитячий садок</vt:lpstr>
      <vt:lpstr>Школа</vt:lpstr>
      <vt:lpstr>Дозвілля</vt:lpstr>
      <vt:lpstr>Хто може допомогти у разі захворювання</vt:lpstr>
      <vt:lpstr>Муніципальні послуги</vt:lpstr>
      <vt:lpstr>PowerPoint Presentation</vt:lpstr>
      <vt:lpstr>Службa захисту дітей (Barnevernet)</vt:lpstr>
      <vt:lpstr>Що ще гарного? </vt:lpstr>
      <vt:lpstr>Порада від професіоналів</vt:lpstr>
      <vt:lpstr>Консультаційні групи для батьків</vt:lpstr>
      <vt:lpstr>Домашнє завдання</vt:lpstr>
      <vt:lpstr>Корисні посилання та адреси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Møte 2</dc:title>
  <dc:creator>Elfrid Krossbakken</dc:creator>
  <cp:lastModifiedBy>diana iksite</cp:lastModifiedBy>
  <cp:revision>9</cp:revision>
  <dcterms:created xsi:type="dcterms:W3CDTF">2024-04-26T11:39:09Z</dcterms:created>
  <dcterms:modified xsi:type="dcterms:W3CDTF">2024-05-31T13:39:08Z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0x010100386AB20191C468409845D4B8AF853021</vt:lpwstr>
  </property>
  <property fmtid="{D5CDD505-2E9C-101B-9397-08002B2CF9AE}" pid="3" name="MediaServiceImageTags">
    <vt:lpwstr/>
  </property>
</Properties>
</file>