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5" r:id="rId5"/>
    <p:sldId id="303" r:id="rId6"/>
    <p:sldId id="257" r:id="rId7"/>
    <p:sldId id="281" r:id="rId8"/>
    <p:sldId id="282" r:id="rId9"/>
    <p:sldId id="283" r:id="rId10"/>
    <p:sldId id="302" r:id="rId11"/>
    <p:sldId id="293" r:id="rId12"/>
    <p:sldId id="296" r:id="rId13"/>
    <p:sldId id="285" r:id="rId14"/>
    <p:sldId id="286" r:id="rId15"/>
    <p:sldId id="287" r:id="rId16"/>
    <p:sldId id="304" r:id="rId17"/>
    <p:sldId id="289" r:id="rId18"/>
    <p:sldId id="301" r:id="rId19"/>
    <p:sldId id="300" r:id="rId20"/>
    <p:sldId id="297" r:id="rId21"/>
    <p:sldId id="290" r:id="rId22"/>
    <p:sldId id="298" r:id="rId23"/>
    <p:sldId id="294"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20"/>
    <p:restoredTop sz="90288" autoAdjust="0"/>
  </p:normalViewPr>
  <p:slideViewPr>
    <p:cSldViewPr snapToGrid="0">
      <p:cViewPr varScale="1">
        <p:scale>
          <a:sx n="74" d="100"/>
          <a:sy n="74"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32D66-6EA9-4900-8651-99DFC1D491D3}" type="datetimeFigureOut">
              <a:t>31.05.2024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Kravene til kurset: </a:t>
            </a:r>
          </a:p>
          <a:p>
            <a:pPr>
              <a:spcBef>
                <a:spcPct val="0"/>
              </a:spcBef>
              <a:spcAft>
                <a:spcPct val="0"/>
              </a:spcAft>
            </a:pPr>
            <a:endParaRPr lang="nb-NO" dirty="0"/>
          </a:p>
          <a:p>
            <a:pPr>
              <a:spcBef>
                <a:spcPct val="0"/>
              </a:spcBef>
              <a:spcAft>
                <a:spcPct val="0"/>
              </a:spcAft>
            </a:pPr>
            <a:r>
              <a:rPr lang="nb-NO" dirty="0"/>
              <a:t>I dette møtet skal foreldrene informeres om deres rettigheter og plikter, barns rettigheter og lovverk som omfatter de som nye foreldre i et nytt land. </a:t>
            </a:r>
            <a:endParaRPr lang="en-US" dirty="0"/>
          </a:p>
          <a:p>
            <a:pPr>
              <a:spcBef>
                <a:spcPct val="0"/>
              </a:spcBef>
              <a:spcAft>
                <a:spcPct val="0"/>
              </a:spcAft>
            </a:pPr>
            <a:r>
              <a:rPr lang="nb-NO" dirty="0"/>
              <a:t>Møtet skal ivareta barn og foreldres rettssikkerhet i Norge:</a:t>
            </a:r>
            <a:endParaRPr lang="nb-NO" dirty="0">
              <a:ea typeface="Calibri"/>
              <a:cs typeface="Calibri"/>
            </a:endParaRPr>
          </a:p>
          <a:p>
            <a:pPr>
              <a:spcBef>
                <a:spcPct val="0"/>
              </a:spcBef>
              <a:spcAft>
                <a:spcPct val="0"/>
              </a:spcAft>
              <a:buFont typeface="Calibri"/>
              <a:buChar char="-"/>
            </a:pPr>
            <a:r>
              <a:rPr lang="nb-NO" dirty="0">
                <a:hlinkClick r:id="rId3"/>
              </a:rPr>
              <a:t>Barn og unges rettigheter i Norge</a:t>
            </a:r>
            <a:r>
              <a:rPr lang="nb-NO" dirty="0"/>
              <a:t> basert på </a:t>
            </a:r>
            <a:r>
              <a:rPr lang="nb-NO" dirty="0">
                <a:hlinkClick r:id="rId4"/>
              </a:rPr>
              <a:t>Barnekonvensjonen</a:t>
            </a:r>
            <a:r>
              <a:rPr lang="nb-NO" dirty="0"/>
              <a:t> og </a:t>
            </a:r>
            <a:r>
              <a:rPr lang="nb-NO" dirty="0">
                <a:hlinkClick r:id="rId5"/>
              </a:rPr>
              <a:t>Grunnloven</a:t>
            </a:r>
            <a:endParaRPr lang="nb-NO" dirty="0">
              <a:ea typeface="Calibri" panose="020F0502020204030204"/>
              <a:cs typeface="Calibri" panose="020F0502020204030204"/>
            </a:endParaRPr>
          </a:p>
          <a:p>
            <a:pPr>
              <a:spcBef>
                <a:spcPct val="0"/>
              </a:spcBef>
              <a:spcAft>
                <a:spcPct val="0"/>
              </a:spcAft>
              <a:buFont typeface="Calibri"/>
              <a:buChar char="-"/>
            </a:pPr>
            <a:r>
              <a:rPr lang="nb-NO" dirty="0">
                <a:hlinkClick r:id="rId6"/>
              </a:rPr>
              <a:t>Menneskerettigheter i Norge</a:t>
            </a:r>
            <a:r>
              <a:rPr lang="nb-NO" u="sng" dirty="0"/>
              <a:t>,</a:t>
            </a:r>
            <a:r>
              <a:rPr lang="nb-NO" dirty="0"/>
              <a:t> foreldrenes </a:t>
            </a:r>
            <a:r>
              <a:rPr lang="nb-NO" dirty="0">
                <a:hlinkClick r:id="rId7"/>
              </a:rPr>
              <a:t>rett til familieliv</a:t>
            </a:r>
            <a:r>
              <a:rPr lang="nb-NO" dirty="0"/>
              <a:t> og </a:t>
            </a:r>
            <a:r>
              <a:rPr lang="nb-NO" dirty="0">
                <a:hlinkClick r:id="rId8"/>
              </a:rPr>
              <a:t>barns rett til privatliv</a:t>
            </a:r>
            <a:r>
              <a:rPr lang="nb-NO" dirty="0"/>
              <a:t> </a:t>
            </a:r>
            <a:endParaRPr lang="nb-NO" dirty="0">
              <a:ea typeface="Calibri" panose="020F0502020204030204"/>
              <a:cs typeface="Calibri"/>
            </a:endParaRPr>
          </a:p>
          <a:p>
            <a:pPr>
              <a:spcBef>
                <a:spcPct val="0"/>
              </a:spcBef>
              <a:spcAft>
                <a:spcPct val="0"/>
              </a:spcAft>
              <a:buFont typeface="Calibri"/>
              <a:buChar char="-"/>
            </a:pPr>
            <a:r>
              <a:rPr lang="nb-NO" dirty="0">
                <a:hlinkClick r:id="rId9"/>
              </a:rPr>
              <a:t>Rett til et fritt og selvstendig liv med frihet fra vold og trusler</a:t>
            </a:r>
            <a:r>
              <a:rPr lang="nb-NO" dirty="0"/>
              <a:t> (*se egen beskrivelse av komponent)</a:t>
            </a:r>
            <a:endParaRPr lang="nb-NO" dirty="0">
              <a:ea typeface="Calibri" panose="020F0502020204030204"/>
              <a:cs typeface="Calibri"/>
            </a:endParaRPr>
          </a:p>
          <a:p>
            <a:pPr>
              <a:spcBef>
                <a:spcPct val="0"/>
              </a:spcBef>
              <a:spcAft>
                <a:spcPct val="0"/>
              </a:spcAft>
              <a:buFont typeface="Calibri"/>
              <a:buChar char="-"/>
            </a:pPr>
            <a:r>
              <a:rPr lang="nb-NO" dirty="0">
                <a:hlinkClick r:id="rId10"/>
              </a:rPr>
              <a:t>Lov om barn og foreldre</a:t>
            </a:r>
            <a:endParaRPr lang="nb-NO" dirty="0"/>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TIL KURSLEDER:</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Dette kurset skal være et utgangspunkt for kursdagene, og skal dekke de områdene dere må igjennom i følge rettingslinjene, men må ikke være et ordrett manus.</a:t>
            </a:r>
          </a:p>
          <a:p>
            <a:pPr>
              <a:spcBef>
                <a:spcPct val="0"/>
              </a:spcBef>
              <a:spcAft>
                <a:spcPct val="0"/>
              </a:spcAft>
              <a:buFont typeface="Calibri"/>
              <a:buChar char="-"/>
            </a:pPr>
            <a:r>
              <a:rPr lang="nb-NO" dirty="0">
                <a:ea typeface="Calibri" panose="020F0502020204030204"/>
                <a:cs typeface="Calibri" panose="020F0502020204030204"/>
              </a:rPr>
              <a:t>Alle sidene kan tilpasses, og du laster bare ned </a:t>
            </a:r>
            <a:r>
              <a:rPr lang="nb-NO" dirty="0" err="1">
                <a:ea typeface="Calibri" panose="020F0502020204030204"/>
                <a:cs typeface="Calibri" panose="020F0502020204030204"/>
              </a:rPr>
              <a:t>powerpointen</a:t>
            </a:r>
            <a:r>
              <a:rPr lang="nb-NO" dirty="0">
                <a:ea typeface="Calibri" panose="020F0502020204030204"/>
                <a:cs typeface="Calibri" panose="020F0502020204030204"/>
              </a:rPr>
              <a:t> og gjør de endringene du måtte ønske.</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 er enkelte tema og slides som er lagt opp slik at dere må tilpasse slik at innholdet passer inn i deres kommune.</a:t>
            </a:r>
          </a:p>
          <a:p>
            <a:pPr>
              <a:spcBef>
                <a:spcPct val="0"/>
              </a:spcBef>
              <a:spcAft>
                <a:spcPct val="0"/>
              </a:spcAft>
              <a:buFont typeface="Calibri"/>
              <a:buChar char="-"/>
            </a:pPr>
            <a:r>
              <a:rPr lang="nb-NO" dirty="0">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a:spcBef>
                <a:spcPct val="0"/>
              </a:spcBef>
              <a:spcAft>
                <a:spcPct val="0"/>
              </a:spcAft>
              <a:buFont typeface="Calibri"/>
              <a:buChar char="-"/>
            </a:pPr>
            <a:r>
              <a:rPr lang="nb-NO" dirty="0">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 Det er fint om dere får til en dialog mellom dere kursledere for å skape refleksjon underveis i kurset.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a:t>
            </a:r>
            <a:r>
              <a:rPr lang="en-US" dirty="0" err="1">
                <a:ea typeface="Calibri"/>
                <a:cs typeface="Calibri"/>
              </a:rPr>
              <a:t>vimeo.com</a:t>
            </a:r>
            <a:r>
              <a:rPr lang="en-US" dirty="0">
                <a:ea typeface="Calibri"/>
                <a:cs typeface="Calibri"/>
              </a:rPr>
              <a:t>/774728066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uFont typeface="Arial" panose="020B0604020202020204" pitchFamily="34" charset="0"/>
              <a:buChar char="•"/>
            </a:pPr>
            <a:r>
              <a:rPr lang="nb-NO" b="0" i="0" dirty="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fontAlgn="base">
              <a:buFont typeface="Arial" panose="020B0604020202020204" pitchFamily="34" charset="0"/>
              <a:buChar char="•"/>
            </a:pPr>
            <a:r>
              <a:rPr lang="nb-NO" b="0" i="0" dirty="0">
                <a:solidFill>
                  <a:srgbClr val="333333"/>
                </a:solidFill>
                <a:effectLst/>
                <a:latin typeface="Noto Serif"/>
                <a:ea typeface="Noto Serif"/>
                <a:cs typeface="Noto Serif"/>
              </a:rPr>
              <a:t>Nærmest alle land i verden har sluttet seg til barnekonvensjonen.</a:t>
            </a:r>
          </a:p>
          <a:p>
            <a:pPr fontAlgn="base">
              <a:buFont typeface="Arial" panose="020B0604020202020204" pitchFamily="34" charset="0"/>
              <a:buChar char="•"/>
            </a:pPr>
            <a:r>
              <a:rPr lang="nb-NO" b="0" i="0" dirty="0">
                <a:solidFill>
                  <a:srgbClr val="333333"/>
                </a:solidFill>
                <a:effectLst/>
                <a:latin typeface="Noto Serif"/>
                <a:ea typeface="Noto Serif"/>
                <a:cs typeface="Noto Serif"/>
              </a:rPr>
              <a:t>Barnekonvensjonen er en avtale som skal sikre at alle barn skal ha de samme </a:t>
            </a:r>
            <a:r>
              <a:rPr lang="nb-NO" dirty="0">
                <a:solidFill>
                  <a:srgbClr val="333333"/>
                </a:solidFill>
                <a:latin typeface="Noto Serif"/>
                <a:ea typeface="Noto Serif"/>
                <a:cs typeface="Noto Serif"/>
              </a:rPr>
              <a:t>grunnleggende </a:t>
            </a:r>
            <a:r>
              <a:rPr lang="nb-NO" b="0" i="0" dirty="0">
                <a:solidFill>
                  <a:srgbClr val="333333"/>
                </a:solidFill>
                <a:effectLst/>
                <a:latin typeface="Noto Serif"/>
                <a:ea typeface="Noto Serif"/>
                <a:cs typeface="Noto Serif"/>
              </a:rPr>
              <a:t>rettigheter.</a:t>
            </a:r>
            <a:r>
              <a:rPr lang="nb-NO" dirty="0">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fontAlgn="base"/>
            <a:r>
              <a:rPr lang="nb-NO" b="0" i="0" dirty="0">
                <a:solidFill>
                  <a:srgbClr val="333333"/>
                </a:solidFill>
                <a:effectLst/>
                <a:latin typeface="Noto Serif"/>
                <a:ea typeface="Noto Serif"/>
                <a:cs typeface="Noto Serif"/>
              </a:rPr>
              <a:t>Til kursholder:</a:t>
            </a:r>
            <a:r>
              <a:rPr lang="nb-NO" dirty="0">
                <a:solidFill>
                  <a:srgbClr val="333333"/>
                </a:solidFill>
                <a:latin typeface="Noto Serif"/>
                <a:ea typeface="Noto Serif"/>
                <a:cs typeface="Noto Serif"/>
              </a:rPr>
              <a:t> </a:t>
            </a:r>
          </a:p>
          <a:p>
            <a:pPr algn="l" fontAlgn="base">
              <a:buFont typeface="Arial" panose="020B0604020202020204" pitchFamily="34" charset="0"/>
              <a:buNone/>
            </a:pPr>
            <a:r>
              <a:rPr lang="nb-NO" dirty="0"/>
              <a:t>Du kan for eksempel lese deg opp på barnekonvensjonen på UNICEF sine sider her: </a:t>
            </a:r>
            <a:r>
              <a:rPr lang="nb-NO" dirty="0" err="1"/>
              <a:t>https</a:t>
            </a:r>
            <a:r>
              <a:rPr lang="nb-NO" dirty="0"/>
              <a:t>://</a:t>
            </a:r>
            <a:r>
              <a:rPr lang="nb-NO" dirty="0" err="1"/>
              <a:t>www.unicef.no</a:t>
            </a:r>
            <a:r>
              <a:rPr lang="nb-NO" dirty="0"/>
              <a:t>/vart-arbeid/internasjonalt/barnekonvensjonen</a:t>
            </a:r>
          </a:p>
          <a:p>
            <a:pPr algn="l" fontAlgn="base">
              <a:buFont typeface="Arial" panose="020B0604020202020204" pitchFamily="34" charset="0"/>
              <a:buNone/>
            </a:pPr>
            <a:r>
              <a:rPr lang="nb-NO" dirty="0"/>
              <a:t>Eller på barneombudets sider: </a:t>
            </a:r>
            <a:r>
              <a:rPr lang="nb-NO" dirty="0" err="1"/>
              <a:t>https</a:t>
            </a:r>
            <a:r>
              <a:rPr lang="nb-NO" dirty="0"/>
              <a:t>://</a:t>
            </a:r>
            <a:r>
              <a:rPr lang="nb-NO" dirty="0" err="1"/>
              <a:t>www.barneombudet.no</a:t>
            </a:r>
            <a:r>
              <a:rPr lang="nb-NO" dirty="0"/>
              <a:t>/for-barn-og-unge/barnekonvensjonen</a:t>
            </a:r>
          </a:p>
          <a:p>
            <a:pPr algn="l" fontAlgn="base">
              <a:buFont typeface="Arial" panose="020B0604020202020204" pitchFamily="34" charset="0"/>
              <a:buNone/>
            </a:pPr>
            <a:endParaRPr lang="nb-NO" dirty="0">
              <a:cs typeface="Calibri"/>
            </a:endParaRPr>
          </a:p>
          <a:p>
            <a:pPr algn="l" fontAlgn="base">
              <a:buFont typeface="Arial" panose="020B0604020202020204" pitchFamily="34" charset="0"/>
              <a:buChar char="•"/>
            </a:pPr>
            <a:endParaRPr lang="nb-NO" dirty="0"/>
          </a:p>
          <a:p>
            <a:pPr fontAlgn="base">
              <a:buFont typeface="Arial" panose="020B0604020202020204" pitchFamily="34" charset="0"/>
              <a:buChar char="•"/>
            </a:pPr>
            <a:r>
              <a:rPr lang="nb-NO" dirty="0" err="1"/>
              <a:t>Handouts</a:t>
            </a:r>
            <a:r>
              <a:rPr lang="nb-NO" dirty="0"/>
              <a:t> til dette temaet finner du for eksempel her:  </a:t>
            </a:r>
            <a:r>
              <a:rPr lang="nb-NO" dirty="0" err="1"/>
              <a:t>https</a:t>
            </a:r>
            <a:r>
              <a:rPr lang="nb-NO" dirty="0"/>
              <a:t>://</a:t>
            </a:r>
            <a:r>
              <a:rPr lang="nb-NO" dirty="0" err="1"/>
              <a:t>www.reddbarna.no</a:t>
            </a:r>
            <a:r>
              <a:rPr lang="nb-NO" dirty="0"/>
              <a:t>/</a:t>
            </a:r>
            <a:r>
              <a:rPr lang="nb-NO" dirty="0" err="1"/>
              <a:t>content</a:t>
            </a:r>
            <a:r>
              <a:rPr lang="nb-NO" dirty="0"/>
              <a:t>/</a:t>
            </a:r>
            <a:r>
              <a:rPr lang="nb-NO" dirty="0" err="1"/>
              <a:t>uploads</a:t>
            </a:r>
            <a:r>
              <a:rPr lang="nb-NO" dirty="0"/>
              <a:t>/</a:t>
            </a:r>
            <a:r>
              <a:rPr lang="nb-NO" dirty="0" err="1"/>
              <a:t>sites</a:t>
            </a:r>
            <a:r>
              <a:rPr lang="nb-NO" dirty="0"/>
              <a:t>/4/2024/02/BK_plakat_BOKMAL-3.pdf</a:t>
            </a:r>
            <a:endParaRPr lang="nb-NO" dirty="0">
              <a:cs typeface="Calibri"/>
            </a:endParaRPr>
          </a:p>
          <a:p>
            <a:r>
              <a:rPr lang="nb-NO" dirty="0"/>
              <a:t>Denne siden er på norsk, men de kan bruke google translate for å oversette direkte. </a:t>
            </a:r>
          </a:p>
          <a:p>
            <a:endParaRPr lang="nb-NO" dirty="0">
              <a:cs typeface="Calibri"/>
            </a:endParaRPr>
          </a:p>
          <a:p>
            <a:r>
              <a:rPr lang="nb-NO" dirty="0">
                <a:cs typeface="Calibri"/>
              </a:rPr>
              <a:t>Enkel plakat: </a:t>
            </a:r>
            <a:r>
              <a:rPr lang="nb-NO" dirty="0" err="1">
                <a:cs typeface="Calibri"/>
              </a:rPr>
              <a:t>https</a:t>
            </a:r>
            <a:r>
              <a:rPr lang="nb-NO" dirty="0">
                <a:cs typeface="Calibri"/>
              </a:rPr>
              <a:t>://</a:t>
            </a:r>
            <a:r>
              <a:rPr lang="nb-NO" dirty="0" err="1">
                <a:cs typeface="Calibri"/>
              </a:rPr>
              <a:t>www.plan-norge.no</a:t>
            </a:r>
            <a:r>
              <a:rPr lang="nb-NO" dirty="0">
                <a:cs typeface="Calibri"/>
              </a:rPr>
              <a:t>/</a:t>
            </a:r>
            <a:r>
              <a:rPr lang="nb-NO" dirty="0" err="1">
                <a:cs typeface="Calibri"/>
              </a:rPr>
              <a:t>vaart</a:t>
            </a:r>
            <a:r>
              <a:rPr lang="nb-NO" dirty="0">
                <a:cs typeface="Calibri"/>
              </a:rPr>
              <a:t>-arbeid/barnekonvensjonen/barnekonvensjonen-plakat-i-posten</a:t>
            </a:r>
          </a:p>
          <a:p>
            <a:endParaRPr lang="nb-NO" dirty="0"/>
          </a:p>
          <a:p>
            <a:pPr algn="l" fontAlgn="base">
              <a:buFont typeface="Arial" panose="020B0604020202020204" pitchFamily="34" charset="0"/>
              <a:buNone/>
            </a:pPr>
            <a:r>
              <a:rPr lang="nb-NO" b="0" i="0" dirty="0">
                <a:solidFill>
                  <a:srgbClr val="333333"/>
                </a:solidFill>
                <a:effectLst/>
                <a:latin typeface="Noto Serif"/>
                <a:ea typeface="Noto Serif"/>
                <a:cs typeface="Noto Serif"/>
              </a:rPr>
              <a:t>.</a:t>
            </a:r>
          </a:p>
          <a:p>
            <a:br>
              <a:rPr lang="nb-NO" dirty="0">
                <a:cs typeface="+mn-l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fint om dere går kort igjennom noen av rettighetene og hva det vil si i praksis. Bruk eksempler som er relevant for gruppen. (Hent ut de eksemplene du synes passer best for eksempel fra sidene til Unicef eller barneombudet.).</a:t>
            </a:r>
          </a:p>
          <a:p>
            <a:endParaRPr lang="nb-NO" dirty="0"/>
          </a:p>
          <a:p>
            <a:r>
              <a:rPr lang="nb-NO" dirty="0"/>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endParaRPr lang="nb-NO" dirty="0"/>
          </a:p>
          <a:p>
            <a:r>
              <a:rPr lang="nb-NO" dirty="0"/>
              <a:t>Et annet eksempel er «til barnets beste», som betyr at alle bestemmelser som omhandler barn skal gjøres til deres beste, enten om det er snakk om bestemmelser for et enkelt barn, eller en gruppe barn i for eksempel kommunen</a:t>
            </a:r>
          </a:p>
          <a:p>
            <a:endParaRPr lang="nb-NO" dirty="0"/>
          </a:p>
          <a:p>
            <a:r>
              <a:rPr lang="nb-NO" dirty="0"/>
              <a:t>Alle barn skal ha mulighet til å si sin mening hjemme, på skolen, eller i andre sammenhenger. De skal bli lyttet til og tatt på alvor. Det betyr ikke at barnet alltid skal få det som de vil, men de skal få ha muligheten til å si sin mening, </a:t>
            </a:r>
          </a:p>
          <a:p>
            <a:endParaRPr lang="nb-NO" dirty="0"/>
          </a:p>
          <a:p>
            <a:endParaRPr lang="nb-NO" dirty="0"/>
          </a:p>
          <a:p>
            <a:r>
              <a:rPr lang="nb-NO" dirty="0"/>
              <a:t>(Bildet som er her er plakaten du kan du også </a:t>
            </a:r>
            <a:r>
              <a:rPr lang="nb-NO" dirty="0" err="1"/>
              <a:t>printe</a:t>
            </a:r>
            <a:r>
              <a:rPr lang="nb-NO" dirty="0"/>
              <a:t> ut som </a:t>
            </a:r>
            <a:r>
              <a:rPr lang="nb-NO" dirty="0" err="1"/>
              <a:t>handout</a:t>
            </a:r>
            <a:r>
              <a:rPr lang="nb-NO" dirty="0"/>
              <a:t> fra: </a:t>
            </a:r>
            <a:r>
              <a:rPr lang="nb-NO" dirty="0" err="1"/>
              <a:t>https</a:t>
            </a:r>
            <a:r>
              <a:rPr lang="nb-NO" dirty="0"/>
              <a:t>://</a:t>
            </a:r>
            <a:r>
              <a:rPr lang="nb-NO" dirty="0" err="1"/>
              <a:t>www.unicef.no</a:t>
            </a:r>
            <a:r>
              <a:rPr lang="nb-NO" dirty="0"/>
              <a:t>/vart-arbeid/internasjonalt/barnekonvensjonen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skal vi dvele litt ekstra ved retten til å ha et selvstendig liv uten vold og trusler, og hva det vil si. I Norge er det å forbudt å utsette voksne eller barn mot trusler og vold. </a:t>
            </a:r>
          </a:p>
          <a:p>
            <a:r>
              <a:rPr lang="nb-NO" dirty="0"/>
              <a:t>Vold blir definert som både fysisk og psykisk vold, og negativ sosial kontroll. Her ønsker vi at dere stopper litt opp ved dette og finner på eksempler som viser ulike former for vold. </a:t>
            </a:r>
            <a:endParaRPr lang="nb-NO" dirty="0">
              <a:cs typeface="Calibri"/>
            </a:endParaRPr>
          </a:p>
          <a:p>
            <a:r>
              <a:rPr lang="nb-NO" dirty="0"/>
              <a:t>For eksempel: </a:t>
            </a:r>
            <a:endParaRPr lang="nb-NO" dirty="0">
              <a:cs typeface="Calibri"/>
            </a:endParaRPr>
          </a:p>
          <a:p>
            <a:r>
              <a:rPr lang="nb-NO" dirty="0"/>
              <a:t>Oppdragervold er ikke lov, ikke lov å slå eller fysisk straffe barn. </a:t>
            </a:r>
            <a:endParaRPr lang="nb-NO" dirty="0">
              <a:cs typeface="Calibri"/>
            </a:endParaRPr>
          </a:p>
          <a:p>
            <a:r>
              <a:rPr lang="nb-NO" dirty="0"/>
              <a:t>Psykisk vold, ikke lov å true noen til å gjøre noe.</a:t>
            </a:r>
            <a:endParaRPr lang="nb-NO" dirty="0">
              <a:cs typeface="Calibri"/>
            </a:endParaRPr>
          </a:p>
          <a:p>
            <a:r>
              <a:rPr lang="nb-NO" dirty="0"/>
              <a:t>Ikke lov å holde noen tilbake fra å kunne leve fritt, ved å for eksempel ikke la barna velge venner selv, eller hindre partneren din i å ha et </a:t>
            </a:r>
            <a:r>
              <a:rPr lang="nb-NO" dirty="0" err="1"/>
              <a:t>sosialliv</a:t>
            </a:r>
            <a:r>
              <a:rPr lang="nb-NO" dirty="0"/>
              <a:t>. </a:t>
            </a:r>
            <a:endParaRPr lang="nb-NO" dirty="0">
              <a:cs typeface="Calibri"/>
            </a:endParaRPr>
          </a:p>
          <a:p>
            <a:endParaRPr lang="nb-NO" dirty="0"/>
          </a:p>
          <a:p>
            <a:endParaRPr lang="nb-NO" dirty="0"/>
          </a:p>
          <a:p>
            <a:endParaRPr lang="nb-NO" dirty="0"/>
          </a:p>
          <a:p>
            <a:endParaRPr lang="nb-NO" dirty="0"/>
          </a:p>
          <a:p>
            <a:r>
              <a:rPr lang="nb-NO" dirty="0">
                <a:hlinkClick r:id="rId3"/>
              </a:rPr>
              <a:t>https://www.barneombudet.no/for-barn-og-unge/dine-rettigheter/vold-og-overgrep</a:t>
            </a:r>
            <a:endParaRPr lang="nb-NO" dirty="0"/>
          </a:p>
          <a:p>
            <a:endParaRPr lang="nb-NO" dirty="0"/>
          </a:p>
          <a:p>
            <a:r>
              <a:rPr lang="nb-NO" dirty="0"/>
              <a:t>Forslag til temaer å gå mer inn i: </a:t>
            </a:r>
          </a:p>
          <a:p>
            <a:r>
              <a:rPr lang="nb-NO" dirty="0"/>
              <a:t>Hva er vold?</a:t>
            </a:r>
            <a:endParaRPr lang="nb-NO" dirty="0">
              <a:cs typeface="Calibri"/>
            </a:endParaRPr>
          </a:p>
          <a:p>
            <a:r>
              <a:rPr lang="nb-NO" dirty="0"/>
              <a:t>Vold er et overgrep mot andre.</a:t>
            </a:r>
            <a:endParaRPr lang="nb-NO" dirty="0">
              <a:cs typeface="Calibri"/>
            </a:endParaRPr>
          </a:p>
          <a:p>
            <a:r>
              <a:rPr lang="nb-NO" dirty="0"/>
              <a:t>Vold er alle handlinger som </a:t>
            </a:r>
            <a:r>
              <a:rPr lang="nb-NO" dirty="0" err="1"/>
              <a:t>påfører</a:t>
            </a:r>
            <a:r>
              <a:rPr lang="nb-NO" dirty="0"/>
              <a:t> en annen skade, smerte eller redsel.</a:t>
            </a:r>
            <a:endParaRPr lang="nb-NO" dirty="0">
              <a:cs typeface="Calibri"/>
            </a:endParaRPr>
          </a:p>
          <a:p>
            <a:r>
              <a:rPr lang="nb-NO" dirty="0"/>
              <a:t>Vold kan være fysisk, psykisk, latent, seksuell og materiell. </a:t>
            </a:r>
            <a:endParaRPr lang="nb-NO" dirty="0">
              <a:cs typeface="Calibri"/>
            </a:endParaRPr>
          </a:p>
          <a:p>
            <a:r>
              <a:rPr lang="nb-NO" dirty="0"/>
              <a:t>Hva er vold i nære relasjoner?</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33333"/>
                </a:solidFill>
                <a:effectLst/>
                <a:latin typeface="Open Sans" panose="020F0502020204030204" pitchFamily="34" charset="0"/>
              </a:rPr>
              <a:t>Her kan illustrasjonen brukes for å vise at foreldrene sitter med likt ansvar. </a:t>
            </a:r>
          </a:p>
          <a:p>
            <a:pPr algn="l"/>
            <a:endParaRPr lang="nb-NO" b="0" i="0" u="none" strike="noStrike" dirty="0">
              <a:solidFill>
                <a:srgbClr val="333333"/>
              </a:solidFill>
              <a:effectLst/>
              <a:latin typeface="Open Sans" panose="020F0502020204030204" pitchFamily="34" charset="0"/>
            </a:endParaRPr>
          </a:p>
          <a:p>
            <a:pPr algn="l"/>
            <a:r>
              <a:rPr lang="nb-NO" b="0" i="0" u="none" strike="noStrike" dirty="0">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endParaRPr lang="nb-NO" dirty="0"/>
          </a:p>
          <a:p>
            <a:pPr algn="l" fontAlgn="base"/>
            <a:r>
              <a:rPr lang="nb-NO" sz="1800" b="0" i="0" dirty="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fontAlgn="base"/>
            <a:r>
              <a:rPr lang="nb-NO" sz="1800" b="0" i="0" dirty="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dirty="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fontAlgn="base"/>
            <a:r>
              <a:rPr lang="nb-NO" sz="1800" b="0" i="0" dirty="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pPr marL="171450" indent="-171450">
              <a:buFont typeface="Calibri"/>
              <a:buChar char="-"/>
            </a:pPr>
            <a:endParaRPr lang="en-US">
              <a:ea typeface="Calibri"/>
              <a:cs typeface="Calibri"/>
            </a:endParaRPr>
          </a:p>
          <a:p>
            <a:pPr algn="l" fontAlgn="base"/>
            <a:r>
              <a:rPr lang="nb-NO" sz="1800" b="0" i="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fontAlgn="base"/>
            <a:r>
              <a:rPr lang="nb-NO" sz="1800" b="0" i="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fontAlgn="base"/>
            <a:r>
              <a:rPr lang="nb-NO"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a:buFont typeface="Calibri"/>
              <a:buChar char="-"/>
            </a:pPr>
            <a:endParaRPr lang="en-US">
              <a:ea typeface="Calibri"/>
              <a:cs typeface="Calibri"/>
            </a:endParaRPr>
          </a:p>
          <a:p>
            <a:endParaRPr lang="nb-NO"/>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90000"/>
              </a:lnSpc>
              <a:spcBef>
                <a:spcPts val="1000"/>
              </a:spcBef>
            </a:pPr>
            <a:r>
              <a:rPr lang="nb-NO" dirty="0">
                <a:ea typeface="Calibri" panose="020F0502020204030204"/>
                <a:cs typeface="Calibri" panose="020F0502020204030204"/>
              </a:rPr>
              <a:t>Stikkord til manus: </a:t>
            </a:r>
          </a:p>
          <a:p>
            <a:pPr marL="171450" indent="-171450">
              <a:lnSpc>
                <a:spcPct val="90000"/>
              </a:lnSpc>
              <a:spcBef>
                <a:spcPts val="1000"/>
              </a:spcBef>
              <a:buFont typeface="Calibri"/>
              <a:buChar char="-"/>
            </a:pPr>
            <a:r>
              <a:rPr lang="nb-NO" dirty="0">
                <a:ea typeface="Calibri" panose="020F0502020204030204"/>
                <a:cs typeface="Calibri" panose="020F0502020204030204"/>
              </a:rPr>
              <a:t>Basert på menneskerettighetene så legges det mye vekt på trygghet for foreldre i Norge. </a:t>
            </a:r>
          </a:p>
          <a:p>
            <a:pPr marL="171450" indent="-171450">
              <a:lnSpc>
                <a:spcPct val="90000"/>
              </a:lnSpc>
              <a:spcBef>
                <a:spcPts val="1000"/>
              </a:spcBef>
              <a:buFont typeface="Calibri"/>
              <a:buChar char="-"/>
            </a:pPr>
            <a:r>
              <a:rPr lang="nb-NO" dirty="0">
                <a:ea typeface="Calibri" panose="020F0502020204030204"/>
                <a:cs typeface="Calibri" panose="020F0502020204030204"/>
              </a:rPr>
              <a:t>Å komme til et nytt land oppleves gjerne utrygt både for foreldre og barn (si noe </a:t>
            </a:r>
            <a:r>
              <a:rPr lang="nb-NO" dirty="0" err="1">
                <a:ea typeface="Calibri" panose="020F0502020204030204"/>
                <a:cs typeface="Calibri" panose="020F0502020204030204"/>
              </a:rPr>
              <a:t>allemenngyldig</a:t>
            </a:r>
            <a:r>
              <a:rPr lang="nb-NO" dirty="0">
                <a:ea typeface="Calibri" panose="020F0502020204030204"/>
                <a:cs typeface="Calibri" panose="020F0502020204030204"/>
              </a:rPr>
              <a:t> her om trygghet å det å være foreldre..?)</a:t>
            </a:r>
          </a:p>
          <a:p>
            <a:pPr marL="171450" indent="-171450">
              <a:lnSpc>
                <a:spcPct val="90000"/>
              </a:lnSpc>
              <a:spcBef>
                <a:spcPts val="1000"/>
              </a:spcBef>
              <a:buFont typeface="Calibri"/>
              <a:buChar char="-"/>
            </a:pPr>
            <a:r>
              <a:rPr lang="nb-NO" dirty="0">
                <a:ea typeface="Calibri" panose="020F0502020204030204"/>
                <a:cs typeface="Calibri" panose="020F0502020204030204"/>
              </a:rPr>
              <a:t>Foreldre har ansvar for å støtte barn...</a:t>
            </a:r>
          </a:p>
          <a:p>
            <a:pPr>
              <a:lnSpc>
                <a:spcPct val="90000"/>
              </a:lnSpc>
              <a:spcBef>
                <a:spcPts val="1000"/>
              </a:spcBef>
            </a:pPr>
            <a:endParaRPr lang="nb-NO" dirty="0">
              <a:ea typeface="Calibri" panose="020F0502020204030204"/>
              <a:cs typeface="Calibri" panose="020F0502020204030204"/>
            </a:endParaRPr>
          </a:p>
          <a:p>
            <a:pPr>
              <a:lnSpc>
                <a:spcPct val="90000"/>
              </a:lnSpc>
              <a:spcBef>
                <a:spcPts val="1000"/>
              </a:spcBef>
            </a:pPr>
            <a:r>
              <a:rPr lang="nb-NO" dirty="0">
                <a:ea typeface="Calibri" panose="020F0502020204030204"/>
                <a:cs typeface="Calibri" panose="020F0502020204030204"/>
              </a:rPr>
              <a:t>----------------------------------------------</a:t>
            </a:r>
          </a:p>
          <a:p>
            <a:pPr marL="514350" indent="-514350">
              <a:lnSpc>
                <a:spcPct val="90000"/>
              </a:lnSpc>
              <a:spcBef>
                <a:spcPts val="1000"/>
              </a:spcBef>
              <a:buFont typeface="Calibri"/>
              <a:buChar char="-"/>
            </a:pPr>
            <a:endParaRPr lang="nb-NO" dirty="0">
              <a:ea typeface="Calibri" panose="020F0502020204030204"/>
              <a:cs typeface="Calibri" panose="020F0502020204030204"/>
            </a:endParaRPr>
          </a:p>
          <a:p>
            <a:pPr marL="514350" indent="-514350">
              <a:lnSpc>
                <a:spcPct val="90000"/>
              </a:lnSpc>
              <a:spcBef>
                <a:spcPts val="1000"/>
              </a:spcBef>
              <a:buFont typeface="Calibri"/>
              <a:buChar char="-"/>
            </a:pPr>
            <a:r>
              <a:rPr lang="nb-NO" dirty="0"/>
              <a:t>Foreldre har ansvaret for å støtte barns utvikling. Gi trygghet, kjærlighet og grenser. </a:t>
            </a:r>
            <a:endParaRPr lang="en-US" dirty="0">
              <a:ea typeface="Calibri"/>
              <a:cs typeface="Calibri"/>
            </a:endParaRPr>
          </a:p>
          <a:p>
            <a:pPr marL="514350" indent="-514350">
              <a:lnSpc>
                <a:spcPct val="90000"/>
              </a:lnSpc>
              <a:spcBef>
                <a:spcPts val="1000"/>
              </a:spcBef>
              <a:buFont typeface="Calibri"/>
              <a:buChar char="-"/>
            </a:pPr>
            <a:r>
              <a:rPr lang="nb-NO" dirty="0"/>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 litt om hva slags foreldreveiledningstilbud som finnes i deres kommune. </a:t>
            </a:r>
          </a:p>
          <a:p>
            <a:r>
              <a:rPr lang="nb-NO" dirty="0"/>
              <a:t>Hvordan det er lagt opp?</a:t>
            </a:r>
          </a:p>
          <a:p>
            <a:r>
              <a:rPr lang="nb-NO" dirty="0"/>
              <a:t>Hvem er det typisk som deltar?</a:t>
            </a:r>
          </a:p>
          <a:p>
            <a:r>
              <a:rPr lang="nb-NO" dirty="0"/>
              <a:t>Hvordan en melder en seg på?</a:t>
            </a:r>
          </a:p>
          <a:p>
            <a:endParaRPr lang="nb-NO" dirty="0"/>
          </a:p>
          <a:p>
            <a:r>
              <a:rPr lang="nb-NO" dirty="0"/>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Skriv</a:t>
            </a:r>
            <a:r>
              <a:rPr lang="en-US" dirty="0">
                <a:ea typeface="Calibri"/>
                <a:cs typeface="Calibri"/>
              </a:rPr>
              <a:t> inn </a:t>
            </a:r>
            <a:r>
              <a:rPr lang="en-US" dirty="0" err="1">
                <a:ea typeface="Calibri"/>
                <a:cs typeface="Calibri"/>
              </a:rPr>
              <a:t>relevante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dere</a:t>
            </a:r>
            <a:r>
              <a:rPr lang="en-US" dirty="0">
                <a:ea typeface="Calibri"/>
                <a:cs typeface="Calibri"/>
              </a:rPr>
              <a:t> </a:t>
            </a:r>
            <a:r>
              <a:rPr lang="en-US" dirty="0" err="1">
                <a:ea typeface="Calibri"/>
                <a:cs typeface="Calibri"/>
              </a:rPr>
              <a:t>har</a:t>
            </a:r>
            <a:r>
              <a:rPr lang="en-US" dirty="0">
                <a:ea typeface="Calibri"/>
                <a:cs typeface="Calibri"/>
              </a:rPr>
              <a:t> I </a:t>
            </a:r>
            <a:r>
              <a:rPr lang="en-US" dirty="0" err="1">
                <a:ea typeface="Calibri"/>
                <a:cs typeface="Calibri"/>
              </a:rPr>
              <a:t>kommunen</a:t>
            </a:r>
            <a:r>
              <a:rPr lang="en-US" dirty="0">
                <a:ea typeface="Calibri"/>
                <a:cs typeface="Calibri"/>
              </a:rPr>
              <a:t>. </a:t>
            </a:r>
          </a:p>
          <a:p>
            <a:endParaRPr lang="en-US" dirty="0">
              <a:ea typeface="Calibri"/>
              <a:cs typeface="Calibri"/>
            </a:endParaRPr>
          </a:p>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err="1">
                <a:ea typeface="Calibri"/>
                <a:cs typeface="Calibri"/>
              </a:rPr>
              <a:t>Foreldre</a:t>
            </a:r>
            <a:r>
              <a:rPr lang="en-US" dirty="0">
                <a:ea typeface="Calibri"/>
                <a:cs typeface="Calibri"/>
              </a:rPr>
              <a:t> er </a:t>
            </a:r>
            <a:r>
              <a:rPr lang="en-US" dirty="0" err="1">
                <a:ea typeface="Calibri"/>
                <a:cs typeface="Calibri"/>
              </a:rPr>
              <a:t>ikke</a:t>
            </a:r>
            <a:r>
              <a:rPr lang="en-US" dirty="0">
                <a:ea typeface="Calibri"/>
                <a:cs typeface="Calibri"/>
              </a:rPr>
              <a:t> </a:t>
            </a:r>
            <a:r>
              <a:rPr lang="en-US" dirty="0" err="1">
                <a:ea typeface="Calibri"/>
                <a:cs typeface="Calibri"/>
              </a:rPr>
              <a:t>alene</a:t>
            </a:r>
            <a:r>
              <a:rPr lang="en-US" dirty="0">
                <a:ea typeface="Calibri"/>
                <a:cs typeface="Calibri"/>
              </a:rPr>
              <a:t> med </a:t>
            </a:r>
            <a:r>
              <a:rPr lang="en-US" dirty="0" err="1">
                <a:ea typeface="Calibri"/>
                <a:cs typeface="Calibri"/>
              </a:rPr>
              <a:t>oppgaven</a:t>
            </a:r>
            <a:endParaRPr lang="en-US" dirty="0">
              <a:ea typeface="Calibri"/>
              <a:cs typeface="Calibri"/>
            </a:endParaRPr>
          </a:p>
          <a:p>
            <a:pPr marL="171450" indent="-171450">
              <a:buFont typeface="Calibri"/>
              <a:buChar char="-"/>
            </a:pPr>
            <a:r>
              <a:rPr lang="en-US" dirty="0">
                <a:ea typeface="Calibri"/>
                <a:cs typeface="Calibri"/>
              </a:rPr>
              <a:t>Det er </a:t>
            </a:r>
            <a:r>
              <a:rPr lang="en-US" dirty="0" err="1">
                <a:ea typeface="Calibri"/>
                <a:cs typeface="Calibri"/>
              </a:rPr>
              <a:t>flere</a:t>
            </a:r>
            <a:r>
              <a:rPr lang="en-US" dirty="0">
                <a:ea typeface="Calibri"/>
                <a:cs typeface="Calibri"/>
              </a:rPr>
              <a:t> </a:t>
            </a:r>
            <a:r>
              <a:rPr lang="en-US" dirty="0" err="1">
                <a:ea typeface="Calibri"/>
                <a:cs typeface="Calibri"/>
              </a:rPr>
              <a:t>steder</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be om </a:t>
            </a:r>
            <a:r>
              <a:rPr lang="en-US" dirty="0" err="1">
                <a:ea typeface="Calibri"/>
                <a:cs typeface="Calibri"/>
              </a:rPr>
              <a:t>hjelp</a:t>
            </a:r>
            <a:r>
              <a:rPr lang="en-US" dirty="0">
                <a:ea typeface="Calibri"/>
                <a:cs typeface="Calibri"/>
              </a:rPr>
              <a:t> </a:t>
            </a:r>
            <a:r>
              <a:rPr lang="en-US" dirty="0" err="1">
                <a:ea typeface="Calibri"/>
                <a:cs typeface="Calibri"/>
              </a:rPr>
              <a:t>når</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slik</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flytkningetjenesten</a:t>
            </a:r>
            <a:r>
              <a:rPr lang="en-US" dirty="0">
                <a:ea typeface="Calibri"/>
                <a:cs typeface="Calibri"/>
              </a:rPr>
              <a:t>, </a:t>
            </a:r>
            <a:r>
              <a:rPr lang="en-US" dirty="0" err="1">
                <a:ea typeface="Calibri"/>
                <a:cs typeface="Calibri"/>
              </a:rPr>
              <a:t>kommunale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barnevernstjenesten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få</a:t>
            </a:r>
            <a:r>
              <a:rPr lang="en-US" dirty="0">
                <a:ea typeface="Calibri"/>
                <a:cs typeface="Calibri"/>
              </a:rPr>
              <a:t> </a:t>
            </a:r>
            <a:r>
              <a:rPr lang="en-US" dirty="0" err="1">
                <a:ea typeface="Calibri"/>
                <a:cs typeface="Calibri"/>
              </a:rPr>
              <a:t>nevnt</a:t>
            </a:r>
            <a:r>
              <a:rPr lang="en-US" dirty="0">
                <a:ea typeface="Calibri"/>
                <a:cs typeface="Calibri"/>
              </a:rPr>
              <a:t> </a:t>
            </a:r>
            <a:r>
              <a:rPr lang="en-US" dirty="0" err="1">
                <a:ea typeface="Calibri"/>
                <a:cs typeface="Calibri"/>
              </a:rPr>
              <a:t>allerede</a:t>
            </a:r>
            <a:r>
              <a:rPr lang="en-US" dirty="0">
                <a:ea typeface="Calibri"/>
                <a:cs typeface="Calibri"/>
              </a:rPr>
              <a:t> </a:t>
            </a:r>
            <a:r>
              <a:rPr lang="en-US" dirty="0" err="1">
                <a:ea typeface="Calibri"/>
                <a:cs typeface="Calibri"/>
              </a:rPr>
              <a:t>første</a:t>
            </a:r>
            <a:r>
              <a:rPr lang="en-US" dirty="0">
                <a:ea typeface="Calibri"/>
                <a:cs typeface="Calibri"/>
              </a:rPr>
              <a:t> </a:t>
            </a:r>
            <a:r>
              <a:rPr lang="en-US" dirty="0" err="1">
                <a:ea typeface="Calibri"/>
                <a:cs typeface="Calibri"/>
              </a:rPr>
              <a:t>kursdag</a:t>
            </a:r>
            <a:r>
              <a:rPr lang="en-US" dirty="0">
                <a:ea typeface="Calibri"/>
                <a:cs typeface="Calibri"/>
              </a:rPr>
              <a:t>), </a:t>
            </a:r>
            <a:r>
              <a:rPr lang="en-US" dirty="0" err="1">
                <a:ea typeface="Calibri"/>
                <a:cs typeface="Calibri"/>
              </a:rPr>
              <a:t>skolehelsetjenester</a:t>
            </a:r>
            <a:r>
              <a:rPr lang="en-US" dirty="0">
                <a:ea typeface="Calibri"/>
                <a:cs typeface="Calibri"/>
              </a:rPr>
              <a:t>, </a:t>
            </a:r>
            <a:r>
              <a:rPr lang="en-US" dirty="0" err="1">
                <a:ea typeface="Calibri"/>
                <a:cs typeface="Calibri"/>
              </a:rPr>
              <a:t>helsestasjon</a:t>
            </a:r>
            <a:r>
              <a:rPr lang="en-US" dirty="0">
                <a:ea typeface="Calibri"/>
                <a:cs typeface="Calibri"/>
              </a:rPr>
              <a:t> m fl.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slide for å oppmuntre deltagerne til å bruke google translate om de trenger det.</a:t>
            </a:r>
          </a:p>
          <a:p>
            <a:r>
              <a:rPr lang="nb-NO" dirty="0"/>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0D0D0D"/>
                </a:solidFill>
                <a:effectLst/>
                <a:highlight>
                  <a:srgbClr val="FFFFFF"/>
                </a:highlight>
                <a:latin typeface="Söhne"/>
              </a:rPr>
              <a:t>Alternativ til hjemmeoppgaven. </a:t>
            </a:r>
          </a:p>
          <a:p>
            <a:pPr algn="l"/>
            <a:endParaRPr lang="nb-NO" b="1" i="0" dirty="0">
              <a:solidFill>
                <a:srgbClr val="0D0D0D"/>
              </a:solidFill>
              <a:effectLst/>
              <a:highlight>
                <a:srgbClr val="FFFFFF"/>
              </a:highlight>
              <a:latin typeface="Söhne"/>
            </a:endParaRPr>
          </a:p>
          <a:p>
            <a:pPr algn="l"/>
            <a:r>
              <a:rPr lang="nb-NO" b="1" i="0" dirty="0">
                <a:solidFill>
                  <a:srgbClr val="0D0D0D"/>
                </a:solidFill>
                <a:effectLst/>
                <a:highlight>
                  <a:srgbClr val="FFFFFF"/>
                </a:highlight>
                <a:latin typeface="Söhne"/>
              </a:rPr>
              <a:t>Hjemmeoppgave: "Mitt nye samfunn"</a:t>
            </a:r>
          </a:p>
          <a:p>
            <a:pPr algn="l"/>
            <a:r>
              <a:rPr lang="nb-NO" b="1" i="0" dirty="0">
                <a:solidFill>
                  <a:srgbClr val="0D0D0D"/>
                </a:solidFill>
                <a:effectLst/>
                <a:highlight>
                  <a:srgbClr val="FFFFFF"/>
                </a:highlight>
                <a:latin typeface="Söhne"/>
              </a:rPr>
              <a:t>Formål:</a:t>
            </a:r>
            <a:r>
              <a:rPr lang="nb-NO" b="0" i="0" dirty="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a:r>
              <a:rPr lang="nb-NO" b="1" i="0" dirty="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a:buFont typeface="+mj-lt"/>
              <a:buAutoNum type="arabicPeriod"/>
            </a:pPr>
            <a:r>
              <a:rPr lang="nb-NO" b="1" i="0" dirty="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1" i="0" dirty="0">
                <a:solidFill>
                  <a:srgbClr val="0D0D0D"/>
                </a:solidFill>
                <a:effectLst/>
                <a:highlight>
                  <a:srgbClr val="FFFFFF"/>
                </a:highlight>
                <a:latin typeface="Söhne"/>
              </a:rPr>
              <a:t>Behov:</a:t>
            </a:r>
            <a:r>
              <a:rPr lang="nb-NO" b="0" i="0" dirty="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a:buFont typeface="+mj-lt"/>
              <a:buAutoNum type="arabicPeriod"/>
            </a:pPr>
            <a:r>
              <a:rPr lang="nb-NO" b="1" i="0" dirty="0">
                <a:solidFill>
                  <a:srgbClr val="0D0D0D"/>
                </a:solidFill>
                <a:effectLst/>
                <a:highlight>
                  <a:srgbClr val="FFFFFF"/>
                </a:highlight>
                <a:latin typeface="Söhne"/>
              </a:rPr>
              <a:t>Bekymringer:</a:t>
            </a:r>
            <a:r>
              <a:rPr lang="nb-NO" b="0" i="0" dirty="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a:buFont typeface="+mj-lt"/>
              <a:buAutoNum type="arabicPeriod"/>
            </a:pPr>
            <a:r>
              <a:rPr lang="nb-NO" b="1" i="0" dirty="0">
                <a:solidFill>
                  <a:srgbClr val="0D0D0D"/>
                </a:solidFill>
                <a:effectLst/>
                <a:highlight>
                  <a:srgbClr val="FFFFFF"/>
                </a:highlight>
                <a:latin typeface="Söhne"/>
              </a:rPr>
              <a:t>Forskjeller:</a:t>
            </a:r>
            <a:r>
              <a:rPr lang="nb-NO" b="0" i="0" dirty="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a:buFont typeface="+mj-lt"/>
              <a:buAutoNum type="arabicPeriod"/>
            </a:pPr>
            <a:r>
              <a:rPr lang="nb-NO" b="1" i="0" dirty="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a:buFont typeface="+mj-lt"/>
              <a:buAutoNum type="arabicPeriod"/>
            </a:pPr>
            <a:r>
              <a:rPr lang="nb-NO" b="0" i="0" dirty="0">
                <a:solidFill>
                  <a:srgbClr val="0D0D0D"/>
                </a:solidFill>
                <a:effectLst/>
                <a:highlight>
                  <a:srgbClr val="FFFFFF"/>
                </a:highlight>
                <a:latin typeface="Söhne"/>
              </a:rPr>
              <a:t>Be dem om å velge ett bilde de liker best og skrive en kort tekst om hvorfor dette stedet virket interessant eller viktig for dem.</a:t>
            </a:r>
          </a:p>
          <a:p>
            <a:pPr algn="l">
              <a:buFont typeface="+mj-lt"/>
              <a:buAutoNum type="arabicPeriod"/>
            </a:pPr>
            <a:r>
              <a:rPr lang="nb-NO" b="1" i="0" dirty="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a:r>
              <a:rPr lang="nb-NO" b="1" i="0" dirty="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a:buFont typeface="Arial" panose="020B0604020202020204" pitchFamily="34" charset="0"/>
              <a:buChar char="•"/>
            </a:pPr>
            <a:r>
              <a:rPr lang="nb-NO" b="0" i="0" dirty="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a:buFont typeface="Arial" panose="020B0604020202020204" pitchFamily="34" charset="0"/>
              <a:buChar char="•"/>
            </a:pPr>
            <a:r>
              <a:rPr lang="nb-NO" b="0" i="0" dirty="0">
                <a:solidFill>
                  <a:srgbClr val="0D0D0D"/>
                </a:solidFill>
                <a:effectLst/>
                <a:highlight>
                  <a:srgbClr val="FFFFFF"/>
                </a:highlight>
                <a:latin typeface="Söhne"/>
              </a:rPr>
              <a:t>Oppfordre dem til å være kreative og ærlige i sine refleksjoner.</a:t>
            </a:r>
          </a:p>
          <a:p>
            <a:pPr algn="l">
              <a:buFont typeface="Arial" panose="020B0604020202020204" pitchFamily="34" charset="0"/>
              <a:buChar char="•"/>
            </a:pPr>
            <a:r>
              <a:rPr lang="nb-NO" b="0" i="0" dirty="0">
                <a:solidFill>
                  <a:srgbClr val="0D0D0D"/>
                </a:solidFill>
                <a:effectLst/>
                <a:highlight>
                  <a:srgbClr val="FFFFFF"/>
                </a:highlight>
                <a:latin typeface="Söhne"/>
              </a:rPr>
              <a:t>Minn dem på at alle personlige refleksjoner vil bli behandlet med respekt og konfidensialitet.</a:t>
            </a:r>
          </a:p>
          <a:p>
            <a:pPr algn="l"/>
            <a:r>
              <a:rPr lang="nb-NO" b="0" i="0" dirty="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spcAft>
                <a:spcPct val="0"/>
              </a:spcAft>
              <a:buFont typeface="Calibri"/>
              <a:buChar char="-"/>
            </a:pPr>
            <a:r>
              <a:rPr lang="nb-NO" dirty="0">
                <a:cs typeface="Calibri"/>
              </a:rPr>
              <a:t>Skriv inn navnet ditt i </a:t>
            </a:r>
            <a:r>
              <a:rPr lang="nb-NO" dirty="0" err="1">
                <a:cs typeface="Calibri"/>
              </a:rPr>
              <a:t>powerpointen</a:t>
            </a:r>
            <a:r>
              <a:rPr lang="nb-NO" dirty="0">
                <a:cs typeface="Calibri"/>
              </a:rPr>
              <a:t>. </a:t>
            </a:r>
          </a:p>
          <a:p>
            <a:pPr marL="171450" indent="-171450">
              <a:spcBef>
                <a:spcPct val="0"/>
              </a:spcBef>
              <a:spcAft>
                <a:spcPct val="0"/>
              </a:spcAft>
              <a:buFont typeface="Calibri"/>
              <a:buChar char="-"/>
            </a:pPr>
            <a:endParaRPr lang="nb-NO" dirty="0">
              <a:cs typeface="Calibri"/>
            </a:endParaRPr>
          </a:p>
          <a:p>
            <a:pPr marL="171450" indent="-171450">
              <a:spcBef>
                <a:spcPct val="0"/>
              </a:spcBef>
              <a:spcAft>
                <a:spcPct val="0"/>
              </a:spcAft>
              <a:buFont typeface="Calibri"/>
              <a:buChar char="-"/>
            </a:pPr>
            <a:r>
              <a:rPr lang="nb-NO" dirty="0">
                <a:cs typeface="Calibri"/>
              </a:rPr>
              <a:t>Først og fremst vil ønske deg som forelder og ditt barn velkommen til Norge. </a:t>
            </a:r>
          </a:p>
          <a:p>
            <a:pPr marL="171450" indent="-171450">
              <a:spcBef>
                <a:spcPct val="0"/>
              </a:spcBef>
              <a:spcAft>
                <a:spcPct val="0"/>
              </a:spcAft>
              <a:buFont typeface="Calibri"/>
              <a:buChar char="-"/>
            </a:pPr>
            <a:endParaRPr lang="nb-NO" dirty="0">
              <a:ea typeface="Calibri" panose="020F0502020204030204"/>
              <a:cs typeface="Calibri"/>
            </a:endParaRPr>
          </a:p>
          <a:p>
            <a:pPr marL="171450" indent="-171450">
              <a:spcBef>
                <a:spcPct val="0"/>
              </a:spcBef>
              <a:spcAft>
                <a:spcPct val="0"/>
              </a:spcAft>
              <a:buFont typeface="Calibri"/>
              <a:buChar char="-"/>
            </a:pPr>
            <a:r>
              <a:rPr lang="nb-NO" dirty="0">
                <a:ea typeface="Calibri" panose="020F0502020204030204"/>
                <a:cs typeface="Calibri"/>
              </a:rPr>
              <a:t>Og Velkommen til foreldrekurs!</a:t>
            </a:r>
          </a:p>
          <a:p>
            <a:pPr marL="171450" indent="-171450">
              <a:spcBef>
                <a:spcPct val="0"/>
              </a:spcBef>
              <a:spcAft>
                <a:spcPct val="0"/>
              </a:spcAft>
              <a:buFont typeface="Calibri"/>
              <a:buChar char="-"/>
            </a:pPr>
            <a:r>
              <a:rPr lang="nb-NO" dirty="0">
                <a:ea typeface="Calibri" panose="020F0502020204030204"/>
                <a:cs typeface="Calibri"/>
              </a:rPr>
              <a:t>Mitt navn er...</a:t>
            </a:r>
          </a:p>
          <a:p>
            <a:pPr>
              <a:spcBef>
                <a:spcPct val="0"/>
              </a:spcBef>
              <a:spcAft>
                <a:spcPct val="0"/>
              </a:spcAft>
            </a:pPr>
            <a:endParaRPr lang="nb-NO" dirty="0">
              <a:ea typeface="Calibri" panose="020F0502020204030204"/>
              <a:cs typeface="Calibri"/>
            </a:endParaRPr>
          </a:p>
          <a:p>
            <a:pPr>
              <a:spcBef>
                <a:spcPct val="0"/>
              </a:spcBef>
              <a:spcAft>
                <a:spcPct val="0"/>
              </a:spcAft>
            </a:pPr>
            <a:r>
              <a:rPr lang="nb-NO" dirty="0">
                <a:ea typeface="Calibri" panose="020F0502020204030204"/>
                <a:cs typeface="Calibri"/>
              </a:rPr>
              <a:t>-------------------------------------------------</a:t>
            </a:r>
            <a:endParaRPr lang="nb-NO" dirty="0">
              <a:cs typeface="Calibri"/>
            </a:endParaRPr>
          </a:p>
          <a:p>
            <a:pPr>
              <a:spcBef>
                <a:spcPct val="0"/>
              </a:spcBef>
              <a:spcAft>
                <a:spcPct val="0"/>
              </a:spcAft>
            </a:pPr>
            <a:endParaRPr lang="nb-NO" dirty="0">
              <a:cs typeface="Calibri"/>
            </a:endParaRPr>
          </a:p>
          <a:p>
            <a:pPr>
              <a:spcBef>
                <a:spcPct val="0"/>
              </a:spcBef>
              <a:spcAft>
                <a:spcPct val="0"/>
              </a:spcAft>
            </a:pPr>
            <a:endParaRPr lang="nb-NO" dirty="0"/>
          </a:p>
          <a:p>
            <a:pPr>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a:lstStyle/>
          <a:p>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Forslag til hva du kan legge vekt på: </a:t>
            </a:r>
          </a:p>
          <a:p>
            <a:pPr>
              <a:spcBef>
                <a:spcPct val="0"/>
              </a:spcBef>
              <a:spcAft>
                <a:spcPct val="0"/>
              </a:spcAft>
            </a:pPr>
            <a:endParaRPr lang="nb-NO" dirty="0"/>
          </a:p>
          <a:p>
            <a:pPr>
              <a:spcBef>
                <a:spcPct val="0"/>
              </a:spcBef>
              <a:spcAft>
                <a:spcPct val="0"/>
              </a:spcAft>
            </a:pPr>
            <a:endParaRPr lang="nb-NO" dirty="0"/>
          </a:p>
          <a:p>
            <a:pPr>
              <a:spcBef>
                <a:spcPct val="0"/>
              </a:spcBef>
              <a:spcAft>
                <a:spcPct val="0"/>
              </a:spcAft>
            </a:pPr>
            <a:r>
              <a:rPr lang="nb-NO" dirty="0">
                <a:cs typeface="Calibri"/>
              </a:rPr>
              <a:t>Dette kurset handler om å ha barn i Norge.</a:t>
            </a:r>
            <a:endParaRPr lang="nb-NO" dirty="0">
              <a:ea typeface="Calibri"/>
              <a:cs typeface="Calibri"/>
            </a:endParaRPr>
          </a:p>
          <a:p>
            <a:pPr>
              <a:spcBef>
                <a:spcPct val="0"/>
              </a:spcBef>
              <a:spcAft>
                <a:spcPct val="0"/>
              </a:spcAft>
            </a:pPr>
            <a:r>
              <a:rPr lang="nb-NO" dirty="0">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nb-NO" dirty="0">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a:spcBef>
                <a:spcPct val="0"/>
              </a:spcBef>
              <a:spcAft>
                <a:spcPct val="0"/>
              </a:spcAft>
            </a:pPr>
            <a:endParaRPr lang="nb-NO" dirty="0">
              <a:ea typeface="Calibri"/>
              <a:cs typeface="Calibri"/>
            </a:endParaRPr>
          </a:p>
          <a:p>
            <a:endParaRPr lang="nb-NO" dirty="0"/>
          </a:p>
          <a:p>
            <a:r>
              <a:rPr lang="nb-NO" dirty="0"/>
              <a:t>1. </a:t>
            </a:r>
            <a:r>
              <a:rPr lang="en-US" dirty="0">
                <a:ea typeface="Calibri"/>
                <a:cs typeface="Calibri"/>
              </a:rPr>
              <a:t>Alle I </a:t>
            </a:r>
            <a:r>
              <a:rPr lang="en-US" dirty="0" err="1">
                <a:ea typeface="Calibri"/>
                <a:cs typeface="Calibri"/>
              </a:rPr>
              <a:t>dette</a:t>
            </a:r>
            <a:r>
              <a:rPr lang="en-US" dirty="0">
                <a:ea typeface="Calibri"/>
                <a:cs typeface="Calibri"/>
              </a:rPr>
              <a:t> </a:t>
            </a:r>
            <a:r>
              <a:rPr lang="en-US" dirty="0" err="1">
                <a:ea typeface="Calibri"/>
                <a:cs typeface="Calibri"/>
              </a:rPr>
              <a:t>rommet</a:t>
            </a:r>
            <a:r>
              <a:rPr lang="en-US" dirty="0">
                <a:ea typeface="Calibri"/>
                <a:cs typeface="Calibri"/>
              </a:rPr>
              <a:t> </a:t>
            </a:r>
            <a:r>
              <a:rPr lang="en-US" dirty="0" err="1">
                <a:ea typeface="Calibri"/>
                <a:cs typeface="Calibri"/>
              </a:rPr>
              <a:t>har</a:t>
            </a:r>
            <a:r>
              <a:rPr lang="en-US" dirty="0">
                <a:ea typeface="Calibri"/>
                <a:cs typeface="Calibri"/>
              </a:rPr>
              <a:t> med seg sin </a:t>
            </a:r>
            <a:r>
              <a:rPr lang="en-US" dirty="0" err="1">
                <a:ea typeface="Calibri"/>
                <a:cs typeface="Calibri"/>
              </a:rPr>
              <a:t>historie</a:t>
            </a:r>
            <a:r>
              <a:rPr lang="en-US" dirty="0">
                <a:ea typeface="Calibri"/>
                <a:cs typeface="Calibri"/>
              </a:rPr>
              <a:t>, </a:t>
            </a:r>
            <a:r>
              <a:rPr lang="en-US" dirty="0" err="1">
                <a:ea typeface="Calibri"/>
                <a:cs typeface="Calibri"/>
              </a:rPr>
              <a:t>og</a:t>
            </a:r>
            <a:r>
              <a:rPr lang="en-US" dirty="0">
                <a:ea typeface="Calibri"/>
                <a:cs typeface="Calibri"/>
              </a:rPr>
              <a:t> sine </a:t>
            </a:r>
            <a:r>
              <a:rPr lang="en-US" dirty="0" err="1">
                <a:ea typeface="Calibri"/>
                <a:cs typeface="Calibri"/>
              </a:rPr>
              <a:t>vaner</a:t>
            </a:r>
            <a:r>
              <a:rPr lang="en-US" dirty="0">
                <a:ea typeface="Calibri"/>
                <a:cs typeface="Calibri"/>
              </a:rPr>
              <a:t> om </a:t>
            </a:r>
            <a:r>
              <a:rPr lang="en-US" dirty="0" err="1">
                <a:ea typeface="Calibri"/>
                <a:cs typeface="Calibri"/>
              </a:rPr>
              <a:t>hvordan</a:t>
            </a:r>
            <a:r>
              <a:rPr lang="en-US" dirty="0">
                <a:ea typeface="Calibri"/>
                <a:cs typeface="Calibri"/>
              </a:rPr>
              <a:t> det er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Og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er for å </a:t>
            </a:r>
            <a:r>
              <a:rPr lang="en-US" dirty="0" err="1">
                <a:ea typeface="Calibri"/>
                <a:cs typeface="Calibri"/>
              </a:rPr>
              <a:t>gjøre</a:t>
            </a:r>
            <a:r>
              <a:rPr lang="en-US" dirty="0">
                <a:ea typeface="Calibri"/>
                <a:cs typeface="Calibri"/>
              </a:rPr>
              <a:t> det </a:t>
            </a:r>
            <a:r>
              <a:rPr lang="en-US" dirty="0" err="1">
                <a:ea typeface="Calibri"/>
                <a:cs typeface="Calibri"/>
              </a:rPr>
              <a:t>lettere</a:t>
            </a:r>
            <a:r>
              <a:rPr lang="en-US" dirty="0">
                <a:ea typeface="Calibri"/>
                <a:cs typeface="Calibri"/>
              </a:rPr>
              <a:t>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I Norge (</a:t>
            </a:r>
            <a:r>
              <a:rPr lang="en-US" dirty="0" err="1">
                <a:ea typeface="Calibri"/>
                <a:cs typeface="Calibri"/>
              </a:rPr>
              <a:t>få</a:t>
            </a:r>
            <a:r>
              <a:rPr lang="en-US" dirty="0">
                <a:ea typeface="Calibri"/>
                <a:cs typeface="Calibri"/>
              </a:rPr>
              <a:t> </a:t>
            </a:r>
            <a:r>
              <a:rPr lang="en-US" dirty="0" err="1">
                <a:ea typeface="Calibri"/>
                <a:cs typeface="Calibri"/>
              </a:rPr>
              <a:t>tydelig</a:t>
            </a:r>
            <a:r>
              <a:rPr lang="en-US" dirty="0">
                <a:ea typeface="Calibri"/>
                <a:cs typeface="Calibri"/>
              </a:rPr>
              <a:t> </a:t>
            </a:r>
            <a:r>
              <a:rPr lang="en-US" dirty="0" err="1">
                <a:ea typeface="Calibri"/>
                <a:cs typeface="Calibri"/>
              </a:rPr>
              <a:t>frem</a:t>
            </a:r>
            <a:r>
              <a:rPr lang="en-US" dirty="0">
                <a:ea typeface="Calibri"/>
                <a:cs typeface="Calibri"/>
              </a:rPr>
              <a:t> at det IKKE er </a:t>
            </a:r>
            <a:r>
              <a:rPr lang="en-US" dirty="0" err="1">
                <a:ea typeface="Calibri"/>
                <a:cs typeface="Calibri"/>
              </a:rPr>
              <a:t>fordi</a:t>
            </a:r>
            <a:r>
              <a:rPr lang="en-US" dirty="0">
                <a:ea typeface="Calibri"/>
                <a:cs typeface="Calibri"/>
              </a:rPr>
              <a:t> man </a:t>
            </a:r>
            <a:r>
              <a:rPr lang="en-US" dirty="0" err="1">
                <a:ea typeface="Calibri"/>
                <a:cs typeface="Calibri"/>
              </a:rPr>
              <a:t>betviler</a:t>
            </a:r>
            <a:r>
              <a:rPr lang="en-US" dirty="0">
                <a:ea typeface="Calibri"/>
                <a:cs typeface="Calibri"/>
              </a:rPr>
              <a:t> </a:t>
            </a:r>
            <a:r>
              <a:rPr lang="en-US" dirty="0" err="1">
                <a:ea typeface="Calibri"/>
                <a:cs typeface="Calibri"/>
              </a:rPr>
              <a:t>evnen</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eller</a:t>
            </a:r>
            <a:r>
              <a:rPr lang="en-US" dirty="0">
                <a:ea typeface="Calibri"/>
                <a:cs typeface="Calibri"/>
              </a:rPr>
              <a:t> at man </a:t>
            </a:r>
            <a:r>
              <a:rPr lang="en-US" dirty="0" err="1">
                <a:ea typeface="Calibri"/>
                <a:cs typeface="Calibri"/>
              </a:rPr>
              <a:t>nå</a:t>
            </a:r>
            <a:r>
              <a:rPr lang="en-US" dirty="0">
                <a:ea typeface="Calibri"/>
                <a:cs typeface="Calibri"/>
              </a:rPr>
              <a:t> </a:t>
            </a:r>
            <a:r>
              <a:rPr lang="en-US" dirty="0" err="1">
                <a:ea typeface="Calibri"/>
                <a:cs typeface="Calibri"/>
              </a:rPr>
              <a:t>må</a:t>
            </a:r>
            <a:r>
              <a:rPr lang="en-US" dirty="0">
                <a:ea typeface="Calibri"/>
                <a:cs typeface="Calibri"/>
              </a:rPr>
              <a:t> </a:t>
            </a:r>
            <a:r>
              <a:rPr lang="en-US" dirty="0" err="1">
                <a:ea typeface="Calibri"/>
                <a:cs typeface="Calibri"/>
              </a:rPr>
              <a:t>lære</a:t>
            </a:r>
            <a:r>
              <a:rPr lang="en-US" dirty="0">
                <a:ea typeface="Calibri"/>
                <a:cs typeface="Calibri"/>
              </a:rPr>
              <a:t> seg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en</a:t>
            </a:r>
            <a:r>
              <a:rPr lang="en-US" dirty="0">
                <a:ea typeface="Calibri"/>
                <a:cs typeface="Calibri"/>
              </a:rPr>
              <a:t> god mate). For </a:t>
            </a:r>
            <a:r>
              <a:rPr lang="en-US" dirty="0" err="1">
                <a:ea typeface="Calibri"/>
                <a:cs typeface="Calibri"/>
              </a:rPr>
              <a:t>oss</a:t>
            </a:r>
            <a:r>
              <a:rPr lang="en-US" dirty="0">
                <a:ea typeface="Calibri"/>
                <a:cs typeface="Calibri"/>
              </a:rPr>
              <a:t> er det </a:t>
            </a:r>
            <a:r>
              <a:rPr lang="en-US" dirty="0" err="1">
                <a:ea typeface="Calibri"/>
                <a:cs typeface="Calibri"/>
              </a:rPr>
              <a:t>viktig</a:t>
            </a:r>
            <a:r>
              <a:rPr lang="en-US" dirty="0">
                <a:ea typeface="Calibri"/>
                <a:cs typeface="Calibri"/>
              </a:rPr>
              <a:t> at vi I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lager </a:t>
            </a:r>
            <a:r>
              <a:rPr lang="en-US" dirty="0" err="1">
                <a:ea typeface="Calibri"/>
                <a:cs typeface="Calibri"/>
              </a:rPr>
              <a:t>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trygg</a:t>
            </a:r>
            <a:r>
              <a:rPr lang="en-US" dirty="0">
                <a:ea typeface="Calibri"/>
                <a:cs typeface="Calibri"/>
              </a:rPr>
              <a:t> </a:t>
            </a:r>
            <a:r>
              <a:rPr lang="en-US" dirty="0" err="1">
                <a:ea typeface="Calibri"/>
                <a:cs typeface="Calibri"/>
              </a:rPr>
              <a:t>atmosfære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a:t>
            </a:r>
            <a:r>
              <a:rPr lang="en-US" dirty="0" err="1">
                <a:ea typeface="Calibri"/>
                <a:cs typeface="Calibri"/>
              </a:rPr>
              <a:t>og</a:t>
            </a:r>
            <a:r>
              <a:rPr lang="en-US" dirty="0">
                <a:ea typeface="Calibri"/>
                <a:cs typeface="Calibri"/>
              </a:rPr>
              <a:t> at </a:t>
            </a:r>
            <a:r>
              <a:rPr lang="en-US" dirty="0" err="1">
                <a:ea typeface="Calibri"/>
                <a:cs typeface="Calibri"/>
              </a:rPr>
              <a:t>dere</a:t>
            </a:r>
            <a:r>
              <a:rPr lang="en-US" dirty="0">
                <a:ea typeface="Calibri"/>
                <a:cs typeface="Calibri"/>
              </a:rPr>
              <a:t> vet at </a:t>
            </a:r>
            <a:r>
              <a:rPr lang="en-US" dirty="0" err="1">
                <a:ea typeface="Calibri"/>
                <a:cs typeface="Calibri"/>
              </a:rPr>
              <a:t>dette</a:t>
            </a:r>
            <a:r>
              <a:rPr lang="en-US" dirty="0">
                <a:ea typeface="Calibri"/>
                <a:cs typeface="Calibri"/>
              </a:rPr>
              <a:t> </a:t>
            </a:r>
            <a:r>
              <a:rPr lang="en-US" dirty="0" err="1">
                <a:ea typeface="Calibri"/>
                <a:cs typeface="Calibri"/>
              </a:rPr>
              <a:t>ikke</a:t>
            </a:r>
            <a:r>
              <a:rPr lang="en-US" dirty="0">
                <a:ea typeface="Calibri"/>
                <a:cs typeface="Calibri"/>
              </a:rPr>
              <a:t> er et </a:t>
            </a:r>
            <a:r>
              <a:rPr lang="en-US" dirty="0" err="1">
                <a:ea typeface="Calibri"/>
                <a:cs typeface="Calibri"/>
              </a:rPr>
              <a:t>sted</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a:t>
            </a:r>
            <a:r>
              <a:rPr lang="en-US" dirty="0" err="1">
                <a:ea typeface="Calibri"/>
                <a:cs typeface="Calibri"/>
              </a:rPr>
              <a:t>galt</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blir</a:t>
            </a:r>
            <a:r>
              <a:rPr lang="en-US" dirty="0">
                <a:ea typeface="Calibri"/>
                <a:cs typeface="Calibri"/>
              </a:rPr>
              <a:t> </a:t>
            </a:r>
            <a:r>
              <a:rPr lang="en-US" dirty="0" err="1">
                <a:ea typeface="Calibri"/>
                <a:cs typeface="Calibri"/>
              </a:rPr>
              <a:t>vurdert</a:t>
            </a:r>
            <a:r>
              <a:rPr lang="en-US" dirty="0">
                <a:ea typeface="Calibri"/>
                <a:cs typeface="Calibri"/>
              </a:rPr>
              <a:t>. </a:t>
            </a:r>
          </a:p>
          <a:p>
            <a:r>
              <a:rPr lang="nb-NO" dirty="0"/>
              <a:t>2. Ett viktig mål med dette kurset er å bli kjent med lover og rettigheter dere må kunne som foreldre i Norge. </a:t>
            </a:r>
          </a:p>
          <a:p>
            <a:r>
              <a:rPr lang="nb-NO" dirty="0"/>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a:t>
            </a:r>
            <a:r>
              <a:rPr lang="nb-NO" dirty="0" err="1"/>
              <a:t>evt</a:t>
            </a:r>
            <a:r>
              <a:rPr lang="nb-NO" dirty="0"/>
              <a:t> begge deler, osv.</a:t>
            </a:r>
          </a:p>
          <a:p>
            <a:r>
              <a:rPr lang="nb-NO" dirty="0"/>
              <a:t>4. Ikke minst ønsker vi at dere skal få tilgjengelig informasjon om hvor en kan søke hjelp om det er noe man ønsker hjelp til. </a:t>
            </a:r>
          </a:p>
          <a:p>
            <a:pPr marL="0" indent="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nb-NO" dirty="0"/>
              <a:t>Barn har gode rettigheter i Norge og med det følger noen goder for deg som er forelder og noen plikter. Dette skal vi snakke om i dag. </a:t>
            </a:r>
            <a:endParaRPr lang="en-US" dirty="0"/>
          </a:p>
          <a:p>
            <a:pPr>
              <a:spcBef>
                <a:spcPct val="0"/>
              </a:spcBef>
              <a:spcAft>
                <a:spcPct val="0"/>
              </a:spcAft>
            </a:pPr>
            <a:endParaRPr lang="nb-NO" dirty="0"/>
          </a:p>
          <a:p>
            <a:pPr>
              <a:spcBef>
                <a:spcPct val="0"/>
              </a:spcBef>
              <a:spcAft>
                <a:spcPct val="0"/>
              </a:spcAft>
            </a:pPr>
            <a:r>
              <a:rPr lang="nb-NO" dirty="0"/>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a:spcBef>
                <a:spcPct val="0"/>
              </a:spcBef>
              <a:spcAft>
                <a:spcPct val="0"/>
              </a:spcAft>
            </a:pPr>
            <a:r>
              <a:rPr lang="nb-NO" dirty="0"/>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a:lstStyle/>
          <a:p>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a:t>
            </a:r>
            <a:r>
              <a:rPr lang="nb-NO" dirty="0" err="1"/>
              <a:t>minneboksen</a:t>
            </a:r>
            <a:r>
              <a:rPr lang="nb-NO" dirty="0"/>
              <a:t>» (som tar mer tid). </a:t>
            </a:r>
          </a:p>
          <a:p>
            <a:r>
              <a:rPr lang="nb-NO" dirty="0"/>
              <a:t>Det er viktig at deltagerne ikke kjenner seg presset til å dele for mye, for tidlig, eller at det føler at dette er noe de må prestere eller blir vurdert på. </a:t>
            </a:r>
          </a:p>
          <a:p>
            <a:r>
              <a:rPr lang="nb-NO" dirty="0"/>
              <a:t>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Alternativ øvelse </a:t>
            </a:r>
          </a:p>
          <a:p>
            <a:r>
              <a:rPr lang="nb-NO" b="1" dirty="0">
                <a:effectLst/>
              </a:rPr>
              <a:t>Øvelse: "</a:t>
            </a:r>
            <a:r>
              <a:rPr lang="nb-NO" b="1" dirty="0" err="1">
                <a:effectLst/>
              </a:rPr>
              <a:t>Minneboksen</a:t>
            </a:r>
            <a:r>
              <a:rPr lang="nb-NO" b="1" dirty="0">
                <a:effectLst/>
              </a:rPr>
              <a:t>"</a:t>
            </a:r>
          </a:p>
          <a:p>
            <a:r>
              <a:rPr lang="nb-NO" b="1" dirty="0">
                <a:effectLst/>
              </a:rPr>
              <a:t>Formål:</a:t>
            </a:r>
            <a:r>
              <a:rPr lang="nb-NO" dirty="0">
                <a:effectLst/>
              </a:rPr>
              <a:t> Fremme forståelse og fellesskap blant deltakerne uten å kreve deling av for personlig eller sensitiv informasjon.</a:t>
            </a:r>
          </a:p>
          <a:p>
            <a:r>
              <a:rPr lang="nb-NO" b="1" dirty="0">
                <a:effectLst/>
              </a:rPr>
              <a:t>Materialer:</a:t>
            </a:r>
            <a:endParaRPr lang="nb-NO" dirty="0">
              <a:effectLst/>
            </a:endParaRPr>
          </a:p>
          <a:p>
            <a:pPr>
              <a:buFont typeface="Arial" panose="020B0604020202020204" pitchFamily="34" charset="0"/>
              <a:buChar char="•"/>
            </a:pPr>
            <a:r>
              <a:rPr lang="nb-NO" dirty="0">
                <a:effectLst/>
              </a:rPr>
              <a:t>En boks eller en beholder</a:t>
            </a:r>
          </a:p>
          <a:p>
            <a:pPr>
              <a:buFont typeface="Arial" panose="020B0604020202020204" pitchFamily="34" charset="0"/>
              <a:buChar char="•"/>
            </a:pPr>
            <a:r>
              <a:rPr lang="nb-NO" dirty="0">
                <a:effectLst/>
              </a:rPr>
              <a:t>Små lapper eller kort</a:t>
            </a:r>
          </a:p>
          <a:p>
            <a:pPr>
              <a:buFont typeface="Arial" panose="020B0604020202020204" pitchFamily="34" charset="0"/>
              <a:buChar char="•"/>
            </a:pPr>
            <a:r>
              <a:rPr lang="nb-NO" dirty="0">
                <a:effectLst/>
              </a:rPr>
              <a:t>Penner</a:t>
            </a:r>
          </a:p>
          <a:p>
            <a:r>
              <a:rPr lang="nb-NO" b="1" dirty="0">
                <a:effectLst/>
              </a:rPr>
              <a:t>Beskrivelse:</a:t>
            </a:r>
            <a:endParaRPr lang="nb-NO" dirty="0">
              <a:effectLst/>
            </a:endParaRPr>
          </a:p>
          <a:p>
            <a:pPr>
              <a:buFont typeface="+mj-lt"/>
              <a:buAutoNum type="arabicPeriod"/>
            </a:pPr>
            <a:r>
              <a:rPr lang="nb-NO" b="1" dirty="0">
                <a:effectLst/>
              </a:rPr>
              <a:t>Introduksjon:</a:t>
            </a:r>
            <a:r>
              <a:rPr lang="nb-NO" dirty="0">
                <a:effectLst/>
              </a:rPr>
              <a:t> Fortell deltakerne at de vil delta i en aktivitet kalt "</a:t>
            </a:r>
            <a:r>
              <a:rPr lang="nb-NO" dirty="0" err="1">
                <a:effectLst/>
              </a:rPr>
              <a:t>Minneboksen</a:t>
            </a:r>
            <a:r>
              <a:rPr lang="nb-NO" dirty="0">
                <a:effectLst/>
              </a:rPr>
              <a:t>", hvor de kan dele et positivt minne eller en erfaring som har en spesiell betydning for dem. Dette minnet kan være noe så enkelt som en favorittaktivitet, en høytid de feirer, eller et sted de elsker.</a:t>
            </a:r>
          </a:p>
          <a:p>
            <a:pPr>
              <a:buFont typeface="+mj-lt"/>
              <a:buAutoNum type="arabicPeriod"/>
            </a:pPr>
            <a:r>
              <a:rPr lang="nb-NO" b="1" dirty="0">
                <a:effectLst/>
              </a:rPr>
              <a:t>Forberedelse:</a:t>
            </a:r>
            <a:r>
              <a:rPr lang="nb-NO" dirty="0">
                <a:effectLst/>
              </a:rPr>
              <a:t> Gi hver deltaker en liten lapp eller et kort og en penn. Be dem skrive ned et positivt minne eller en erfaring som de føler seg komfortable med å dele. Fortell dem at de ikke trenger å skrive navnet sitt, med mindre de ønsker det.</a:t>
            </a:r>
          </a:p>
          <a:p>
            <a:pPr>
              <a:buFont typeface="+mj-lt"/>
              <a:buAutoNum type="arabicPeriod"/>
            </a:pPr>
            <a:r>
              <a:rPr lang="nb-NO" b="1" dirty="0">
                <a:effectLst/>
              </a:rPr>
              <a:t>Deling:</a:t>
            </a:r>
            <a:r>
              <a:rPr lang="nb-NO" dirty="0">
                <a:effectLst/>
              </a:rPr>
              <a:t> Be deltakerne om å brette lappene sine og legge dem i boksen. Rist boksen for å blande lappene.</a:t>
            </a:r>
          </a:p>
          <a:p>
            <a:pPr>
              <a:buFont typeface="+mj-lt"/>
              <a:buAutoNum type="arabicPeriod"/>
            </a:pPr>
            <a:r>
              <a:rPr lang="nb-NO" b="1" dirty="0">
                <a:effectLst/>
              </a:rPr>
              <a:t>Samtalestarter:</a:t>
            </a:r>
            <a:r>
              <a:rPr lang="nb-NO" dirty="0">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a:buFont typeface="+mj-lt"/>
              <a:buAutoNum type="arabicPeriod"/>
            </a:pPr>
            <a:r>
              <a:rPr lang="nb-NO" b="1" dirty="0">
                <a:effectLst/>
              </a:rPr>
              <a:t>Refleksjon:</a:t>
            </a:r>
            <a:r>
              <a:rPr lang="nb-NO" dirty="0">
                <a:effectLst/>
              </a:rPr>
              <a:t> Avslutt øvelsen ved å reflektere over mangfoldet og likhetene i minnene som ble delt. Dette kan styrke fellesskapsfølelsen og gi en dypere forståelse av hverandres bakgrunner og kulturer.</a:t>
            </a:r>
          </a:p>
          <a:p>
            <a:r>
              <a:rPr lang="nb-NO" b="1" dirty="0">
                <a:effectLst/>
              </a:rPr>
              <a:t>Fordeler:</a:t>
            </a:r>
            <a:endParaRPr lang="nb-NO" dirty="0">
              <a:effectLst/>
            </a:endParaRPr>
          </a:p>
          <a:p>
            <a:pPr>
              <a:buFont typeface="Arial" panose="020B0604020202020204" pitchFamily="34" charset="0"/>
              <a:buChar char="•"/>
            </a:pPr>
            <a:r>
              <a:rPr lang="nb-NO" dirty="0">
                <a:effectLst/>
              </a:rPr>
              <a:t>Deltakerne deler bare det de føler seg komfortable med.</a:t>
            </a:r>
          </a:p>
          <a:p>
            <a:pPr>
              <a:buFont typeface="Arial" panose="020B0604020202020204" pitchFamily="34" charset="0"/>
              <a:buChar char="•"/>
            </a:pPr>
            <a:r>
              <a:rPr lang="nb-NO" dirty="0">
                <a:effectLst/>
              </a:rPr>
              <a:t>Aktiviteten krever ikke direkte personlig eller sensitiv informasjon.</a:t>
            </a:r>
          </a:p>
          <a:p>
            <a:pPr>
              <a:buFont typeface="Arial" panose="020B0604020202020204" pitchFamily="34" charset="0"/>
              <a:buChar char="•"/>
            </a:pPr>
            <a:r>
              <a:rPr lang="nb-NO" dirty="0">
                <a:effectLst/>
              </a:rPr>
              <a:t>Oppmuntrer til lytting og felles forståelse.</a:t>
            </a:r>
          </a:p>
          <a:p>
            <a:r>
              <a:rPr lang="nb-NO" dirty="0">
                <a:effectLst/>
              </a:rPr>
              <a:t>Denne øvelsen tilbyr en skånsom måte for deltakerne å bli kjent med hverandre, samtidig som den legger grunnlaget for et trygt og inkluderende læringsmiljø.</a:t>
            </a:r>
          </a:p>
          <a:p>
            <a:br>
              <a:rPr lang="nb-NO" dirty="0">
                <a:effectLs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endParaRPr lang="nb-NO" dirty="0"/>
          </a:p>
          <a:p>
            <a:r>
              <a:rPr lang="nb-NO" dirty="0"/>
              <a:t>Så hvordan er det å være barn i Norge? Hva er de typiske stedene barn er i Norge?</a:t>
            </a:r>
          </a:p>
          <a:p>
            <a:r>
              <a:rPr lang="nb-NO" dirty="0"/>
              <a:t>Alle små barn blir fulgt opp av helsestasjonen. Alle har en fastlege som en kontakter ved sykdom eller plager. </a:t>
            </a:r>
          </a:p>
          <a:p>
            <a:r>
              <a:rPr lang="nb-NO" dirty="0"/>
              <a:t>De aller fleste barn går i barnehage, </a:t>
            </a:r>
          </a:p>
          <a:p>
            <a:r>
              <a:rPr lang="nb-NO" dirty="0"/>
              <a:t>Alle barn går i skole, og mange er i skolefritidsordning, AKS, SFO, (Bruk det navnet som dere bruker i deres kommune)</a:t>
            </a:r>
          </a:p>
          <a:p>
            <a:endParaRPr lang="nb-NO" dirty="0"/>
          </a:p>
          <a:p>
            <a:pPr marL="171450" indent="-171450">
              <a:buFont typeface="Calibri"/>
              <a:buChar char="-"/>
            </a:pPr>
            <a:r>
              <a:rPr lang="en-US" dirty="0" err="1">
                <a:ea typeface="Calibri"/>
                <a:cs typeface="Calibri"/>
              </a:rPr>
              <a:t>Utenom</a:t>
            </a:r>
            <a:r>
              <a:rPr lang="en-US" dirty="0">
                <a:ea typeface="Calibri"/>
                <a:cs typeface="Calibri"/>
              </a:rPr>
              <a:t> </a:t>
            </a:r>
            <a:r>
              <a:rPr lang="en-US" dirty="0" err="1">
                <a:ea typeface="Calibri"/>
                <a:cs typeface="Calibri"/>
              </a:rPr>
              <a:t>skole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barnehage</a:t>
            </a:r>
            <a:r>
              <a:rPr lang="en-US" dirty="0">
                <a:ea typeface="Calibri"/>
                <a:cs typeface="Calibri"/>
              </a:rPr>
              <a:t> er det mange </a:t>
            </a:r>
            <a:r>
              <a:rPr lang="en-US" dirty="0" err="1">
                <a:ea typeface="Calibri"/>
                <a:cs typeface="Calibri"/>
              </a:rPr>
              <a:t>tilbud</a:t>
            </a:r>
            <a:r>
              <a:rPr lang="en-US" dirty="0">
                <a:ea typeface="Calibri"/>
                <a:cs typeface="Calibri"/>
              </a:rPr>
              <a:t> </a:t>
            </a:r>
            <a:r>
              <a:rPr lang="en-US" dirty="0" err="1">
                <a:ea typeface="Calibri"/>
                <a:cs typeface="Calibri"/>
              </a:rPr>
              <a:t>til</a:t>
            </a:r>
            <a:r>
              <a:rPr lang="en-US" dirty="0">
                <a:ea typeface="Calibri"/>
                <a:cs typeface="Calibri"/>
              </a:rPr>
              <a:t> barn I Norge </a:t>
            </a:r>
            <a:r>
              <a:rPr lang="en-US" dirty="0" err="1">
                <a:ea typeface="Calibri"/>
                <a:cs typeface="Calibri"/>
              </a:rPr>
              <a:t>som</a:t>
            </a:r>
            <a:r>
              <a:rPr lang="en-US" dirty="0">
                <a:ea typeface="Calibri"/>
                <a:cs typeface="Calibri"/>
              </a:rPr>
              <a:t> mange barn </a:t>
            </a:r>
            <a:r>
              <a:rPr lang="en-US" dirty="0" err="1">
                <a:ea typeface="Calibri"/>
                <a:cs typeface="Calibri"/>
              </a:rPr>
              <a:t>deltar</a:t>
            </a:r>
            <a:r>
              <a:rPr lang="en-US" dirty="0">
                <a:ea typeface="Calibri"/>
                <a:cs typeface="Calibri"/>
              </a:rPr>
              <a:t> </a:t>
            </a:r>
            <a:r>
              <a:rPr lang="en-US" dirty="0" err="1">
                <a:ea typeface="Calibri"/>
                <a:cs typeface="Calibri"/>
              </a:rPr>
              <a:t>i</a:t>
            </a:r>
            <a:r>
              <a:rPr lang="en-US" dirty="0">
                <a:ea typeface="Calibri"/>
                <a:cs typeface="Calibri"/>
              </a:rPr>
              <a:t>. Dette er </a:t>
            </a:r>
            <a:r>
              <a:rPr lang="en-US" dirty="0" err="1">
                <a:ea typeface="Calibri"/>
                <a:cs typeface="Calibri"/>
              </a:rPr>
              <a:t>organiserte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trening</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fotball</a:t>
            </a:r>
            <a:r>
              <a:rPr lang="en-US" dirty="0">
                <a:ea typeface="Calibri"/>
                <a:cs typeface="Calibri"/>
              </a:rPr>
              <a:t>, </a:t>
            </a:r>
            <a:r>
              <a:rPr lang="en-US" dirty="0" err="1">
                <a:ea typeface="Calibri"/>
                <a:cs typeface="Calibri"/>
              </a:rPr>
              <a:t>musikk</a:t>
            </a:r>
            <a:r>
              <a:rPr lang="en-US" dirty="0">
                <a:ea typeface="Calibri"/>
                <a:cs typeface="Calibri"/>
              </a:rPr>
              <a:t>/</a:t>
            </a:r>
            <a:r>
              <a:rPr lang="en-US" dirty="0" err="1">
                <a:ea typeface="Calibri"/>
                <a:cs typeface="Calibri"/>
              </a:rPr>
              <a:t>intrument</a:t>
            </a:r>
            <a:r>
              <a:rPr lang="en-US" dirty="0">
                <a:ea typeface="Calibri"/>
                <a:cs typeface="Calibri"/>
              </a:rPr>
              <a:t> </a:t>
            </a:r>
            <a:r>
              <a:rPr lang="en-US" dirty="0" err="1">
                <a:ea typeface="Calibri"/>
                <a:cs typeface="Calibri"/>
              </a:rPr>
              <a:t>undervisning</a:t>
            </a:r>
            <a:r>
              <a:rPr lang="en-US" dirty="0">
                <a:ea typeface="Calibri"/>
                <a:cs typeface="Calibri"/>
              </a:rPr>
              <a:t>, </a:t>
            </a:r>
            <a:r>
              <a:rPr lang="en-US" dirty="0" err="1">
                <a:ea typeface="Calibri"/>
                <a:cs typeface="Calibri"/>
              </a:rPr>
              <a:t>kor</a:t>
            </a:r>
            <a:r>
              <a:rPr lang="en-US" dirty="0">
                <a:ea typeface="Calibri"/>
                <a:cs typeface="Calibri"/>
              </a:rPr>
              <a:t>, dans, </a:t>
            </a:r>
            <a:r>
              <a:rPr lang="en-US" dirty="0" err="1">
                <a:ea typeface="Calibri"/>
                <a:cs typeface="Calibri"/>
              </a:rPr>
              <a:t>klatring</a:t>
            </a:r>
            <a:r>
              <a:rPr lang="en-US" dirty="0">
                <a:ea typeface="Calibri"/>
                <a:cs typeface="Calibri"/>
              </a:rPr>
              <a:t>. </a:t>
            </a:r>
          </a:p>
          <a:p>
            <a:pPr marL="171450" indent="-171450">
              <a:buFont typeface="Calibri"/>
              <a:buChar char="-"/>
            </a:pPr>
            <a:r>
              <a:rPr lang="en-US" dirty="0">
                <a:ea typeface="Calibri"/>
                <a:cs typeface="Calibri"/>
              </a:rPr>
              <a:t>Neste gang </a:t>
            </a:r>
            <a:r>
              <a:rPr lang="en-US" dirty="0" err="1">
                <a:ea typeface="Calibri"/>
                <a:cs typeface="Calibri"/>
              </a:rPr>
              <a:t>skal</a:t>
            </a:r>
            <a:r>
              <a:rPr lang="en-US" dirty="0">
                <a:ea typeface="Calibri"/>
                <a:cs typeface="Calibri"/>
              </a:rPr>
              <a:t> vi </a:t>
            </a:r>
            <a:r>
              <a:rPr lang="en-US" dirty="0" err="1">
                <a:ea typeface="Calibri"/>
                <a:cs typeface="Calibri"/>
              </a:rPr>
              <a:t>bli</a:t>
            </a:r>
            <a:r>
              <a:rPr lang="en-US" dirty="0">
                <a:ea typeface="Calibri"/>
                <a:cs typeface="Calibri"/>
              </a:rPr>
              <a:t> </a:t>
            </a:r>
            <a:r>
              <a:rPr lang="en-US" dirty="0" err="1">
                <a:ea typeface="Calibri"/>
                <a:cs typeface="Calibri"/>
              </a:rPr>
              <a:t>litt</a:t>
            </a:r>
            <a:r>
              <a:rPr lang="en-US" dirty="0">
                <a:ea typeface="Calibri"/>
                <a:cs typeface="Calibri"/>
              </a:rPr>
              <a:t> </a:t>
            </a:r>
            <a:r>
              <a:rPr lang="en-US" dirty="0" err="1">
                <a:ea typeface="Calibri"/>
                <a:cs typeface="Calibri"/>
              </a:rPr>
              <a:t>mer</a:t>
            </a:r>
            <a:r>
              <a:rPr lang="en-US" dirty="0">
                <a:ea typeface="Calibri"/>
                <a:cs typeface="Calibri"/>
              </a:rPr>
              <a:t> </a:t>
            </a:r>
            <a:r>
              <a:rPr lang="en-US" dirty="0" err="1">
                <a:ea typeface="Calibri"/>
                <a:cs typeface="Calibri"/>
              </a:rPr>
              <a:t>kjent</a:t>
            </a:r>
            <a:r>
              <a:rPr lang="en-US" dirty="0">
                <a:ea typeface="Calibri"/>
                <a:cs typeface="Calibri"/>
              </a:rPr>
              <a:t> med alle </a:t>
            </a:r>
            <a:r>
              <a:rPr lang="en-US" dirty="0" err="1">
                <a:ea typeface="Calibri"/>
                <a:cs typeface="Calibri"/>
              </a:rPr>
              <a:t>disse</a:t>
            </a:r>
            <a:r>
              <a:rPr lang="en-US" dirty="0">
                <a:ea typeface="Calibri"/>
                <a:cs typeface="Calibri"/>
              </a:rPr>
              <a:t> </a:t>
            </a:r>
            <a:r>
              <a:rPr lang="en-US" dirty="0" err="1">
                <a:ea typeface="Calibri"/>
                <a:cs typeface="Calibri"/>
              </a:rPr>
              <a:t>instansene</a:t>
            </a:r>
            <a:r>
              <a:rPr lang="en-US" dirty="0">
                <a:ea typeface="Calibri"/>
                <a:cs typeface="Calibri"/>
              </a:rPr>
              <a:t>. </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TIPS : Det er </a:t>
            </a:r>
            <a:r>
              <a:rPr lang="en-US" dirty="0" err="1">
                <a:ea typeface="Calibri"/>
                <a:cs typeface="Calibri"/>
              </a:rPr>
              <a:t>lurt</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forenkle</a:t>
            </a:r>
            <a:r>
              <a:rPr lang="en-US" dirty="0">
                <a:ea typeface="Calibri"/>
                <a:cs typeface="Calibri"/>
              </a:rPr>
              <a:t> </a:t>
            </a:r>
            <a:r>
              <a:rPr lang="en-US" dirty="0" err="1">
                <a:ea typeface="Calibri"/>
                <a:cs typeface="Calibri"/>
              </a:rPr>
              <a:t>presentsjonen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mye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Her </a:t>
            </a:r>
            <a:r>
              <a:rPr lang="en-US" dirty="0" err="1">
                <a:ea typeface="Calibri"/>
                <a:cs typeface="Calibri"/>
              </a:rPr>
              <a:t>kan</a:t>
            </a:r>
            <a:r>
              <a:rPr lang="en-US" dirty="0">
                <a:ea typeface="Calibri"/>
                <a:cs typeface="Calibri"/>
              </a:rPr>
              <a:t> du for </a:t>
            </a:r>
            <a:r>
              <a:rPr lang="en-US" dirty="0" err="1">
                <a:ea typeface="Calibri"/>
                <a:cs typeface="Calibri"/>
              </a:rPr>
              <a:t>eksempel</a:t>
            </a:r>
            <a:r>
              <a:rPr lang="en-US" dirty="0">
                <a:ea typeface="Calibri"/>
                <a:cs typeface="Calibri"/>
              </a:rPr>
              <a:t> </a:t>
            </a:r>
            <a:r>
              <a:rPr lang="en-US" dirty="0" err="1">
                <a:ea typeface="Calibri"/>
                <a:cs typeface="Calibri"/>
              </a:rPr>
              <a:t>fjerne</a:t>
            </a:r>
            <a:r>
              <a:rPr lang="en-US" dirty="0">
                <a:ea typeface="Calibri"/>
                <a:cs typeface="Calibri"/>
              </a:rPr>
              <a:t> ”</a:t>
            </a:r>
            <a:r>
              <a:rPr lang="en-US" dirty="0" err="1">
                <a:ea typeface="Calibri"/>
                <a:cs typeface="Calibri"/>
              </a:rPr>
              <a:t>skolefritidsordning</a:t>
            </a:r>
            <a:r>
              <a:rPr lang="en-US" dirty="0">
                <a:ea typeface="Calibri"/>
                <a:cs typeface="Calibri"/>
              </a:rPr>
              <a:t>” </a:t>
            </a:r>
            <a:r>
              <a:rPr lang="en-US" dirty="0" err="1">
                <a:ea typeface="Calibri"/>
                <a:cs typeface="Calibri"/>
              </a:rPr>
              <a:t>og</a:t>
            </a:r>
            <a:r>
              <a:rPr lang="en-US" dirty="0">
                <a:ea typeface="Calibri"/>
                <a:cs typeface="Calibri"/>
              </a:rPr>
              <a:t> “AKS” om </a:t>
            </a:r>
            <a:r>
              <a:rPr lang="en-US" dirty="0" err="1">
                <a:ea typeface="Calibri"/>
                <a:cs typeface="Calibri"/>
              </a:rPr>
              <a:t>dere</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r>
              <a:rPr lang="en-US" dirty="0" err="1">
                <a:ea typeface="Calibri"/>
                <a:cs typeface="Calibri"/>
              </a:rPr>
              <a:t>bruker</a:t>
            </a:r>
            <a:r>
              <a:rPr lang="en-US" dirty="0">
                <a:ea typeface="Calibri"/>
                <a:cs typeface="Calibri"/>
              </a:rPr>
              <a:t> “SFO”.</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a:defRPr/>
            </a:pPr>
            <a:r>
              <a:rPr lang="nb-NO" dirty="0"/>
              <a:t> </a:t>
            </a:r>
            <a:endParaRPr lang="nb-NO" dirty="0">
              <a:cs typeface="Calibri"/>
            </a:endParaRPr>
          </a:p>
          <a:p>
            <a:pPr>
              <a:defRPr/>
            </a:pPr>
            <a:r>
              <a:rPr lang="nb-NO" dirty="0">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5/31/2024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5/31/2024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5/31/2024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5/31/2024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uk-UA" sz="3600" kern="1200" dirty="0">
                <a:solidFill>
                  <a:schemeClr val="tx2"/>
                </a:solidFill>
                <a:latin typeface="+mj-lt"/>
                <a:ea typeface="+mj-ea"/>
                <a:cs typeface="+mj-cs"/>
              </a:rPr>
              <a:t>Зустріч</a:t>
            </a:r>
            <a:r>
              <a:rPr lang="lv-LV" sz="3600" kern="1200" dirty="0">
                <a:solidFill>
                  <a:schemeClr val="tx2"/>
                </a:solidFill>
                <a:latin typeface="+mj-lt"/>
                <a:ea typeface="+mj-ea"/>
                <a:cs typeface="+mj-cs"/>
              </a:rPr>
              <a:t> 1</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uk-UA" sz="1800" dirty="0">
                <a:solidFill>
                  <a:schemeClr val="tx2"/>
                </a:solidFill>
              </a:rPr>
              <a:t>Презентація для батьків</a:t>
            </a:r>
          </a:p>
          <a:p>
            <a:pPr marL="457200" indent="-228600" algn="l">
              <a:buFont typeface="Arial" panose="020B0604020202020204" pitchFamily="34" charset="0"/>
              <a:buChar char="•"/>
            </a:pPr>
            <a:r>
              <a:rPr lang="uk-UA" sz="1800" dirty="0">
                <a:solidFill>
                  <a:schemeClr val="tx2"/>
                </a:solidFill>
              </a:rPr>
              <a:t>Навчальний посібник для вчителя/методиста (у полі приміток)</a:t>
            </a:r>
          </a:p>
          <a:p>
            <a:pPr marL="457200" indent="-228600" algn="l">
              <a:buFont typeface="Arial" panose="020B0604020202020204" pitchFamily="34" charset="0"/>
              <a:buChar char="•"/>
            </a:pPr>
            <a:r>
              <a:rPr lang="uk-UA" sz="1800" dirty="0">
                <a:solidFill>
                  <a:schemeClr val="tx2"/>
                </a:solidFill>
              </a:rPr>
              <a:t>Домашнє завдання </a:t>
            </a:r>
          </a:p>
          <a:p>
            <a:pPr marL="457200" indent="-228600" algn="l">
              <a:buFont typeface="Arial" panose="020B0604020202020204" pitchFamily="34" charset="0"/>
              <a:buChar char="•"/>
            </a:pPr>
            <a:r>
              <a:rPr lang="uk-UA" sz="1800" dirty="0">
                <a:solidFill>
                  <a:schemeClr val="tx2"/>
                </a:solidFill>
              </a:rPr>
              <a:t>Ресурси з додатковою інформацією для батьків</a:t>
            </a:r>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uk-UA" sz="3200" kern="1200" dirty="0">
                <a:solidFill>
                  <a:schemeClr val="bg1"/>
                </a:solidFill>
                <a:latin typeface="+mj-lt"/>
                <a:ea typeface="+mj-ea"/>
                <a:cs typeface="+mj-cs"/>
              </a:rPr>
              <a:t>Права людини</a:t>
            </a:r>
          </a:p>
        </p:txBody>
      </p:sp>
      <p:pic>
        <p:nvPicPr>
          <p:cNvPr id="12" name="Media på Internett 11" descr="What are Human Rights?">
            <a:hlinkClick r:id="" action="ppaction://media"/>
            <a:extLst>
              <a:ext uri="{FF2B5EF4-FFF2-40B4-BE49-F238E27FC236}">
                <a16:creationId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1720312" y="1675227"/>
            <a:ext cx="8446576" cy="4772316"/>
          </a:xfrm>
          <a:prstGeom prst="rect">
            <a:avLst/>
          </a:prstGeom>
        </p:spPr>
      </p:pic>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47A1CD-2E82-3091-A598-EA0F00BB723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3800" dirty="0"/>
              <a:t>Конвенція про права дитини</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fontAlgn="base"/>
            <a:r>
              <a:rPr lang="uk-UA" sz="2200" dirty="0"/>
              <a:t>Будь-яка людина молодше 18 років є дитиною</a:t>
            </a:r>
          </a:p>
          <a:p>
            <a:pPr fontAlgn="base"/>
            <a:r>
              <a:rPr lang="uk-UA" sz="2200" dirty="0"/>
              <a:t>Майже всі країни світу приєдналися до конвенції</a:t>
            </a:r>
          </a:p>
          <a:p>
            <a:pPr fontAlgn="base"/>
            <a:r>
              <a:rPr lang="uk-UA" sz="2200" dirty="0"/>
              <a:t>Інкорпорована до законодавства Норвегії у 2003 році</a:t>
            </a:r>
            <a:br>
              <a:rPr lang="uk-UA" sz="2200" dirty="0"/>
            </a:br>
            <a:endParaRPr lang="uk-UA" sz="2200" dirty="0"/>
          </a:p>
        </p:txBody>
      </p:sp>
      <p:pic>
        <p:nvPicPr>
          <p:cNvPr id="6" name="Plassholder for innhold 5" descr="Et bilde som inneholder tekst, tegnefilm, illustrasjon, Tegnefilm&#10;&#10;Automatisk generert beskrivelse">
            <a:extLst>
              <a:ext uri="{FF2B5EF4-FFF2-40B4-BE49-F238E27FC236}">
                <a16:creationId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BF063-E55E-8DB2-337D-C3765273718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uk-UA" sz="4800" dirty="0"/>
              <a:t>Конвенція про права дитини</a:t>
            </a:r>
            <a:endParaRPr lang="en-US" sz="4600"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a:bodyPr>
          <a:lstStyle/>
          <a:p>
            <a:endParaRPr lang="uk-UA" sz="2200" dirty="0"/>
          </a:p>
          <a:p>
            <a:r>
              <a:rPr lang="uk-UA" sz="2200" dirty="0"/>
              <a:t>Право не піддаватися дискримінації</a:t>
            </a:r>
          </a:p>
          <a:p>
            <a:r>
              <a:rPr lang="uk-UA" sz="2200" dirty="0"/>
              <a:t>Дорослі мають робити те, що краще для дітей</a:t>
            </a:r>
          </a:p>
          <a:p>
            <a:r>
              <a:rPr lang="uk-UA" sz="2200" dirty="0"/>
              <a:t>Право на власну ідентичність</a:t>
            </a:r>
          </a:p>
          <a:p>
            <a:r>
              <a:rPr lang="uk-UA" sz="2200" dirty="0"/>
              <a:t>Всі діти мають право висловлювати свою думку, їхню думку слід сприймати серйозно</a:t>
            </a:r>
          </a:p>
        </p:txBody>
      </p:sp>
      <p:pic>
        <p:nvPicPr>
          <p:cNvPr id="8" name="Plassholder for innhold 7">
            <a:extLst>
              <a:ext uri="{FF2B5EF4-FFF2-40B4-BE49-F238E27FC236}">
                <a16:creationId xmlns:a16="http://schemas.microsoft.com/office/drawing/2014/main" id="{4E3628CE-11AE-946F-C95E-3FF8A99600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descr="Et bilde som inneholder kunst, Animasjon, grafisk design, Grafikk&#10;&#10;Automatisk generert beskrivelse">
            <a:extLst>
              <a:ext uri="{FF2B5EF4-FFF2-40B4-BE49-F238E27FC236}">
                <a16:creationId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CFC9084B-01C9-7020-B20F-BD0D941DF807}"/>
              </a:ext>
            </a:extLst>
          </p:cNvPr>
          <p:cNvSpPr>
            <a:spLocks noGrp="1"/>
          </p:cNvSpPr>
          <p:nvPr>
            <p:ph type="title"/>
          </p:nvPr>
        </p:nvSpPr>
        <p:spPr>
          <a:xfrm>
            <a:off x="838200" y="365125"/>
            <a:ext cx="3822189" cy="1899912"/>
          </a:xfrm>
        </p:spPr>
        <p:txBody>
          <a:bodyPr vert="horz" lIns="91440" tIns="45720" rIns="91440" bIns="45720" rtlCol="0" anchor="ctr">
            <a:normAutofit fontScale="90000"/>
          </a:bodyPr>
          <a:lstStyle/>
          <a:p>
            <a:r>
              <a:rPr lang="uk-UA" sz="3700" dirty="0"/>
              <a:t>Право на вільне та незалежне життя без насильства та погроз</a:t>
            </a:r>
          </a:p>
        </p:txBody>
      </p:sp>
      <p:sp>
        <p:nvSpPr>
          <p:cNvPr id="3" name="Plassholder for innhold 2">
            <a:extLst>
              <a:ext uri="{FF2B5EF4-FFF2-40B4-BE49-F238E27FC236}">
                <a16:creationId xmlns:a16="http://schemas.microsoft.com/office/drawing/2014/main" id="{C72DE097-EF13-A529-A9CE-4F28E9A63E17}"/>
              </a:ext>
            </a:extLst>
          </p:cNvPr>
          <p:cNvSpPr>
            <a:spLocks noGrp="1"/>
          </p:cNvSpPr>
          <p:nvPr>
            <p:ph sz="half" idx="1"/>
          </p:nvPr>
        </p:nvSpPr>
        <p:spPr>
          <a:xfrm>
            <a:off x="838200" y="2434201"/>
            <a:ext cx="3822189" cy="3742762"/>
          </a:xfrm>
        </p:spPr>
        <p:txBody>
          <a:bodyPr vert="horz" lIns="91440" tIns="45720" rIns="91440" bIns="45720" rtlCol="0">
            <a:normAutofit lnSpcReduction="10000"/>
          </a:bodyPr>
          <a:lstStyle/>
          <a:p>
            <a:r>
              <a:rPr lang="uk-UA" sz="2000" dirty="0"/>
              <a:t>Усі діти та дорослі мають право на вільне та незалежне життя без насильства та погроз</a:t>
            </a:r>
          </a:p>
          <a:p>
            <a:r>
              <a:rPr lang="uk-UA" sz="2000" dirty="0"/>
              <a:t>Забороняється бити, залякувати та загрожувати насильством</a:t>
            </a:r>
          </a:p>
          <a:p>
            <a:r>
              <a:rPr lang="uk-UA" sz="2000" dirty="0"/>
              <a:t>Різні форми насильства: </a:t>
            </a:r>
          </a:p>
          <a:p>
            <a:pPr lvl="1"/>
            <a:r>
              <a:rPr lang="uk-UA" sz="2000" dirty="0"/>
              <a:t>Фізичне</a:t>
            </a:r>
          </a:p>
          <a:p>
            <a:pPr lvl="1"/>
            <a:r>
              <a:rPr lang="uk-UA" sz="2000" dirty="0"/>
              <a:t>Ментальне</a:t>
            </a:r>
          </a:p>
          <a:p>
            <a:pPr lvl="1"/>
            <a:r>
              <a:rPr lang="uk-UA" sz="2000" dirty="0"/>
              <a:t>Негативний соціальний контроль</a:t>
            </a:r>
          </a:p>
          <a:p>
            <a:pPr marL="0"/>
            <a:endParaRPr lang="uk-UA" sz="2000" dirty="0"/>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0F53D1-EB61-AAAD-C3FE-34B4E5E0E75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400" dirty="0"/>
              <a:t>Закон про дітей та батьків</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9AA3AC6-A3CB-9819-EFED-28D059441563}"/>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r>
              <a:rPr lang="uk-UA" sz="2200" dirty="0"/>
              <a:t>Батьки мають право в особистих питаннях приймати рішення за дитину</a:t>
            </a:r>
          </a:p>
          <a:p>
            <a:r>
              <a:rPr lang="uk-UA" sz="2200" dirty="0"/>
              <a:t>Батьківську відповідальність слід здійснювати, виходячи з потреб та інтересів дитини</a:t>
            </a:r>
          </a:p>
          <a:p>
            <a:r>
              <a:rPr lang="uk-UA" sz="2200" dirty="0"/>
              <a:t>Дитина має право бути почутою</a:t>
            </a:r>
          </a:p>
          <a:p>
            <a:r>
              <a:rPr lang="uk-UA" sz="2200" dirty="0"/>
              <a:t>Батьки мають придавати велике значення думці дитини відповідно до її дорослішання</a:t>
            </a:r>
          </a:p>
          <a:p>
            <a:r>
              <a:rPr lang="uk-UA" sz="1900" dirty="0"/>
              <a:t>Закон про безкоштовну юридичну допомогу у разі потреби</a:t>
            </a:r>
          </a:p>
        </p:txBody>
      </p:sp>
      <p:pic>
        <p:nvPicPr>
          <p:cNvPr id="8" name="Plassholder for innhold 7" descr="Et bilde som inneholder klær, tegnefilm, person, Menneskeansikt">
            <a:extLst>
              <a:ext uri="{FF2B5EF4-FFF2-40B4-BE49-F238E27FC236}">
                <a16:creationId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Рівні права</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fontScale="92500"/>
          </a:bodyPr>
          <a:lstStyle/>
          <a:p>
            <a:pPr marL="0" indent="0">
              <a:buNone/>
            </a:pPr>
            <a:r>
              <a:rPr lang="uk-UA" sz="2200" dirty="0"/>
              <a:t>Законодавство Норвегії захищає усі меншини незалежно від:</a:t>
            </a:r>
            <a:endParaRPr lang="uk-UA" dirty="0"/>
          </a:p>
          <a:p>
            <a:r>
              <a:rPr lang="uk-UA" sz="2200" dirty="0"/>
              <a:t>Статі</a:t>
            </a:r>
          </a:p>
          <a:p>
            <a:r>
              <a:rPr lang="uk-UA" sz="2200" dirty="0"/>
              <a:t>Етнічної приналежності</a:t>
            </a:r>
          </a:p>
          <a:p>
            <a:r>
              <a:rPr lang="uk-UA" sz="2200" dirty="0"/>
              <a:t>Статевої орієнтації (хто нам подобається і кого ми любимо)</a:t>
            </a:r>
          </a:p>
          <a:p>
            <a:r>
              <a:rPr lang="uk-UA" sz="2200" dirty="0"/>
              <a:t>Релігійної належності</a:t>
            </a:r>
          </a:p>
          <a:p>
            <a:r>
              <a:rPr lang="uk-UA" sz="2200" dirty="0"/>
              <a:t>Стану здоров'я</a:t>
            </a:r>
          </a:p>
          <a:p>
            <a:endParaRPr lang="uk-UA" sz="2200" dirty="0"/>
          </a:p>
        </p:txBody>
      </p:sp>
      <p:pic>
        <p:nvPicPr>
          <p:cNvPr id="6" name="Plassholder for innhold 5" descr="Et bilde som inneholder klær, person, sko, tegning&#10;&#10;Automatisk generert beskrivelse">
            <a:extLst>
              <a:ext uri="{FF2B5EF4-FFF2-40B4-BE49-F238E27FC236}">
                <a16:creationId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1D8118-AD06-D83C-9B2D-A1C00DD73A5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У СІ мають рівні права</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marL="0"/>
            <a:r>
              <a:rPr lang="uk-UA" sz="2200" dirty="0"/>
              <a:t>Райдужний прапор символізує свободу визначати свою ідентичність, спільноту, різноманітність та </a:t>
            </a:r>
            <a:r>
              <a:rPr lang="uk-UA" sz="2200" dirty="0" err="1"/>
              <a:t>інклюзивність</a:t>
            </a:r>
            <a:endParaRPr lang="uk-UA" sz="2200" dirty="0"/>
          </a:p>
          <a:p>
            <a:pPr marL="0"/>
            <a:r>
              <a:rPr lang="uk-UA" sz="2200" dirty="0"/>
              <a:t>Дискримінація – це різне поводження з кимось через релігію, етнічну приналежність, стать, інвалідність або сексуальну орієнтацію</a:t>
            </a:r>
          </a:p>
          <a:p>
            <a:pPr marL="0"/>
            <a:r>
              <a:rPr lang="uk-UA" sz="2200" dirty="0"/>
              <a:t>Нульова толерантність до дискримінації поширюється на всі меншини</a:t>
            </a:r>
          </a:p>
          <a:p>
            <a:endParaRPr lang="uk-UA" sz="2200" dirty="0"/>
          </a:p>
        </p:txBody>
      </p:sp>
      <p:pic>
        <p:nvPicPr>
          <p:cNvPr id="7" name="Plassholder for innhold 6" descr="Et bilde som inneholder klær, maling, person, tegning&#10;&#10;Automatisk generert beskrivelse">
            <a:extLst>
              <a:ext uri="{FF2B5EF4-FFF2-40B4-BE49-F238E27FC236}">
                <a16:creationId xmlns:a16="http://schemas.microsoft.com/office/drawing/2014/main" id="{8A37E916-6F56-4556-0C4F-9BA6B8D290D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03402B6-C3BA-EADE-5B0E-8F37AA69130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400" dirty="0"/>
              <a:t>Батьки у безпеці = Діти у безпеці</a:t>
            </a:r>
            <a:endParaRPr lang="ru-RU"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uk-UA" sz="2200" dirty="0"/>
              <a:t>Батьки несуть головну відповідальність за те, щоб діти почувалися у безпеці</a:t>
            </a:r>
          </a:p>
          <a:p>
            <a:r>
              <a:rPr lang="uk-UA" sz="2200" dirty="0"/>
              <a:t> Але батьки також потребують підтримки, щоб відчувати себе як батьків впевнено</a:t>
            </a:r>
          </a:p>
          <a:p>
            <a:r>
              <a:rPr lang="uk-UA" sz="2200" dirty="0"/>
              <a:t>Занепокоєння наданням допомоги на ранньому етапі, якщо хтось потребує підтримки (змін)</a:t>
            </a:r>
          </a:p>
        </p:txBody>
      </p:sp>
      <p:pic>
        <p:nvPicPr>
          <p:cNvPr id="6" name="Plassholder for innhold 5" descr="Et bilde som inneholder sko, klær, Dans, person&#10;&#10;Automatisk generert beskrivelse">
            <a:extLst>
              <a:ext uri="{FF2B5EF4-FFF2-40B4-BE49-F238E27FC236}">
                <a16:creationId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76B5C0F-6A6E-ED39-5C47-25E82E8D600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4200" dirty="0"/>
              <a:t>Консультації для батьків</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Консультації для батьків, що це таке?</a:t>
            </a:r>
          </a:p>
          <a:p>
            <a:r>
              <a:rPr lang="uk-UA" sz="2200" dirty="0"/>
              <a:t>Доступні всім батькам, а не лише біженцям</a:t>
            </a:r>
          </a:p>
        </p:txBody>
      </p:sp>
      <p:pic>
        <p:nvPicPr>
          <p:cNvPr id="10" name="Plassholder for innhold 9" descr="Et bilde som inneholder klær, maling, sko, tegnefilm&#10;&#10;Automatisk generert beskrivelse">
            <a:extLst>
              <a:ext uri="{FF2B5EF4-FFF2-40B4-BE49-F238E27FC236}">
                <a16:creationId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33D0601-BFC8-DFEC-7A25-2EEC255E247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З ким я можу поговорити?</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1700" dirty="0"/>
              <a:t>Служба з питань біженців</a:t>
            </a:r>
          </a:p>
          <a:p>
            <a:r>
              <a:rPr lang="uk-UA" sz="1700" dirty="0"/>
              <a:t>Муніципальні послуги</a:t>
            </a:r>
          </a:p>
          <a:p>
            <a:r>
              <a:rPr lang="uk-UA" sz="1700" dirty="0"/>
              <a:t>Служба захисту дітей</a:t>
            </a:r>
          </a:p>
          <a:p>
            <a:r>
              <a:rPr lang="uk-UA" sz="1700" dirty="0"/>
              <a:t>Служба захисту сім'ї</a:t>
            </a:r>
          </a:p>
          <a:p>
            <a:r>
              <a:rPr lang="uk-UA" sz="1700" dirty="0"/>
              <a:t>Школа</a:t>
            </a:r>
          </a:p>
          <a:p>
            <a:r>
              <a:rPr lang="uk-UA" sz="1700" dirty="0"/>
              <a:t>Медичні заклади</a:t>
            </a:r>
          </a:p>
          <a:p>
            <a:r>
              <a:rPr lang="uk-UA" sz="1700" dirty="0"/>
              <a:t>Добровільні організації та батьківські групи</a:t>
            </a:r>
          </a:p>
          <a:p>
            <a:r>
              <a:rPr lang="uk-UA" sz="1700" dirty="0"/>
              <a:t>Наступного разу ми познайомимося із цими послугами</a:t>
            </a:r>
          </a:p>
        </p:txBody>
      </p:sp>
      <p:pic>
        <p:nvPicPr>
          <p:cNvPr id="6" name="Plassholder for innhold 5" descr="Et bilde som inneholder clip art, tegnefilm, tegning, illustrasjon&#10;&#10;Automatisk generert beskrivelse">
            <a:extLst>
              <a:ext uri="{FF2B5EF4-FFF2-40B4-BE49-F238E27FC236}">
                <a16:creationId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801734B-32BE-995E-0B2B-69A3242639B2}"/>
              </a:ext>
            </a:extLst>
          </p:cNvPr>
          <p:cNvSpPr>
            <a:spLocks noGrp="1"/>
          </p:cNvSpPr>
          <p:nvPr>
            <p:ph type="title"/>
          </p:nvPr>
        </p:nvSpPr>
        <p:spPr>
          <a:xfrm>
            <a:off x="6585882" y="4433530"/>
            <a:ext cx="4820134" cy="1635639"/>
          </a:xfrm>
        </p:spPr>
        <p:txBody>
          <a:bodyPr vert="horz" lIns="91440" tIns="45720" rIns="91440" bIns="45720" rtlCol="0" anchor="t">
            <a:normAutofit fontScale="90000"/>
          </a:bodyPr>
          <a:lstStyle/>
          <a:p>
            <a:r>
              <a:rPr lang="uk-UA" sz="3700" kern="1200" dirty="0">
                <a:solidFill>
                  <a:schemeClr val="tx2"/>
                </a:solidFill>
                <a:latin typeface="+mj-lt"/>
                <a:ea typeface="+mj-ea"/>
                <a:cs typeface="+mj-cs"/>
              </a:rPr>
              <a:t>Додаток: </a:t>
            </a:r>
            <a:r>
              <a:rPr lang="uk-UA" sz="3700" kern="1200" dirty="0" err="1">
                <a:solidFill>
                  <a:schemeClr val="tx2"/>
                </a:solidFill>
                <a:latin typeface="+mj-lt"/>
                <a:ea typeface="+mj-ea"/>
                <a:cs typeface="+mj-cs"/>
              </a:rPr>
              <a:t>Google</a:t>
            </a:r>
            <a:r>
              <a:rPr lang="uk-UA" sz="3700" kern="1200" dirty="0">
                <a:solidFill>
                  <a:schemeClr val="tx2"/>
                </a:solidFill>
                <a:latin typeface="+mj-lt"/>
                <a:ea typeface="+mj-ea"/>
                <a:cs typeface="+mj-cs"/>
              </a:rPr>
              <a:t> </a:t>
            </a:r>
            <a:r>
              <a:rPr lang="uk-UA" sz="3700" kern="1200" dirty="0" err="1">
                <a:solidFill>
                  <a:schemeClr val="tx2"/>
                </a:solidFill>
                <a:latin typeface="+mj-lt"/>
                <a:ea typeface="+mj-ea"/>
                <a:cs typeface="+mj-cs"/>
              </a:rPr>
              <a:t>Translate</a:t>
            </a:r>
            <a:r>
              <a:rPr lang="uk-UA" sz="3700" kern="1200" dirty="0">
                <a:solidFill>
                  <a:schemeClr val="tx2"/>
                </a:solidFill>
                <a:latin typeface="+mj-lt"/>
                <a:ea typeface="+mj-ea"/>
                <a:cs typeface="+mj-cs"/>
              </a:rPr>
              <a:t>. Використовуйте  функцію камери. </a:t>
            </a:r>
          </a:p>
        </p:txBody>
      </p:sp>
      <p:pic>
        <p:nvPicPr>
          <p:cNvPr id="9" name="Plassholder for innhold 8" descr="Et bilde som inneholder tekst, tegnefilm, Mobiltelefon, Menneskeansikt&#10;&#10;Automatisk generert beskrivelse">
            <a:extLst>
              <a:ext uri="{FF2B5EF4-FFF2-40B4-BE49-F238E27FC236}">
                <a16:creationId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617"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3" name="Freeform: Shape 52">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lassholder for innhold 6" descr="Et bilde som inneholder klær, innendørs, person, tegnefilm&#10;&#10;Automatisk generert beskrivelse">
            <a:extLst>
              <a:ext uri="{FF2B5EF4-FFF2-40B4-BE49-F238E27FC236}">
                <a16:creationId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t="24691" r="3" b="3597"/>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9" name="Freeform: Shape 58">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uk-UA" sz="3000" kern="1200" dirty="0">
                <a:solidFill>
                  <a:schemeClr val="tx1"/>
                </a:solidFill>
                <a:latin typeface="+mj-lt"/>
                <a:ea typeface="+mj-ea"/>
                <a:cs typeface="+mj-cs"/>
              </a:rPr>
              <a:t>Домашнє завдання / аналіз</a:t>
            </a: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uk-UA" sz="2200" dirty="0"/>
              <a:t>Вправа на аналіз</a:t>
            </a:r>
          </a:p>
          <a:p>
            <a:pPr lvl="1"/>
            <a:r>
              <a:rPr lang="uk-UA" sz="2200" dirty="0"/>
              <a:t>Чи відрізняється те, як бути батьками у вашій рідній країні та у Норвегії?</a:t>
            </a:r>
          </a:p>
          <a:p>
            <a:pPr lvl="1"/>
            <a:r>
              <a:rPr lang="uk-UA" sz="2200" dirty="0"/>
              <a:t>Чи цікавить вас щось у норвезькій системі?</a:t>
            </a:r>
          </a:p>
          <a:p>
            <a:pPr lvl="1"/>
            <a:r>
              <a:rPr lang="uk-UA" sz="2200" dirty="0"/>
              <a:t>Чи турбує вас, як батьків, що-небудь у Норвегії?</a:t>
            </a:r>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uk-UA" b="0" i="0" dirty="0">
                <a:solidFill>
                  <a:srgbClr val="3C4043"/>
                </a:solidFill>
                <a:effectLst/>
                <a:latin typeface="Roboto" panose="02000000000000000000" pitchFamily="2" charset="0"/>
              </a:rPr>
              <a:t>Корисні посилання та адреси</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err="1"/>
              <a:t>Foreldrehverdag.no</a:t>
            </a:r>
            <a:endParaRPr lang="nb-NO" dirty="0"/>
          </a:p>
          <a:p>
            <a:r>
              <a:rPr lang="nb-NO" dirty="0"/>
              <a:t>(</a:t>
            </a:r>
            <a:r>
              <a:rPr lang="uk-UA" dirty="0"/>
              <a:t>Введіть відповідні номери телефонів, посилання та адреси</a:t>
            </a:r>
            <a:r>
              <a:rPr lang="nb-NO" dirty="0"/>
              <a:t>)</a:t>
            </a:r>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18D20-8A52-779E-7338-5640FE064BB8}"/>
              </a:ext>
            </a:extLst>
          </p:cNvPr>
          <p:cNvSpPr>
            <a:spLocks noGrp="1"/>
          </p:cNvSpPr>
          <p:nvPr>
            <p:ph type="title"/>
          </p:nvPr>
        </p:nvSpPr>
        <p:spPr>
          <a:xfrm>
            <a:off x="640080" y="325369"/>
            <a:ext cx="4368602" cy="1956841"/>
          </a:xfrm>
        </p:spPr>
        <p:txBody>
          <a:bodyPr anchor="b">
            <a:normAutofit fontScale="90000"/>
          </a:bodyPr>
          <a:lstStyle/>
          <a:p>
            <a:r>
              <a:rPr lang="uk-UA" sz="5400" dirty="0"/>
              <a:t>Ласкаво просимо на курс для батьків!</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242E91AD-2FCB-BCA6-4528-3CF33FCCB60A}"/>
              </a:ext>
            </a:extLst>
          </p:cNvPr>
          <p:cNvSpPr>
            <a:spLocks noGrp="1"/>
          </p:cNvSpPr>
          <p:nvPr>
            <p:ph idx="1"/>
          </p:nvPr>
        </p:nvSpPr>
        <p:spPr>
          <a:xfrm>
            <a:off x="640080" y="2872899"/>
            <a:ext cx="4243589" cy="3320668"/>
          </a:xfrm>
        </p:spPr>
        <p:txBody>
          <a:bodyPr>
            <a:normAutofit/>
          </a:bodyPr>
          <a:lstStyle/>
          <a:p>
            <a:r>
              <a:rPr lang="uk-UA" sz="2200" dirty="0"/>
              <a:t>Ім'я:</a:t>
            </a:r>
            <a:endParaRPr lang="en-US" sz="2200" dirty="0"/>
          </a:p>
        </p:txBody>
      </p:sp>
      <p:pic>
        <p:nvPicPr>
          <p:cNvPr id="10" name="Plassholder for innhold 9" descr="Et bilde som inneholder klær, person, tegnefilm, sko&#10;&#10;Automatisk generert beskrivelse">
            <a:extLst>
              <a:ext uri="{FF2B5EF4-FFF2-40B4-BE49-F238E27FC236}">
                <a16:creationId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B42CA1-6552-0A87-3426-620930277AD5}"/>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400" dirty="0"/>
              <a:t>Чому потрібний курс для батьків?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1C5A7AE9-6DC8-E972-2451-2090CD5AB730}"/>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r>
              <a:rPr lang="uk-UA" sz="2200" dirty="0"/>
              <a:t>Більшість батьків - досить хороші</a:t>
            </a:r>
          </a:p>
          <a:p>
            <a:r>
              <a:rPr lang="uk-UA" sz="2200" dirty="0"/>
              <a:t>Закони та права Норвегії, про які ми, як батьки, повинні знати</a:t>
            </a:r>
          </a:p>
          <a:p>
            <a:r>
              <a:rPr lang="uk-UA" sz="2200" dirty="0"/>
              <a:t>Корисні поради, як підтримувати дітей у скрутній ситуації</a:t>
            </a:r>
          </a:p>
          <a:p>
            <a:r>
              <a:rPr lang="uk-UA" sz="2200" dirty="0"/>
              <a:t>До кого я можу звернутися за порадою та допомогою, якщо я чи моя дитина потребуватимемо цього?</a:t>
            </a:r>
          </a:p>
        </p:txBody>
      </p:sp>
      <p:pic>
        <p:nvPicPr>
          <p:cNvPr id="7" name="Plassholder for innhold 6" descr="Et bilde som inneholder klær, person, tegnefilm, sko&#10;&#10;Automatisk generert beskrivelse">
            <a:extLst>
              <a:ext uri="{FF2B5EF4-FFF2-40B4-BE49-F238E27FC236}">
                <a16:creationId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9321B09-0158-7F98-ED64-76E6EB0D086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Програма на сьогодні</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Знайомство</a:t>
            </a:r>
          </a:p>
          <a:p>
            <a:r>
              <a:rPr lang="uk-UA" sz="2200" dirty="0"/>
              <a:t>Життя сім'ї у Норвегії</a:t>
            </a:r>
          </a:p>
          <a:p>
            <a:pPr marL="0" indent="0">
              <a:buNone/>
            </a:pPr>
            <a:r>
              <a:rPr lang="uk-UA" sz="2200" dirty="0"/>
              <a:t>	* Права людини</a:t>
            </a:r>
          </a:p>
          <a:p>
            <a:pPr marL="0" indent="0">
              <a:buNone/>
            </a:pPr>
            <a:r>
              <a:rPr lang="uk-UA" sz="2200" dirty="0"/>
              <a:t>	* Прояв емоцій дитини</a:t>
            </a:r>
          </a:p>
          <a:p>
            <a:pPr marL="0" indent="0">
              <a:buNone/>
            </a:pPr>
            <a:r>
              <a:rPr lang="uk-UA" sz="2200" dirty="0"/>
              <a:t>	* Інші закони та права</a:t>
            </a:r>
          </a:p>
          <a:p>
            <a:r>
              <a:rPr lang="uk-UA" sz="2200" dirty="0"/>
              <a:t>Куди я можу звернутися по допомогу?</a:t>
            </a:r>
          </a:p>
          <a:p>
            <a:r>
              <a:rPr lang="uk-UA" sz="2200" dirty="0"/>
              <a:t>Домашнє завдання</a:t>
            </a:r>
          </a:p>
        </p:txBody>
      </p:sp>
      <p:pic>
        <p:nvPicPr>
          <p:cNvPr id="6" name="Plassholder for innhold 5" descr="Et bilde som inneholder klær, person, tegnefilm, sko&#10;&#10;Automatisk generert beskrivelse">
            <a:extLst>
              <a:ext uri="{FF2B5EF4-FFF2-40B4-BE49-F238E27FC236}">
                <a16:creationId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3225" y="325369"/>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Знайомство</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Хто бере участь у курсі?</a:t>
            </a:r>
          </a:p>
          <a:p>
            <a:r>
              <a:rPr lang="uk-UA" sz="2200" dirty="0"/>
              <a:t>Ім'я</a:t>
            </a:r>
          </a:p>
          <a:p>
            <a:r>
              <a:rPr lang="uk-UA" sz="2200" dirty="0"/>
              <a:t>Чому вас звуть так, як вас звати?</a:t>
            </a:r>
          </a:p>
        </p:txBody>
      </p:sp>
      <p:pic>
        <p:nvPicPr>
          <p:cNvPr id="6" name="Plassholder for innhold 5" descr="Et bilde som inneholder sko, himmel, klær, snø&#10;&#10;Automatisk generert beskrivelse">
            <a:extLst>
              <a:ext uri="{FF2B5EF4-FFF2-40B4-BE49-F238E27FC236}">
                <a16:creationId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Вправа «Знайомство»</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«Скринька пам'яті»</a:t>
            </a:r>
          </a:p>
          <a:p>
            <a:r>
              <a:rPr lang="uk-UA" sz="2200" dirty="0"/>
              <a:t>Поділіться приємними спогадами або особливим досвідом</a:t>
            </a:r>
          </a:p>
          <a:p>
            <a:r>
              <a:rPr lang="uk-UA" sz="2200" dirty="0"/>
              <a:t>Це може бути, наприклад, заняття, що вам подобається, важливе свято чи приємна подія. </a:t>
            </a:r>
          </a:p>
        </p:txBody>
      </p:sp>
      <p:pic>
        <p:nvPicPr>
          <p:cNvPr id="9" name="Plassholder for innhold 8" descr="Et bilde som inneholder sko, himmel, klær, snø&#10;&#10;Automatisk generert beskrivelse">
            <a:extLst>
              <a:ext uri="{FF2B5EF4-FFF2-40B4-BE49-F238E27FC236}">
                <a16:creationId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C91331-56CD-F1F0-F651-FBB5C102E13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Діти у Норвегії</a:t>
            </a:r>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6B809DD-96D9-D084-07BC-321CB8A15069}"/>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uk-UA" sz="2200" dirty="0"/>
              <a:t>Як батьки в Норвегії, ви контактуєте з багатьма закладами. </a:t>
            </a:r>
          </a:p>
          <a:p>
            <a:pPr lvl="1"/>
            <a:r>
              <a:rPr lang="uk-UA" sz="2200" dirty="0"/>
              <a:t>Медичний центр  центр (</a:t>
            </a:r>
            <a:r>
              <a:rPr lang="uk-UA" sz="2200" dirty="0" err="1"/>
              <a:t>Helsestasjon</a:t>
            </a:r>
            <a:r>
              <a:rPr lang="uk-UA" sz="2200" dirty="0"/>
              <a:t>)</a:t>
            </a:r>
          </a:p>
          <a:p>
            <a:pPr lvl="1"/>
            <a:r>
              <a:rPr lang="uk-UA" sz="2200" dirty="0"/>
              <a:t>Лікар</a:t>
            </a:r>
          </a:p>
          <a:p>
            <a:pPr lvl="1"/>
            <a:r>
              <a:rPr lang="uk-UA" sz="2200" dirty="0"/>
              <a:t>Дитячий садок</a:t>
            </a:r>
          </a:p>
          <a:p>
            <a:pPr lvl="1"/>
            <a:r>
              <a:rPr lang="uk-UA" sz="2200" dirty="0"/>
              <a:t>Програма подовженого дня (SFO/AKS)</a:t>
            </a:r>
          </a:p>
          <a:p>
            <a:pPr lvl="1"/>
            <a:r>
              <a:rPr lang="uk-UA" sz="2200" dirty="0"/>
              <a:t>Спорт та дозвілля</a:t>
            </a:r>
          </a:p>
        </p:txBody>
      </p:sp>
      <p:pic>
        <p:nvPicPr>
          <p:cNvPr id="7" name="Plassholder for innhold 6" descr="Et bilde som inneholder maling, fjell, tre, tegning&#10;&#10;Automatisk generert beskrivelse">
            <a:extLst>
              <a:ext uri="{FF2B5EF4-FFF2-40B4-BE49-F238E27FC236}">
                <a16:creationId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D2881D3-F34B-56FF-2BA7-35B79C6ED71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Система </a:t>
            </a:r>
            <a:r>
              <a:rPr lang="ru-RU" sz="5400" dirty="0" err="1"/>
              <a:t>довіри</a:t>
            </a:r>
            <a:endParaRPr lang="ru-RU" sz="5400"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3683760-6021-6A9C-C071-6A2FD5E52BE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Занепокоєння здоров'ям дітей та батьків</a:t>
            </a:r>
          </a:p>
          <a:p>
            <a:r>
              <a:rPr lang="uk-UA" sz="2200" dirty="0"/>
              <a:t>Регулюючі закони та постанови</a:t>
            </a:r>
          </a:p>
          <a:p>
            <a:r>
              <a:rPr lang="uk-UA" sz="2200" dirty="0"/>
              <a:t>Права дітей</a:t>
            </a:r>
          </a:p>
          <a:p>
            <a:r>
              <a:rPr lang="uk-UA" sz="2200" dirty="0"/>
              <a:t>Права батьків</a:t>
            </a:r>
          </a:p>
          <a:p>
            <a:r>
              <a:rPr lang="uk-UA" sz="2200" dirty="0"/>
              <a:t>Обов'язки та відповідальність батьків</a:t>
            </a:r>
          </a:p>
        </p:txBody>
      </p:sp>
      <p:pic>
        <p:nvPicPr>
          <p:cNvPr id="6" name="Plassholder for innhold 5" descr="Et bilde som inneholder sko, tegning, tegnefilm, clip art&#10;&#10;Automatisk generert beskrivelse">
            <a:extLst>
              <a:ext uri="{FF2B5EF4-FFF2-40B4-BE49-F238E27FC236}">
                <a16:creationId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86AB20191C468409845D4B8AF853021" ma:contentTypeVersion="17" ma:contentTypeDescription="Opprett et nytt dokument." ma:contentTypeScope="" ma:versionID="89ad89dfcf7e7d6edec8c70c1a141194">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4ebe4670e5216ae0d1eb2f39b321ae0c"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Stian Tandberg</DisplayName>
        <AccountId>449</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SharedWithUsers>
  </documentManagement>
</p:properties>
</file>

<file path=customXml/itemProps1.xml><?xml version="1.0" encoding="utf-8"?>
<ds:datastoreItem xmlns:ds="http://schemas.openxmlformats.org/officeDocument/2006/customXml" ds:itemID="{47AC850B-AFCD-428D-9D5E-5A45F406F4AB}">
  <ds:schemaRefs>
    <ds:schemaRef ds:uri="http://schemas.microsoft.com/sharepoint/v3/contenttype/forms"/>
  </ds:schemaRefs>
</ds:datastoreItem>
</file>

<file path=customXml/itemProps2.xml><?xml version="1.0" encoding="utf-8"?>
<ds:datastoreItem xmlns:ds="http://schemas.openxmlformats.org/officeDocument/2006/customXml" ds:itemID="{9F7DD09D-FD06-431B-9A3D-BD0B33C67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A51636-C058-45D1-A0DA-9D5763C5C3B4}">
  <ds:schemaRefs>
    <ds:schemaRef ds:uri="http://schemas.openxmlformats.org/package/2006/metadata/core-properties"/>
    <ds:schemaRef ds:uri="http://schemas.microsoft.com/office/2006/metadata/properties"/>
    <ds:schemaRef ds:uri="http://purl.org/dc/dcmitype/"/>
    <ds:schemaRef ds:uri="69737e73-f3ad-43f2-9fa4-d48f1107f523"/>
    <ds:schemaRef ds:uri="http://schemas.microsoft.com/office/2006/documentManagement/types"/>
    <ds:schemaRef ds:uri="http://purl.org/dc/elements/1.1/"/>
    <ds:schemaRef ds:uri="http://purl.org/dc/terms/"/>
    <ds:schemaRef ds:uri="5662dfda-f9ca-4ffc-aa76-bfc5e0372425"/>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10225</TotalTime>
  <Words>4382</Words>
  <Application>Microsoft Office PowerPoint</Application>
  <PresentationFormat>Widescreen</PresentationFormat>
  <Paragraphs>335</Paragraphs>
  <Slides>21</Slides>
  <Notes>21</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Aptos</vt:lpstr>
      <vt:lpstr>Aptos Display</vt:lpstr>
      <vt:lpstr>Arial</vt:lpstr>
      <vt:lpstr>Calibri</vt:lpstr>
      <vt:lpstr>Helvetica</vt:lpstr>
      <vt:lpstr>Helvetica Neue</vt:lpstr>
      <vt:lpstr>Noto Serif</vt:lpstr>
      <vt:lpstr>Open Sans</vt:lpstr>
      <vt:lpstr>Roboto</vt:lpstr>
      <vt:lpstr>Söhne</vt:lpstr>
      <vt:lpstr>Office-tema</vt:lpstr>
      <vt:lpstr>Зустріч 1</vt:lpstr>
      <vt:lpstr>Додаток: Google Translate. Використовуйте  функцію камери. </vt:lpstr>
      <vt:lpstr>Ласкаво просимо на курс для батьків!</vt:lpstr>
      <vt:lpstr>Чому потрібний курс для батьків? </vt:lpstr>
      <vt:lpstr>Програма на сьогодні</vt:lpstr>
      <vt:lpstr>Знайомство</vt:lpstr>
      <vt:lpstr>Вправа «Знайомство»</vt:lpstr>
      <vt:lpstr>Діти у Норвегії</vt:lpstr>
      <vt:lpstr>Система довіри</vt:lpstr>
      <vt:lpstr>Права людини</vt:lpstr>
      <vt:lpstr>Конвенція про права дитини</vt:lpstr>
      <vt:lpstr>Конвенція про права дитини</vt:lpstr>
      <vt:lpstr>Право на вільне та незалежне життя без насильства та погроз</vt:lpstr>
      <vt:lpstr>Закон про дітей та батьків</vt:lpstr>
      <vt:lpstr>Рівні права</vt:lpstr>
      <vt:lpstr>У СІ мають рівні права</vt:lpstr>
      <vt:lpstr>Батьки у безпеці = Діти у безпеці</vt:lpstr>
      <vt:lpstr>Консультації для батьків</vt:lpstr>
      <vt:lpstr>З ким я можу поговорити?</vt:lpstr>
      <vt:lpstr>Домашнє завдання / аналіз</vt:lpstr>
      <vt:lpstr>Корисні посилання та адреси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iksite</dc:creator>
  <cp:lastModifiedBy>diana iksite</cp:lastModifiedBy>
  <cp:revision>916</cp:revision>
  <dcterms:created xsi:type="dcterms:W3CDTF">2024-03-25T12:27:30Z</dcterms:created>
  <dcterms:modified xsi:type="dcterms:W3CDTF">2024-05-31T05:23:08Z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