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21"/>
  </p:notesMasterIdLst>
  <p:sldIdLst>
    <p:sldId id="256" r:id="rId3"/>
    <p:sldId id="306" r:id="rId4"/>
    <p:sldId id="288" r:id="rId5"/>
    <p:sldId id="259" r:id="rId6"/>
    <p:sldId id="307" r:id="rId7"/>
    <p:sldId id="296" r:id="rId8"/>
    <p:sldId id="289" r:id="rId9"/>
    <p:sldId id="290" r:id="rId10"/>
    <p:sldId id="286" r:id="rId11"/>
    <p:sldId id="291" r:id="rId12"/>
    <p:sldId id="295" r:id="rId13"/>
    <p:sldId id="292" r:id="rId14"/>
    <p:sldId id="293" r:id="rId15"/>
    <p:sldId id="294" r:id="rId16"/>
    <p:sldId id="282" r:id="rId17"/>
    <p:sldId id="272" r:id="rId18"/>
    <p:sldId id="310" r:id="rId19"/>
    <p:sldId id="265" r:id="rId20"/>
  </p:sldIdLst>
  <p:sldSz cx="12192000" cy="6858000"/>
  <p:notesSz cx="6858000" cy="9144000"/>
  <p:defaultTextStyle>
    <a:defPPr rtl="0">
      <a:defRPr lang="sw-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12259-FC61-5843-8468-86054BCE7DE1}" v="1332" dt="2024-05-21T05:12:59.950"/>
    <p1510:client id="{75872EF5-0809-4806-927B-4ED090B818D4}" v="92" dt="2024-05-21T05:42:18.139"/>
    <p1510:client id="{8E95C017-6A9D-AD39-F873-96F7D26ECAD5}" v="252" dt="2024-05-21T05:33:50.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B99DBEE-FE07-48A2-9B27-6DF4D6220B70}" type="datetimeFigureOut">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w"/>
              <a:t>Click to edit Master text styles</a:t>
            </a:r>
          </a:p>
          <a:p>
            <a:pPr lvl="1" rtl="0"/>
            <a:r>
              <a:rPr lang="sw"/>
              <a:t>Second level</a:t>
            </a:r>
          </a:p>
          <a:p>
            <a:pPr lvl="2" rtl="0"/>
            <a:r>
              <a:rPr lang="sw"/>
              <a:t>Third level</a:t>
            </a:r>
          </a:p>
          <a:p>
            <a:pPr lvl="3" rtl="0"/>
            <a:r>
              <a:rPr lang="sw"/>
              <a:t>Fourth level</a:t>
            </a:r>
          </a:p>
          <a:p>
            <a:pPr lvl="4" rtl="0"/>
            <a:r>
              <a:rPr lang="sw"/>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På møte 3 og 4 ønsker vi at dere som veiledere inkluderer det dere tenker er mest relevant for gruppen fra det foreldreveiledningsprogrammet du er sertifisert i, og som dere tilbyr i kommunen. </a:t>
            </a:r>
          </a:p>
          <a:p>
            <a:pPr rtl="0"/>
            <a:endParaRPr lang="nb-NO"/>
          </a:p>
          <a:p>
            <a:pPr rtl="0"/>
            <a:r>
              <a:rPr lang="sw"/>
              <a:t>Noen forslag til hjelpematriell </a:t>
            </a:r>
          </a:p>
          <a:p>
            <a:pPr rtl="0"/>
            <a:r>
              <a:rPr lang="sw">
                <a:ea typeface="+mn-lt"/>
                <a:cs typeface="+mn-lt"/>
                <a:hlinkClick r:id="rId3"/>
              </a:rPr>
              <a:t>https://www.reddbarna.no/content/uploads/2021/01/RB_foreldrebrosjyre_flyktninger_Norsk_endelig-versjon_25_nov_22.pdf</a:t>
            </a:r>
            <a:r>
              <a:rPr lang="sw">
                <a:ea typeface="+mn-lt"/>
                <a:cs typeface="+mn-lt"/>
              </a:rPr>
              <a:t> </a:t>
            </a:r>
          </a:p>
          <a:p>
            <a:pPr rtl="0"/>
            <a:r>
              <a:rPr lang="sw">
                <a:ea typeface="+mn-lt"/>
                <a:cs typeface="+mn-lt"/>
              </a:rPr>
              <a:t>(mange språk)</a:t>
            </a:r>
          </a:p>
          <a:p>
            <a:pPr rtl="0"/>
            <a:endParaRPr lang="nb-NO">
              <a:ea typeface="+mn-lt"/>
              <a:cs typeface="+mn-lt"/>
            </a:endParaRPr>
          </a:p>
          <a:p>
            <a:pPr rtl="0"/>
            <a:r>
              <a:rPr lang="sw">
                <a:hlinkClick r:id="rId4"/>
              </a:rPr>
              <a:t>https://www.rvts-flyktningbrosjyrer.no</a:t>
            </a:r>
            <a:endParaRPr lang="nb-NO">
              <a:ea typeface="+mn-lt"/>
              <a:cs typeface="+mn-lt"/>
            </a:endParaRPr>
          </a:p>
          <a:p>
            <a:pPr rtl="0"/>
            <a:endParaRPr lang="nb-NO"/>
          </a:p>
          <a:p>
            <a:pPr rtl="0"/>
            <a:r>
              <a:rPr lang="sw">
                <a:hlinkClick r:id="rId5"/>
              </a:rPr>
              <a:t>https://mentalhelse.no/fa-hjelp/foreldresupport/</a:t>
            </a:r>
            <a:endParaRPr lang="nb-NO"/>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228600" indent="-228600" rtl="0">
              <a:buFont typeface=""/>
              <a:buChar char="•"/>
            </a:pPr>
            <a:endParaRPr lang="en-US" sz="1200">
              <a:cs typeface="Arial"/>
            </a:endParaRPr>
          </a:p>
          <a:p>
            <a:pPr marL="228600" indent="-228600" rtl="0">
              <a:buFont typeface=""/>
              <a:buChar char="•"/>
            </a:pPr>
            <a:r>
              <a:rPr lang="sw" sz="1200">
                <a:cs typeface="Calibri"/>
              </a:rPr>
              <a:t>Voksne kan si "Ikke tenk på det" men barnet vil fortsette å tenke på det.  </a:t>
            </a:r>
            <a:endParaRPr lang="en-US">
              <a:cs typeface="Calibri"/>
            </a:endParaRPr>
          </a:p>
          <a:p>
            <a:pPr marL="228600" indent="-228600" rtl="0">
              <a:buFont typeface=""/>
              <a:buChar char="•"/>
            </a:pPr>
            <a:endParaRPr lang="en-US" sz="1200">
              <a:cs typeface="Arial"/>
            </a:endParaRPr>
          </a:p>
          <a:p>
            <a:pPr marL="228600" indent="-228600" rtl="0">
              <a:buFont typeface=""/>
              <a:buChar char="•"/>
            </a:pPr>
            <a:r>
              <a:rPr lang="sw" sz="1200">
                <a:ea typeface="+mn-lt"/>
                <a:cs typeface="+mn-lt"/>
              </a:rPr>
              <a:t>Barn kan føle seg ensom og trist hvis de ikke får snakket med det som har skjedd,</a:t>
            </a:r>
            <a:endParaRPr lang="en-US" sz="1200">
              <a:cs typeface="Arial"/>
            </a:endParaRPr>
          </a:p>
          <a:p>
            <a:pPr rtl="0"/>
            <a:endParaRPr lang="nb-NO"/>
          </a:p>
          <a:p>
            <a:pPr rtl="0"/>
            <a:r>
              <a:rPr lang="sw"/>
              <a:t>Lett å bli sint og irritert på barn som er krevende eller klengete. Kjeft kan gjøre ting verre, barna blir mer usikker og utrygg</a:t>
            </a:r>
            <a:endParaRPr lang="en-US"/>
          </a:p>
          <a:p>
            <a:pPr rtl="0"/>
            <a:r>
              <a:rPr lang="sw"/>
              <a:t>Og særlig hvis du selv er sliten</a:t>
            </a:r>
            <a:endParaRPr lang="en-US"/>
          </a:p>
          <a:p>
            <a:pPr rtl="0"/>
            <a:r>
              <a:rPr lang="sw"/>
              <a:t>Barna kan savne steder, mennesker og vaner de er vant til. </a:t>
            </a:r>
            <a:endParaRPr lang="en-US">
              <a:cs typeface="Calibri"/>
            </a:endParaRPr>
          </a:p>
          <a:p>
            <a:pPr rtl="0"/>
            <a:endParaRPr lang="en-US"/>
          </a:p>
          <a:p>
            <a:pPr rtl="0"/>
            <a:r>
              <a:rPr lang="sw"/>
              <a:t>Oppgave: Hva tror du barnet ditt savner?  (refleksjon)</a:t>
            </a:r>
            <a:endParaRPr lang="en-US">
              <a:cs typeface="Calibri"/>
            </a:endParaRPr>
          </a:p>
          <a:p>
            <a:pPr rtl="0"/>
            <a:endParaRPr lang="en-US"/>
          </a:p>
          <a:p>
            <a:pPr rtl="0"/>
            <a:r>
              <a:rPr lang="sw"/>
              <a:t>Vanskelig å snakke med barna om det som er vondt fordi selv har det tungt eller fordi man ikke vil gjøre det verre for barna. </a:t>
            </a:r>
            <a:endParaRPr lang="en-US">
              <a:cs typeface="Calibri"/>
            </a:endParaRPr>
          </a:p>
          <a:p>
            <a:pPr rtl="0"/>
            <a:r>
              <a:rPr lang="sw"/>
              <a:t>Barna trenger at det er lov til å snakke om det de har opplevd og opplever, gjerne I lek (mindre barn) og det er gjør godt å få sette ord på det de har opplevd. </a:t>
            </a:r>
            <a:endParaRPr lang="en-US">
              <a:cs typeface="Calibri"/>
            </a:endParaRPr>
          </a:p>
          <a:p>
            <a:pPr rtl="0"/>
            <a:endParaRPr lang="en-US"/>
          </a:p>
          <a:p>
            <a:pPr rtl="0"/>
            <a:r>
              <a:rPr lang="sw"/>
              <a:t>Det er greit å gråte som voksen og bli lei seg, men barnet trenger å vite at det ikke er barnets skyld at den voksne er lei seg og trenger mange forsikringer på dette. </a:t>
            </a:r>
          </a:p>
          <a:p>
            <a:pPr rtl="0"/>
            <a:endParaRPr lang="en-US"/>
          </a:p>
          <a:p>
            <a:pPr rtl="0"/>
            <a:r>
              <a:rPr lang="sw">
                <a:cs typeface="Calibri"/>
              </a:rPr>
              <a:t>Gi en ordentlig unnskyldning om du reagerer på en måte somdu tenker I ettertid at ble dum. Ta ansvaret for egen reaksjon og si at du er lei deg for at det ble dumt. </a:t>
            </a:r>
          </a:p>
          <a:p>
            <a:pPr rtl="0"/>
            <a:r>
              <a:rPr lang="sw"/>
              <a:t> </a:t>
            </a:r>
          </a:p>
          <a:p>
            <a:pPr rtl="0"/>
            <a:endParaRPr lang="nb-NO"/>
          </a:p>
          <a:p>
            <a:pPr rtl="0"/>
            <a:endParaRPr lang="nb-NO">
              <a:cs typeface="Calibri"/>
            </a:endParaRPr>
          </a:p>
          <a:p>
            <a:pPr rtl="0"/>
            <a:endParaRPr lang="nb-NO"/>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Det som er viktig I denne sammenhengen er å følge barnets initiativ til kontakt og å snakke om det som er vanskelig. Tilpasse seg barnets alder og uttrykksform. Å snake om det som en vanskelig er ofte godt for barn, likt som voksne. La de få snakke seg tom, lytt, prøv å møt med forståelse. </a:t>
            </a:r>
          </a:p>
          <a:p>
            <a:pPr rtl="0"/>
            <a:r>
              <a:rPr lang="sw"/>
              <a:t>Barna kan mangle ord og kan trenge hjelp til å uttrykke seg. Det kan være vanskelig å uttrykke de følelsene en har inni seg, så da kan man som voksen forsiktig “gjette”, så retter gjerne barnet på deg om du tar feil. </a:t>
            </a:r>
          </a:p>
          <a:p>
            <a:pPr rtl="0"/>
            <a:r>
              <a:rPr lang="sw"/>
              <a:t>Mange barn forteller gjerne om det som er vanskelig igjennom lek, tegninger osv. </a:t>
            </a:r>
          </a:p>
          <a:p>
            <a:pPr rtl="0"/>
            <a:endParaRPr lang="en-US"/>
          </a:p>
          <a:p>
            <a:pPr rtl="0"/>
            <a:r>
              <a:rPr lang="sw"/>
              <a:t>Det som er viktig er at barnet ikke tror at det som har hendt og er vanskelig er deres feil. De trenger gjerne gjentatte forsikringer på at det ikke er deres feil at dere har flyttet osv. </a:t>
            </a:r>
          </a:p>
          <a:p>
            <a:pPr rtl="0"/>
            <a:endParaRPr lang="en-US"/>
          </a:p>
          <a:p>
            <a:pPr rtl="0"/>
            <a:r>
              <a:rPr lang="sw"/>
              <a:t>Vanskelig å snakke med barna om det som er vondt fordi selv har det tungt eller fordi man ikke vil gjøre det verre for barna. </a:t>
            </a:r>
          </a:p>
          <a:p>
            <a:pPr rtl="0"/>
            <a:r>
              <a:rPr lang="sw"/>
              <a:t>Barna trenger at det er lov til å snakke om det de har opplevd og opplever, gjerne I lek (mindre barn) og det er gjør godt å få sette ord på det de har opplevd. </a:t>
            </a:r>
          </a:p>
          <a:p>
            <a:pPr rtl="0"/>
            <a:endParaRPr lang="en-US"/>
          </a:p>
          <a:p>
            <a:pPr rtl="0"/>
            <a:r>
              <a:rPr lang="sw"/>
              <a:t>Det er greit å gråte som voksen og bli lei seg, men barnet trenger å vite at det ikke er barnets skyld at den voksne er lei seg. </a:t>
            </a:r>
          </a:p>
          <a:p>
            <a:pPr rtl="0"/>
            <a:r>
              <a:rPr lang="sw"/>
              <a:t> Noe om at baret viser vei </a:t>
            </a:r>
          </a:p>
          <a:p>
            <a:pPr rtl="0"/>
            <a:endParaRPr lang="nb-NO"/>
          </a:p>
          <a:p>
            <a:pPr rtl="0"/>
            <a:r>
              <a:rPr lang="sw"/>
              <a:t>FÅ INN BARNA SOM ER FOR FLINKE</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solidFill>
                  <a:srgbClr val="3F3F3F"/>
                </a:solidFill>
                <a:effectLst/>
                <a:latin typeface="Helvetica" pitchFamily="2" charset="0"/>
              </a:rPr>
              <a:t>Ellers er jo pilarene i traumebevisst omsorg gode å ta med inn i notatdelen:</a:t>
            </a:r>
          </a:p>
          <a:p>
            <a:pPr rtl="0"/>
            <a:r>
              <a:rPr lang="sw">
                <a:solidFill>
                  <a:srgbClr val="3F3F3F"/>
                </a:solidFill>
                <a:effectLst/>
                <a:latin typeface="Helvetica" pitchFamily="2" charset="0"/>
              </a:rPr>
              <a:t>- trygghet</a:t>
            </a:r>
          </a:p>
          <a:p>
            <a:pPr rtl="0"/>
            <a:r>
              <a:rPr lang="sw">
                <a:solidFill>
                  <a:srgbClr val="3F3F3F"/>
                </a:solidFill>
                <a:effectLst/>
                <a:latin typeface="Helvetica" pitchFamily="2" charset="0"/>
              </a:rPr>
              <a:t>- relasjon</a:t>
            </a:r>
          </a:p>
          <a:p>
            <a:pPr rtl="0"/>
            <a:r>
              <a:rPr lang="sw">
                <a:solidFill>
                  <a:srgbClr val="3F3F3F"/>
                </a:solidFill>
                <a:effectLst/>
                <a:latin typeface="Helvetica" pitchFamily="2" charset="0"/>
              </a:rPr>
              <a:t>- følelsesregulering</a:t>
            </a:r>
          </a:p>
          <a:p>
            <a:pPr rtl="0"/>
            <a:r>
              <a:rPr lang="sw">
                <a:solidFill>
                  <a:srgbClr val="3F3F3F"/>
                </a:solidFill>
                <a:effectLst/>
                <a:latin typeface="Helvetica" pitchFamily="2" charset="0"/>
              </a:rPr>
              <a:t>- mestring og evnen til å se sammenheng.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w">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Bake inn noe av dette i eksempler Hva trenger barn som er utagernede, stille og</a:t>
            </a:r>
          </a:p>
          <a:p>
            <a:pPr rtl="0"/>
            <a:endParaRPr lang="nb-NO"/>
          </a:p>
          <a:p>
            <a:pPr rtl="0"/>
            <a:r>
              <a:rPr lang="sw"/>
              <a:t>Komme med eksempler i plenum . </a:t>
            </a:r>
          </a:p>
          <a:p>
            <a:pPr rtl="0"/>
            <a:endParaRPr lang="nb-NO"/>
          </a:p>
          <a:p>
            <a:pPr rtl="0"/>
            <a:r>
              <a:rPr lang="sw"/>
              <a:t>Hva er de vant til for å møte barna? Er de vant med å snakke, fortelle et eventyr eller historie om noe lignende?</a:t>
            </a:r>
          </a:p>
          <a:p>
            <a:pPr rtl="0"/>
            <a:endParaRPr lang="nb-NO"/>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sz="1200"/>
              <a:t>En oppgave som fremmer krysskultur? </a:t>
            </a:r>
          </a:p>
          <a:p>
            <a:pPr rtl="0"/>
            <a:r>
              <a:rPr lang="sw" sz="1200"/>
              <a:t>En oppgave som får de til å tenke på hvordan de kan møte barnas vonde følelser på en god måte, evt teste ut mer til neste gang. </a:t>
            </a:r>
          </a:p>
          <a:p>
            <a:pPr rtl="0"/>
            <a:endParaRPr lang="en-US" sz="1200"/>
          </a:p>
          <a:p>
            <a:pPr rtl="0"/>
            <a:r>
              <a:rPr lang="sw" sz="1200"/>
              <a:t>LEGG GJERNE INN EGNE OPPGAVER HER </a:t>
            </a:r>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sw">
                <a:ea typeface="Calibri"/>
                <a:cs typeface="Calibri"/>
              </a:rPr>
              <a:t>Stikkord til manus: </a:t>
            </a:r>
            <a:endParaRPr lang="nb-NO"/>
          </a:p>
          <a:p>
            <a:pPr marL="171450" indent="-171450" rtl="0">
              <a:spcBef>
                <a:spcPct val="0"/>
              </a:spcBef>
              <a:spcAft>
                <a:spcPct val="0"/>
              </a:spcAft>
              <a:buFont typeface="Calibri"/>
              <a:buChar char="-"/>
            </a:pPr>
            <a:r>
              <a:rPr lang="sw">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sw">
                <a:ea typeface="Calibri" panose="020F0502020204030204"/>
                <a:cs typeface="Calibri" panose="020F0502020204030204"/>
              </a:rPr>
              <a:t>Her følger det en del lenker til sider på internett dere kan finne mer informasjon og steder du kan henvende deg i kommunen</a:t>
            </a:r>
          </a:p>
          <a:p>
            <a:pPr rtl="0">
              <a:spcBef>
                <a:spcPct val="0"/>
              </a:spcBef>
              <a:spcAft>
                <a:spcPct val="0"/>
              </a:spcAft>
            </a:pPr>
            <a:endParaRPr lang="nb-NO">
              <a:ea typeface="Calibri" panose="020F0502020204030204"/>
              <a:cs typeface="Calibri" panose="020F0502020204030204"/>
            </a:endParaRPr>
          </a:p>
          <a:p>
            <a:pPr rtl="0">
              <a:spcBef>
                <a:spcPct val="0"/>
              </a:spcBef>
              <a:spcAft>
                <a:spcPct val="0"/>
              </a:spcAft>
            </a:pPr>
            <a:r>
              <a:rPr lang="sw">
                <a:ea typeface="Calibri" panose="020F0502020204030204"/>
                <a:cs typeface="Calibri" panose="020F0502020204030204"/>
              </a:rPr>
              <a:t>-----------------------------------------------------------------</a:t>
            </a:r>
            <a:endParaRPr lang="nb-NO">
              <a:cs typeface="Calibri"/>
            </a:endParaRPr>
          </a:p>
          <a:p>
            <a:pPr rtl="0">
              <a:spcBef>
                <a:spcPct val="0"/>
              </a:spcBef>
              <a:spcAft>
                <a:spcPct val="0"/>
              </a:spcAft>
            </a:pPr>
            <a:endParaRPr lang="nb-NO">
              <a:cs typeface="Calibri"/>
            </a:endParaRPr>
          </a:p>
          <a:p>
            <a:pPr rtl="0"/>
            <a:endParaRPr lang="en-US">
              <a:cs typeface="Calibri"/>
            </a:endParaRPr>
          </a:p>
          <a:p>
            <a:pPr rtl="0"/>
            <a:endParaRPr lang="nb-NO"/>
          </a:p>
        </p:txBody>
      </p:sp>
      <p:sp>
        <p:nvSpPr>
          <p:cNvPr id="4" name="Plassholder for lysbil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Denne siden er til dere som veiledere</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Bruk litt tid på å gå igjennom forrige ukes hjemmeoppgave. </a:t>
            </a:r>
          </a:p>
          <a:p>
            <a:pPr rtl="0"/>
            <a:endParaRPr lang="nb-NO"/>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Denne dagen er slik at deltagerne på kurset kan komme med innspill og dele egne eksempler. Som gruppeleder er ditt hovedmål å gi psykoedukativ informasjon om stress, migrasjon og traumer for å normalisere dette. Dette for å gi en forståelse av at det ikke er rart om en synes det er stressende å tilpasse seg forventninger og livet i et nytt land – i tillegg til å gi informasjon om traumesymptomer. Videre skal du ta opp at det ikke alltid er lett å møte barn som har det vanskelig, særlig ikke når en selv står i en vanskelig situasjon. Dernest skal dere i fellesskap snakke om måter å møte barnets følelser på ved å lage eksempler på hvordan det kan se ut i praksis. Disse to møtene har mer fokus på samhandling i gruppen og skal legges opp mer som en tradisjonell foreldreveiledning. Gi rom for at deltagerne kan fortelle egne eksempler, og bruk det du kan fra foreldreveiledningskurs. </a:t>
            </a: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sw" noProof="0">
                <a:cs typeface="Calibri"/>
              </a:rPr>
              <a:t>Start dagen med en fellesrefleksjon. Kursleder spør gruppen og skriver opp på tavla; Hva trenger alle barn uansett hvor de bor og vokser opp?</a:t>
            </a:r>
          </a:p>
          <a:p>
            <a:pPr rtl="0"/>
            <a:r>
              <a:rPr lang="sw" noProof="0">
                <a:cs typeface="Calibri"/>
              </a:rPr>
              <a:t>Det som star på sliden er generelle, men hør med deltagerne om de kan gi noen eksempler. Forbered noen eksempler selv. </a:t>
            </a:r>
          </a:p>
          <a:p>
            <a:pPr rtl="0"/>
            <a:r>
              <a:rPr lang="sw" noProof="0">
                <a:cs typeface="Calibri"/>
              </a:rPr>
              <a:t>F.eks. Barnet trenger trøst om de slår seg eller er lei seg. </a:t>
            </a:r>
          </a:p>
          <a:p>
            <a:pPr rtl="0"/>
            <a:r>
              <a:rPr lang="sw" noProof="0">
                <a:cs typeface="Calibri"/>
              </a:rPr>
              <a:t>Barnet trenger mat.  </a:t>
            </a:r>
          </a:p>
          <a:p>
            <a:pPr rtl="0"/>
            <a:r>
              <a:rPr lang="sw" noProof="0">
                <a:cs typeface="Calibri"/>
              </a:rPr>
              <a:t>Barn trenger å kunne stole på at de rundt dem vil dem vel. </a:t>
            </a:r>
          </a:p>
          <a:p>
            <a:pPr rtl="0"/>
            <a:r>
              <a:rPr lang="sw" noProof="0">
                <a:cs typeface="Calibri"/>
              </a:rPr>
              <a:t>(FORBERED FLERE EKSEMPLER)</a:t>
            </a:r>
          </a:p>
        </p:txBody>
      </p:sp>
      <p:sp>
        <p:nvSpPr>
          <p:cNvPr id="4" name="Slide Number Placeholder 3"/>
          <p:cNvSpPr>
            <a:spLocks noGrp="1"/>
          </p:cNvSpPr>
          <p:nvPr>
            <p:ph type="sldNum" sz="quarter" idx="5"/>
          </p:nvPr>
        </p:nvSpPr>
        <p:spPr/>
        <p:txBody>
          <a:bodyPr rtlCol="0"/>
          <a:lstStyle/>
          <a:p>
            <a:pPr rtl="0"/>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Film du kan bruke om det å være krysskulturell. </a:t>
            </a:r>
          </a:p>
          <a:p>
            <a:pPr rtl="0"/>
            <a:endParaRPr lang="nb-NO"/>
          </a:p>
          <a:p>
            <a:pPr rtl="0"/>
            <a:r>
              <a:rPr lang="sw"/>
              <a:t>https://www.imdi.no/nora/filmen-sara/?fbclid=IwZXh0bgNhZW0CMTEAAR2VxSLjtnwfwzGOqoFcn8CVkB8FUZiGW3RgP4GDVaUQo1aDUtd_u27Gpn4_aem_Acp8DQ3Q3QxDKAIhBdouNGM1aQgUvF6c2qm3WqXIgxwfIXISFe1MiceeJ0gqBN2Xkv1YoD8KrOJBE3W2HBkQ8cL0</a:t>
            </a:r>
            <a:endParaRPr lang="nb-NO">
              <a:cs typeface="Calibri"/>
            </a:endParaRPr>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a:r>
              <a:rPr lang="sw" b="0" i="0">
                <a:solidFill>
                  <a:srgbClr val="212529"/>
                </a:solidFill>
                <a:effectLst/>
                <a:highlight>
                  <a:srgbClr val="FFFFFF"/>
                </a:highlight>
                <a:latin typeface="Open Sans" panose="020F0502020204030204" pitchFamily="34" charset="0"/>
              </a:rPr>
              <a:t>Målet med denne sliden er å forklare litt om at det å vokse opp i en krysskulturell kontekst har med seg både positive og negative sider. Man kan være stolt av begge kulturer, lære flere språk, få evnen til å se ulike perspektiver osv. Men det kan også oppstå dilemmaer hvor det en har behov for som barn i den kulturen som dominerer nærmiljøet, bryter med verdier til familien, eller forventninger om væremåte. Dette kan være svært vanskelig for barn som kan begynne å skjule deler av sin identitet for omverdenen eller familien, skamme seg over ulike deler osv. </a:t>
            </a:r>
          </a:p>
          <a:p>
            <a:pPr algn="l" rtl="0"/>
            <a:r>
              <a:rPr lang="sw" b="0" i="0">
                <a:solidFill>
                  <a:srgbClr val="212529"/>
                </a:solidFill>
                <a:effectLst/>
                <a:highlight>
                  <a:srgbClr val="FFFFFF"/>
                </a:highlight>
                <a:latin typeface="Open Sans" panose="020F0502020204030204" pitchFamily="34" charset="0"/>
              </a:rPr>
              <a:t>Kom med eksempler på hvordan dette kan se ut: </a:t>
            </a:r>
          </a:p>
          <a:p>
            <a:pPr algn="l" rtl="0"/>
            <a:r>
              <a:rPr lang="sw" b="0" i="0">
                <a:solidFill>
                  <a:srgbClr val="212529"/>
                </a:solidFill>
                <a:effectLst/>
                <a:highlight>
                  <a:srgbClr val="FFFFFF"/>
                </a:highlight>
                <a:latin typeface="Open Sans" panose="020F0502020204030204" pitchFamily="34" charset="0"/>
              </a:rPr>
              <a:t>Eks: Føler et behov for å skjule for foreldrene om hvilke klær de har på seg på skolen (de skifter på veien). </a:t>
            </a:r>
          </a:p>
          <a:p>
            <a:pPr algn="l" rtl="0"/>
            <a:r>
              <a:rPr lang="sw" b="0" i="0">
                <a:solidFill>
                  <a:srgbClr val="212529"/>
                </a:solidFill>
                <a:effectLst/>
                <a:highlight>
                  <a:srgbClr val="FFFFFF"/>
                </a:highlight>
                <a:latin typeface="Open Sans" panose="020F0502020204030204" pitchFamily="34" charset="0"/>
              </a:rPr>
              <a:t>Eller skamme seg over maten de har med på skolen, og skjule dette for vennene sine. </a:t>
            </a:r>
          </a:p>
          <a:p>
            <a:pPr algn="l" rtl="0"/>
            <a:endParaRPr lang="nb-NO" b="0" i="0">
              <a:solidFill>
                <a:srgbClr val="212529"/>
              </a:solidFill>
              <a:effectLst/>
              <a:highlight>
                <a:srgbClr val="FFFFFF"/>
              </a:highlight>
              <a:latin typeface="Open Sans" panose="020F0502020204030204" pitchFamily="34" charset="0"/>
            </a:endParaRPr>
          </a:p>
          <a:p>
            <a:pPr algn="l" rtl="0"/>
            <a:r>
              <a:rPr lang="sw" b="0" i="0">
                <a:solidFill>
                  <a:srgbClr val="212529"/>
                </a:solidFill>
                <a:effectLst/>
                <a:highlight>
                  <a:srgbClr val="FFFFFF"/>
                </a:highlight>
                <a:latin typeface="Open Sans" panose="020F0502020204030204" pitchFamily="34" charset="0"/>
              </a:rPr>
              <a:t>Barn trenger voksne som ser og forstår disse dilemmaene. Det kan hjelpe om foreldrene støtter barnets behov for å «passe inn», uten å bli redd for at de tar med seg det som dere er opptatt av hjemme. Barna må få kunne bli med på tradisjoner og verdier som er viktig for familien, men de må også kunne få snakke om og få forståelse om det er noen deler av denne krysskulturen som oppleves som vanskelig. </a:t>
            </a:r>
          </a:p>
          <a:p>
            <a:pPr algn="l" rtl="0"/>
            <a:endParaRPr lang="nb-NO" b="0" i="0">
              <a:solidFill>
                <a:srgbClr val="212529"/>
              </a:solidFill>
              <a:effectLst/>
              <a:highlight>
                <a:srgbClr val="FFFFFF"/>
              </a:highlight>
              <a:latin typeface="Open Sans" panose="020F0502020204030204" pitchFamily="34" charset="0"/>
            </a:endParaRPr>
          </a:p>
          <a:p>
            <a:pPr algn="l" rtl="0"/>
            <a:r>
              <a:rPr lang="sw" b="0" i="0">
                <a:solidFill>
                  <a:srgbClr val="212529"/>
                </a:solidFill>
                <a:effectLst/>
                <a:highlight>
                  <a:srgbClr val="FFFFFF"/>
                </a:highlight>
                <a:latin typeface="Open Sans" panose="020F0502020204030204" pitchFamily="34" charset="0"/>
              </a:rPr>
              <a:t>Barn og unge som har levd eller lever med regelmessig påvirkning fra to eller flere kulturer i en betydelig del av barndommen kalles krysskulturelle barn.</a:t>
            </a:r>
          </a:p>
          <a:p>
            <a:pPr algn="l" rtl="0"/>
            <a:r>
              <a:rPr lang="sw" b="0" i="0">
                <a:solidFill>
                  <a:srgbClr val="212529"/>
                </a:solidFill>
                <a:effectLst/>
                <a:highlight>
                  <a:srgbClr val="FFFFFF"/>
                </a:highlight>
                <a:latin typeface="Open Sans" panose="020F0502020204030204" pitchFamily="34" charset="0"/>
              </a:rPr>
              <a:t>En slik oppvekst innebærer at de unge formes av og oppdras etter flere sett med språk, kommunikasjonsregler, verdier og verdenssyn. Noen gjelder hjemme, mens andre gjelder utenfor hjemmet. Dette gjør at de ofte må forholde seg til ulike og motsetningsfulle forventninger, krav og føringer om sosiale normer og oppførsel. I tillegg preges hverdagen deres gjerne av flytting over landegrenser og transnasjonale forhold.</a:t>
            </a:r>
          </a:p>
          <a:p>
            <a:pPr algn="l" rtl="0"/>
            <a:r>
              <a:rPr lang="sw" b="0" i="0">
                <a:solidFill>
                  <a:srgbClr val="212529"/>
                </a:solidFill>
                <a:effectLst/>
                <a:highlight>
                  <a:srgbClr val="FFFFFF"/>
                </a:highlight>
                <a:latin typeface="Open Sans" panose="020F0502020204030204" pitchFamily="34" charset="0"/>
              </a:rPr>
              <a:t>En krysskulturell barndom gir tilgang på mange ressurser, muligheter og ferdigheter, men kan også være krevende for identitet og tilhørighet. For dem som må forholde seg til strenge regler om å leve etter prinsippene i kun en av sine kulturer, og som monitoreres i form av press, kontroll og sanksjoner, kan krysskulturelle dilemmaer oppleves problematisk.</a:t>
            </a:r>
          </a:p>
          <a:p>
            <a:pPr algn="l" rtl="0"/>
            <a:r>
              <a:rPr lang="sw" b="0" i="0">
                <a:solidFill>
                  <a:srgbClr val="212529"/>
                </a:solidFill>
                <a:effectLst/>
                <a:highlight>
                  <a:srgbClr val="FFFFFF"/>
                </a:highlight>
                <a:latin typeface="Open Sans" panose="020F0502020204030204" pitchFamily="34" charset="0"/>
              </a:rPr>
              <a:t>Barn og unge som vokser opp med flere kulturer, trenger støttende voksne rundt seg som kan bidra til bevisstgjøring og aktivisering av ressurser.</a:t>
            </a:r>
          </a:p>
          <a:p>
            <a:pPr algn="l" rtl="0"/>
            <a:endParaRPr lang="nb-NO" b="0" i="0">
              <a:solidFill>
                <a:srgbClr val="212529"/>
              </a:solidFill>
              <a:effectLst/>
              <a:highlight>
                <a:srgbClr val="FFFFFF"/>
              </a:highlight>
              <a:latin typeface="Open Sans" panose="020F0502020204030204" pitchFamily="34" charset="0"/>
            </a:endParaRPr>
          </a:p>
          <a:p>
            <a:pPr algn="l" rtl="0"/>
            <a:r>
              <a:rPr lang="sw">
                <a:hlinkClick r:id="rId3"/>
              </a:rPr>
              <a:t>(Å leve med krysskultur - Rettentil.no</a:t>
            </a:r>
            <a:r>
              <a:rPr lang="sw"/>
              <a:t>)</a:t>
            </a:r>
            <a:endParaRPr lang="nb-NO" b="0" i="0">
              <a:solidFill>
                <a:srgbClr val="212529"/>
              </a:solidFill>
              <a:effectLst/>
              <a:highlight>
                <a:srgbClr val="FFFFFF"/>
              </a:highlight>
              <a:latin typeface="Open Sans" panose="020F0502020204030204" pitchFamily="34" charset="0"/>
            </a:endParaRPr>
          </a:p>
          <a:p>
            <a:pPr algn="l" rtl="0"/>
            <a:endParaRPr lang="nb-NO" b="0" i="0">
              <a:solidFill>
                <a:srgbClr val="212529"/>
              </a:solidFill>
              <a:effectLst/>
              <a:highlight>
                <a:srgbClr val="FFFFFF"/>
              </a:highlight>
              <a:latin typeface="Open Sans" panose="020F0502020204030204" pitchFamily="34" charset="0"/>
            </a:endParaRPr>
          </a:p>
          <a:p>
            <a:pPr algn="l" rtl="0"/>
            <a:endParaRPr lang="nb-NO" b="0" i="0">
              <a:solidFill>
                <a:srgbClr val="212529"/>
              </a:solidFill>
              <a:effectLst/>
              <a:highlight>
                <a:srgbClr val="FFFFFF"/>
              </a:highlight>
              <a:latin typeface="Open Sans" panose="020F0502020204030204" pitchFamily="34" charset="0"/>
            </a:endParaRPr>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sw" noProof="0"/>
              <a:t>På denne sliden skal dere legge frem psykoedukativ informasjon om typiske reaksjoner på traumer.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sw" noProof="0"/>
              <a:t>Det er viktig at dere får det som har skjedd med barnet eller med andre kan påvirke barnet og feste seg i tankene og følelsene.</a:t>
            </a:r>
          </a:p>
          <a:p>
            <a:pPr rtl="0"/>
            <a:r>
              <a:rPr lang="sw" noProof="0">
                <a:latin typeface="Arial"/>
                <a:cs typeface="Arial"/>
              </a:rPr>
              <a:t>Selv små barn legger merke til mer enn man tror:</a:t>
            </a:r>
          </a:p>
          <a:p>
            <a:pPr marL="628650" lvl="1" indent="-171450" rtl="0">
              <a:buFont typeface="Arial" panose="020B0604020202020204" pitchFamily="34" charset="0"/>
              <a:buChar char="•"/>
            </a:pPr>
            <a:r>
              <a:rPr lang="sw" noProof="0">
                <a:latin typeface="Arial"/>
                <a:cs typeface="Arial"/>
              </a:rPr>
              <a:t>Barn får med seg det foreldrene snakker om </a:t>
            </a:r>
          </a:p>
          <a:p>
            <a:pPr marL="628650" lvl="1" indent="-171450" rtl="0">
              <a:buFont typeface="Arial" panose="020B0604020202020204" pitchFamily="34" charset="0"/>
              <a:buChar char="•"/>
            </a:pPr>
            <a:r>
              <a:rPr lang="sw" noProof="0">
                <a:latin typeface="Arial"/>
                <a:cs typeface="Arial"/>
              </a:rPr>
              <a:t>Barn får med seg at foreldrene er redde og har det vanskelig</a:t>
            </a:r>
          </a:p>
          <a:p>
            <a:pPr marL="628650" lvl="1" indent="-171450" rtl="0">
              <a:buFont typeface="Arial" panose="020B0604020202020204" pitchFamily="34" charset="0"/>
              <a:buChar char="•"/>
            </a:pPr>
            <a:r>
              <a:rPr lang="sw" noProof="0">
                <a:latin typeface="Arial"/>
                <a:cs typeface="Arial"/>
              </a:rPr>
              <a:t>Selv om man er i et trygt land er det mye som er nytt og fremmed som kan være en påkjenning, i tillegg til vonde minner og traumer en har med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solidFill>
                  <a:srgbClr val="3F3F3F"/>
                </a:solidFill>
                <a:effectLst/>
                <a:latin typeface="Helvetica" pitchFamily="2" charset="0"/>
              </a:rPr>
              <a:t>Barns reaksjoner ofte vise seg gjennom atferd (og noen ganger endret atferd) som for eksempel:</a:t>
            </a:r>
          </a:p>
          <a:p>
            <a:pPr rtl="0"/>
            <a:r>
              <a:rPr lang="sw">
                <a:solidFill>
                  <a:srgbClr val="3F3F3F"/>
                </a:solidFill>
                <a:effectLst/>
                <a:latin typeface="Helvetica" pitchFamily="2" charset="0"/>
              </a:rPr>
              <a:t>- lei seg/trist</a:t>
            </a:r>
          </a:p>
          <a:p>
            <a:pPr rtl="0"/>
            <a:r>
              <a:rPr lang="sw">
                <a:solidFill>
                  <a:srgbClr val="3F3F3F"/>
                </a:solidFill>
                <a:effectLst/>
                <a:latin typeface="Helvetica" pitchFamily="2" charset="0"/>
              </a:rPr>
              <a:t>- søvnproblemer og mareritt </a:t>
            </a:r>
          </a:p>
          <a:p>
            <a:pPr rtl="0"/>
            <a:r>
              <a:rPr lang="sw">
                <a:solidFill>
                  <a:srgbClr val="3F3F3F"/>
                </a:solidFill>
                <a:effectLst/>
                <a:latin typeface="Helvetica" pitchFamily="2" charset="0"/>
              </a:rPr>
              <a:t>- appetitt (spiser lite eller mye) </a:t>
            </a:r>
          </a:p>
          <a:p>
            <a:pPr rtl="0"/>
            <a:r>
              <a:rPr lang="sw">
                <a:solidFill>
                  <a:srgbClr val="3F3F3F"/>
                </a:solidFill>
                <a:effectLst/>
                <a:latin typeface="Helvetica" pitchFamily="2" charset="0"/>
              </a:rPr>
              <a:t>- vondt i magen og oppkast</a:t>
            </a:r>
          </a:p>
          <a:p>
            <a:pPr rtl="0"/>
            <a:r>
              <a:rPr lang="sw">
                <a:solidFill>
                  <a:srgbClr val="3F3F3F"/>
                </a:solidFill>
                <a:effectLst/>
                <a:latin typeface="Helvetica" pitchFamily="2" charset="0"/>
              </a:rPr>
              <a:t>- smerter i kroppen</a:t>
            </a:r>
          </a:p>
          <a:p>
            <a:pPr rtl="0"/>
            <a:r>
              <a:rPr lang="sw">
                <a:solidFill>
                  <a:srgbClr val="3F3F3F"/>
                </a:solidFill>
                <a:effectLst/>
                <a:latin typeface="Helvetica" pitchFamily="2" charset="0"/>
              </a:rPr>
              <a:t>- lei seg og/eller gråter ofte </a:t>
            </a:r>
          </a:p>
          <a:p>
            <a:pPr rtl="0"/>
            <a:r>
              <a:rPr lang="sw">
                <a:solidFill>
                  <a:srgbClr val="3F3F3F"/>
                </a:solidFill>
                <a:effectLst/>
                <a:latin typeface="Helvetica" pitchFamily="2" charset="0"/>
              </a:rPr>
              <a:t>- leker lite blir apatiske</a:t>
            </a:r>
          </a:p>
          <a:p>
            <a:pPr rtl="0"/>
            <a:r>
              <a:rPr lang="sw">
                <a:solidFill>
                  <a:srgbClr val="3F3F3F"/>
                </a:solidFill>
                <a:effectLst/>
                <a:latin typeface="Helvetica" pitchFamily="2" charset="0"/>
              </a:rPr>
              <a:t>- skolevansker</a:t>
            </a:r>
          </a:p>
          <a:p>
            <a:pPr rtl="0"/>
            <a:r>
              <a:rPr lang="sw">
                <a:solidFill>
                  <a:srgbClr val="3F3F3F"/>
                </a:solidFill>
                <a:effectLst/>
                <a:latin typeface="Helvetica" pitchFamily="2" charset="0"/>
              </a:rPr>
              <a:t>- konsentrasjon og uro</a:t>
            </a:r>
          </a:p>
          <a:p>
            <a:pPr rtl="0"/>
            <a:r>
              <a:rPr lang="sw">
                <a:solidFill>
                  <a:srgbClr val="3F3F3F"/>
                </a:solidFill>
                <a:effectLst/>
                <a:latin typeface="Helvetica" pitchFamily="2" charset="0"/>
              </a:rPr>
              <a:t>- havner i problemer</a:t>
            </a:r>
          </a:p>
          <a:p>
            <a:pPr rtl="0"/>
            <a:r>
              <a:rPr lang="sw">
                <a:solidFill>
                  <a:srgbClr val="3F3F3F"/>
                </a:solidFill>
                <a:effectLst/>
                <a:latin typeface="Helvetica" pitchFamily="2" charset="0"/>
              </a:rPr>
              <a:t>- aggresjon (slåing, biting, krangling) kan bety at barnet er redd, </a:t>
            </a:r>
          </a:p>
          <a:p>
            <a:pPr rtl="0"/>
            <a:r>
              <a:rPr lang="sw">
                <a:solidFill>
                  <a:srgbClr val="3F3F3F"/>
                </a:solidFill>
                <a:effectLst/>
                <a:latin typeface="Helvetica" pitchFamily="2" charset="0"/>
              </a:rPr>
              <a:t>- språkproblemer feks stamming</a:t>
            </a:r>
          </a:p>
          <a:p>
            <a:pPr rtl="0"/>
            <a:r>
              <a:rPr lang="sw">
                <a:solidFill>
                  <a:srgbClr val="3F3F3F"/>
                </a:solidFill>
                <a:effectLst/>
                <a:latin typeface="Helvetica" pitchFamily="2" charset="0"/>
              </a:rPr>
              <a:t>- redd for å være borte fra foreldrene</a:t>
            </a:r>
          </a:p>
          <a:p>
            <a:pPr rtl="0"/>
            <a:r>
              <a:rPr lang="sw">
                <a:solidFill>
                  <a:srgbClr val="3F3F3F"/>
                </a:solidFill>
                <a:effectLst/>
                <a:latin typeface="Helvetica" pitchFamily="2" charset="0"/>
              </a:rPr>
              <a:t>- klengete</a:t>
            </a:r>
          </a:p>
          <a:p>
            <a:pPr rtl="0"/>
            <a:r>
              <a:rPr lang="sw">
                <a:solidFill>
                  <a:srgbClr val="3F3F3F"/>
                </a:solidFill>
                <a:effectLst/>
                <a:latin typeface="Helvetica" pitchFamily="2" charset="0"/>
              </a:rPr>
              <a:t>- større barn kan være redd for å ha blitt gal.</a:t>
            </a:r>
          </a:p>
          <a:p>
            <a:pPr rtl="0"/>
            <a:br>
              <a:rPr lang="nb-NO">
                <a:solidFill>
                  <a:srgbClr val="3F3F3F"/>
                </a:solidFill>
                <a:effectLst/>
                <a:latin typeface="Helvetica" pitchFamily="2" charset="0"/>
              </a:rPr>
            </a:br>
            <a:endParaRPr lang="nb-NO">
              <a:solidFill>
                <a:srgbClr val="3F3F3F"/>
              </a:solidFill>
              <a:effectLst/>
              <a:latin typeface="Helvetica" pitchFamily="2" charset="0"/>
            </a:endParaRPr>
          </a:p>
          <a:p>
            <a:pPr rtl="0"/>
            <a:r>
              <a:rPr lang="sw">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rtl="0">
              <a:lnSpc>
                <a:spcPct val="90000"/>
              </a:lnSpc>
              <a:spcBef>
                <a:spcPts val="500"/>
              </a:spcBef>
              <a:buFont typeface="Courier New,monospace"/>
              <a:buChar char="•"/>
            </a:pPr>
            <a:endParaRPr lang="en-US"/>
          </a:p>
          <a:p>
            <a:pPr lvl="1" rtl="0">
              <a:lnSpc>
                <a:spcPct val="90000"/>
              </a:lnSpc>
              <a:spcBef>
                <a:spcPts val="500"/>
              </a:spcBef>
              <a:buFont typeface="Courier New,monospace"/>
              <a:buChar char="•"/>
            </a:pPr>
            <a:endParaRPr lang="en-US"/>
          </a:p>
          <a:p>
            <a:pPr lvl="1" rtl="0">
              <a:lnSpc>
                <a:spcPct val="90000"/>
              </a:lnSpc>
              <a:spcBef>
                <a:spcPts val="500"/>
              </a:spcBef>
              <a:buFont typeface="Courier New,monospace"/>
              <a:buChar char="•"/>
            </a:pPr>
            <a:endParaRPr lang="en-US"/>
          </a:p>
          <a:p>
            <a:pPr rtl="0"/>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cs typeface="Calibri"/>
              </a:rPr>
              <a:t>Etter å ha sett denne filmen er det fint at dere også legger til at noen barn også kan bli for flinke eller høffelige, for tilpassningsdyktige når de har det vondt, og at det også er viktig å være oppmerksom på.</a:t>
            </a:r>
            <a:endParaRPr lang="nb-NO"/>
          </a:p>
        </p:txBody>
      </p:sp>
      <p:sp>
        <p:nvSpPr>
          <p:cNvPr id="4" name="Plassholder for lysbildenummer 3"/>
          <p:cNvSpPr>
            <a:spLocks noGrp="1"/>
          </p:cNvSpPr>
          <p:nvPr>
            <p:ph type="sldNum" sz="quarter" idx="5"/>
          </p:nvPr>
        </p:nvSpPr>
        <p:spPr/>
        <p:txBody>
          <a:bodyPr rtlCol="0"/>
          <a:lstStyle/>
          <a:p>
            <a:pPr rtl="0"/>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rtlCol="0" anchor="b"/>
          <a:lstStyle>
            <a:lvl1pPr algn="ctr">
              <a:defRPr sz="6000"/>
            </a:lvl1pPr>
          </a:lstStyle>
          <a:p>
            <a:pPr rtl="0"/>
            <a:r>
              <a:rPr lang="sw"/>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w"/>
              <a:t>Klikk for å redigere undertittelstil i malen</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5/29/2024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sw"/>
              <a:t>Klikk for å redigere tittelstil</a:t>
            </a:r>
            <a:endParaRPr lang="en-US"/>
          </a:p>
        </p:txBody>
      </p:sp>
      <p:sp>
        <p:nvSpPr>
          <p:cNvPr id="3" name="Plassholder for loddrett tekst 2"/>
          <p:cNvSpPr>
            <a:spLocks noGrp="1"/>
          </p:cNvSpPr>
          <p:nvPr>
            <p:ph type="body" orient="vert" idx="1"/>
          </p:nvPr>
        </p:nvSpPr>
        <p:spPr/>
        <p:txBody>
          <a:bodyPr vert="eaVert"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5/29/2024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rtlCol="0"/>
          <a:lstStyle/>
          <a:p>
            <a:pPr rtl="0"/>
            <a:r>
              <a:rPr lang="sw"/>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5/29/2024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sw"/>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w"/>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rtlCol="0"/>
          <a:lstStyle/>
          <a:p>
            <a:pPr rtl="0"/>
            <a:fld id="{8FA303B6-DFB3-654B-8F03-0EAC505524D7}" type="datetimeFigureOut">
              <a:rPr lang="nb-NO" smtClean="0"/>
              <a:t>29.05.2024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rtlCol="0"/>
          <a:lstStyle/>
          <a:p>
            <a:pPr rtl="0"/>
            <a:r>
              <a:rPr lang="sw"/>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rtlCol="0"/>
          <a:lstStyle/>
          <a:p>
            <a:pPr rtl="0"/>
            <a:fld id="{8FA303B6-DFB3-654B-8F03-0EAC505524D7}" type="datetimeFigureOut">
              <a:rPr lang="nb-NO" smtClean="0"/>
              <a:t>29.05.2024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rtlCol="0" anchor="b"/>
          <a:lstStyle>
            <a:lvl1pPr>
              <a:defRPr sz="6000"/>
            </a:lvl1pPr>
          </a:lstStyle>
          <a:p>
            <a:pPr rtl="0"/>
            <a:r>
              <a:rPr lang="sw"/>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sw"/>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rtlCol="0"/>
          <a:lstStyle/>
          <a:p>
            <a:pPr rtl="0"/>
            <a:fld id="{8FA303B6-DFB3-654B-8F03-0EAC505524D7}" type="datetimeFigureOut">
              <a:rPr lang="nb-NO" smtClean="0"/>
              <a:t>29.05.2024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rtlCol="0"/>
          <a:lstStyle/>
          <a:p>
            <a:pPr rtl="0"/>
            <a:r>
              <a:rPr lang="sw"/>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rtlCol="0"/>
          <a:lstStyle/>
          <a:p>
            <a:pPr rtl="0"/>
            <a:fld id="{8FA303B6-DFB3-654B-8F03-0EAC505524D7}" type="datetimeFigureOut">
              <a:rPr lang="nb-NO" smtClean="0"/>
              <a:t>29.05.2024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rtlCol="0"/>
          <a:lstStyle/>
          <a:p>
            <a:pPr rtl="0"/>
            <a:r>
              <a:rPr lang="sw"/>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w"/>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w"/>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rtlCol="0"/>
          <a:lstStyle/>
          <a:p>
            <a:pPr rtl="0"/>
            <a:fld id="{8FA303B6-DFB3-654B-8F03-0EAC505524D7}" type="datetimeFigureOut">
              <a:rPr lang="nb-NO" smtClean="0"/>
              <a:t>29.05.2024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rtlCol="0"/>
          <a:lstStyle/>
          <a:p>
            <a:pPr rtl="0"/>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rtlCol="0"/>
          <a:lstStyle/>
          <a:p>
            <a:pPr rtl="0"/>
            <a:r>
              <a:rPr lang="sw"/>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rtlCol="0"/>
          <a:lstStyle/>
          <a:p>
            <a:pPr rtl="0"/>
            <a:fld id="{8FA303B6-DFB3-654B-8F03-0EAC505524D7}" type="datetimeFigureOut">
              <a:rPr lang="nb-NO" smtClean="0"/>
              <a:t>29.05.2024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rtlCol="0"/>
          <a:lstStyle/>
          <a:p>
            <a:pPr rtl="0"/>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rtlCol="0"/>
          <a:lstStyle/>
          <a:p>
            <a:pPr rtl="0"/>
            <a:fld id="{8FA303B6-DFB3-654B-8F03-0EAC505524D7}" type="datetimeFigureOut">
              <a:rPr lang="nb-NO" smtClean="0"/>
              <a:t>29.05.2024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rtlCol="0" anchor="b"/>
          <a:lstStyle>
            <a:lvl1pPr>
              <a:defRPr sz="3200"/>
            </a:lvl1pPr>
          </a:lstStyle>
          <a:p>
            <a:pPr rtl="0"/>
            <a:r>
              <a:rPr lang="sw"/>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w"/>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rtlCol="0"/>
          <a:lstStyle/>
          <a:p>
            <a:pPr rtl="0"/>
            <a:fld id="{8FA303B6-DFB3-654B-8F03-0EAC505524D7}" type="datetimeFigureOut">
              <a:rPr lang="nb-NO" smtClean="0"/>
              <a:t>29.05.2024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sw"/>
              <a:t>Klikk for å redigere tittelstil</a:t>
            </a:r>
            <a:endParaRPr lang="en-US"/>
          </a:p>
        </p:txBody>
      </p:sp>
      <p:sp>
        <p:nvSpPr>
          <p:cNvPr id="3" name="Plassholder for innhold 2"/>
          <p:cNvSpPr>
            <a:spLocks noGrp="1"/>
          </p:cNvSpPr>
          <p:nvPr>
            <p:ph idx="1"/>
          </p:nvPr>
        </p:nvSpPr>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5/29/2024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rtlCol="0" anchor="b"/>
          <a:lstStyle>
            <a:lvl1pPr>
              <a:defRPr sz="3200"/>
            </a:lvl1pPr>
          </a:lstStyle>
          <a:p>
            <a:pPr rtl="0"/>
            <a:r>
              <a:rPr lang="sw"/>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w"/>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rtlCol="0"/>
          <a:lstStyle/>
          <a:p>
            <a:pPr rtl="0"/>
            <a:fld id="{8FA303B6-DFB3-654B-8F03-0EAC505524D7}" type="datetimeFigureOut">
              <a:rPr lang="nb-NO" smtClean="0"/>
              <a:t>29.05.2024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rtlCol="0"/>
          <a:lstStyle/>
          <a:p>
            <a:pPr rtl="0"/>
            <a:r>
              <a:rPr lang="sw"/>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rtlCol="0"/>
          <a:lstStyle/>
          <a:p>
            <a:pPr rtl="0"/>
            <a:fld id="{8FA303B6-DFB3-654B-8F03-0EAC505524D7}" type="datetimeFigureOut">
              <a:rPr lang="nb-NO" smtClean="0"/>
              <a:t>29.05.2024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rtlCol="0"/>
          <a:lstStyle/>
          <a:p>
            <a:pPr rtl="0"/>
            <a:r>
              <a:rPr lang="sw"/>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rtlCol="0"/>
          <a:lstStyle/>
          <a:p>
            <a:pPr rtl="0"/>
            <a:fld id="{8FA303B6-DFB3-654B-8F03-0EAC505524D7}" type="datetimeFigureOut">
              <a:rPr lang="nb-NO" smtClean="0"/>
              <a:t>29.05.2024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rtlCol="0" anchor="b"/>
          <a:lstStyle>
            <a:lvl1pPr>
              <a:defRPr sz="6000"/>
            </a:lvl1pPr>
          </a:lstStyle>
          <a:p>
            <a:pPr rtl="0"/>
            <a:r>
              <a:rPr lang="sw"/>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sw"/>
              <a:t>Klikk for å redigere tekststiler i malen</a:t>
            </a:r>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5/29/2024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sw"/>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innhold 3"/>
          <p:cNvSpPr>
            <a:spLocks noGrp="1"/>
          </p:cNvSpPr>
          <p:nvPr>
            <p:ph sz="half" idx="2"/>
          </p:nvPr>
        </p:nvSpPr>
        <p:spPr>
          <a:xfrm>
            <a:off x="6172200" y="1825625"/>
            <a:ext cx="5181600" cy="435133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5/29/2024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rtlCol="0"/>
          <a:lstStyle/>
          <a:p>
            <a:pPr rtl="0"/>
            <a:r>
              <a:rPr lang="sw"/>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w"/>
              <a:t>Klikk for å redigere tekststiler i malen</a:t>
            </a:r>
          </a:p>
        </p:txBody>
      </p:sp>
      <p:sp>
        <p:nvSpPr>
          <p:cNvPr id="4" name="Plassholder for innhold 3"/>
          <p:cNvSpPr>
            <a:spLocks noGrp="1"/>
          </p:cNvSpPr>
          <p:nvPr>
            <p:ph sz="half" idx="2"/>
          </p:nvPr>
        </p:nvSpPr>
        <p:spPr>
          <a:xfrm>
            <a:off x="839788" y="2505075"/>
            <a:ext cx="5157787" cy="368458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5" name="Plassholder for tekst 4"/>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w"/>
              <a:t>Klikk for å redigere tekststiler i malen</a:t>
            </a:r>
          </a:p>
        </p:txBody>
      </p:sp>
      <p:sp>
        <p:nvSpPr>
          <p:cNvPr id="6" name="Plassholder for innhold 5"/>
          <p:cNvSpPr>
            <a:spLocks noGrp="1"/>
          </p:cNvSpPr>
          <p:nvPr>
            <p:ph sz="quarter" idx="4"/>
          </p:nvPr>
        </p:nvSpPr>
        <p:spPr>
          <a:xfrm>
            <a:off x="6172200" y="2505075"/>
            <a:ext cx="5183188" cy="368458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7" name="Plassholder for dato 6"/>
          <p:cNvSpPr>
            <a:spLocks noGrp="1"/>
          </p:cNvSpPr>
          <p:nvPr>
            <p:ph type="dt" sz="half" idx="10"/>
          </p:nvPr>
        </p:nvSpPr>
        <p:spPr/>
        <p:txBody>
          <a:bodyPr rtlCol="0"/>
          <a:lstStyle/>
          <a:p>
            <a:pPr rtl="0"/>
            <a:fld id="{28543BDC-0553-40FA-A4DB-EDAAA606CFF6}" type="datetimeFigureOut">
              <a:rPr lang="en-US" smtClean="0"/>
              <a:t>5/29/2024</a:t>
            </a:fld>
            <a:endParaRPr lang="en-US"/>
          </a:p>
        </p:txBody>
      </p:sp>
      <p:sp>
        <p:nvSpPr>
          <p:cNvPr id="8" name="Plassholder for bunntekst 7"/>
          <p:cNvSpPr>
            <a:spLocks noGrp="1"/>
          </p:cNvSpPr>
          <p:nvPr>
            <p:ph type="ftr" sz="quarter" idx="11"/>
          </p:nvPr>
        </p:nvSpPr>
        <p:spPr/>
        <p:txBody>
          <a:bodyPr rtlCol="0"/>
          <a:lstStyle/>
          <a:p>
            <a:pPr rtl="0"/>
            <a:endParaRPr lang="en-US"/>
          </a:p>
        </p:txBody>
      </p:sp>
      <p:sp>
        <p:nvSpPr>
          <p:cNvPr id="9" name="Plassholder for lysbildenummer 8"/>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sw"/>
              <a:t>Klikk for å redigere tittelstil</a:t>
            </a:r>
            <a:endParaRPr lang="en-US"/>
          </a:p>
        </p:txBody>
      </p:sp>
      <p:sp>
        <p:nvSpPr>
          <p:cNvPr id="3" name="Plassholder for dato 2"/>
          <p:cNvSpPr>
            <a:spLocks noGrp="1"/>
          </p:cNvSpPr>
          <p:nvPr>
            <p:ph type="dt" sz="half" idx="10"/>
          </p:nvPr>
        </p:nvSpPr>
        <p:spPr/>
        <p:txBody>
          <a:bodyPr rtlCol="0"/>
          <a:lstStyle/>
          <a:p>
            <a:pPr rtl="0"/>
            <a:fld id="{28543BDC-0553-40FA-A4DB-EDAAA606CFF6}" type="datetimeFigureOut">
              <a:rPr lang="en-US" smtClean="0"/>
              <a:t>5/29/2024</a:t>
            </a:fld>
            <a:endParaRPr lang="en-US"/>
          </a:p>
        </p:txBody>
      </p:sp>
      <p:sp>
        <p:nvSpPr>
          <p:cNvPr id="4" name="Plassholder for bunntekst 3"/>
          <p:cNvSpPr>
            <a:spLocks noGrp="1"/>
          </p:cNvSpPr>
          <p:nvPr>
            <p:ph type="ftr" sz="quarter" idx="11"/>
          </p:nvPr>
        </p:nvSpPr>
        <p:spPr/>
        <p:txBody>
          <a:bodyPr rtlCol="0"/>
          <a:lstStyle/>
          <a:p>
            <a:pPr rtl="0"/>
            <a:endParaRPr lang="en-US"/>
          </a:p>
        </p:txBody>
      </p:sp>
      <p:sp>
        <p:nvSpPr>
          <p:cNvPr id="5" name="Plassholder for lysbildenummer 4"/>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rtlCol="0"/>
          <a:lstStyle/>
          <a:p>
            <a:pPr rtl="0"/>
            <a:fld id="{28543BDC-0553-40FA-A4DB-EDAAA606CFF6}" type="datetimeFigureOut">
              <a:rPr lang="en-US" smtClean="0"/>
              <a:t>5/29/2024</a:t>
            </a:fld>
            <a:endParaRPr lang="en-US"/>
          </a:p>
        </p:txBody>
      </p:sp>
      <p:sp>
        <p:nvSpPr>
          <p:cNvPr id="3" name="Plassholder for bunntekst 2"/>
          <p:cNvSpPr>
            <a:spLocks noGrp="1"/>
          </p:cNvSpPr>
          <p:nvPr>
            <p:ph type="ftr" sz="quarter" idx="11"/>
          </p:nvPr>
        </p:nvSpPr>
        <p:spPr/>
        <p:txBody>
          <a:bodyPr rtlCol="0"/>
          <a:lstStyle/>
          <a:p>
            <a:pPr rtl="0"/>
            <a:endParaRPr lang="en-US"/>
          </a:p>
        </p:txBody>
      </p:sp>
      <p:sp>
        <p:nvSpPr>
          <p:cNvPr id="4" name="Plassholder for lysbildenummer 3"/>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sw"/>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w"/>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5/29/2024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sw"/>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w"/>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5/29/2024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sw"/>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8543BDC-0553-40FA-A4DB-EDAAA606CFF6}" type="datetimeFigureOut">
              <a:rPr lang="en-US" smtClean="0"/>
              <a:t>5/29/2024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sw"/>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FA303B6-DFB3-654B-8F03-0EAC505524D7}" type="datetimeFigureOut">
              <a:rPr lang="nb-NO" smtClean="0"/>
              <a:t>29.05.2024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rettentil.no/fra-bekymring-til-hjelp/a-leve-med-krysskultur" TargetMode="External"/><Relationship Id="rId3" Type="http://schemas.openxmlformats.org/officeDocument/2006/relationships/hyperlink" Target="https://flyktning.net/ressurs/guide-og-app-for-flyktningforeldre-og-e-laeringskurs-for-hjelperne" TargetMode="External"/><Relationship Id="rId7" Type="http://schemas.openxmlformats.org/officeDocument/2006/relationships/hyperlink" Target="https://www.youtube.com/watch?v=-krzA9PbDj0&amp;t=4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kvts.no/flyktning/vanlige-reaksjoner/" TargetMode="External"/><Relationship Id="rId11"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5" Type="http://schemas.openxmlformats.org/officeDocument/2006/relationships/hyperlink" Target="https://flyktning.net/oppfolging/forebygging/foreldreveiledning" TargetMode="External"/><Relationship Id="rId10" Type="http://schemas.openxmlformats.org/officeDocument/2006/relationships/hyperlink" Target="https://www.udir.no/tall-og-forskning/finn-forskning/rapporter/kurspilot-for-ungdom-med-flerkulturell-oppvekst/" TargetMode="External"/><Relationship Id="rId4" Type="http://schemas.openxmlformats.org/officeDocument/2006/relationships/hyperlink" Target="https://flyktning.net/" TargetMode="External"/><Relationship Id="rId9" Type="http://schemas.openxmlformats.org/officeDocument/2006/relationships/hyperlink" Target="https://flexid.no/krysskulturelle-liv/krysskulturelt-foreldresk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sw" sz="3600" kern="1200" dirty="0">
                <a:solidFill>
                  <a:schemeClr val="tx2"/>
                </a:solidFill>
                <a:latin typeface="+mj-lt"/>
                <a:ea typeface="+mj-ea"/>
                <a:cs typeface="+mj-cs"/>
              </a:rPr>
              <a:t>Kikao cha 3</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sw" sz="1800" dirty="0">
                <a:solidFill>
                  <a:schemeClr val="tx2"/>
                </a:solidFill>
              </a:rPr>
              <a:t>Wasilisho kwa wazazi</a:t>
            </a:r>
          </a:p>
          <a:p>
            <a:pPr marL="457200" indent="-228600" algn="l" rtl="0">
              <a:buFont typeface="Arial" panose="020B0604020202020204" pitchFamily="34" charset="0"/>
              <a:buChar char="•"/>
            </a:pPr>
            <a:r>
              <a:rPr lang="sw" sz="1800" dirty="0">
                <a:solidFill>
                  <a:schemeClr val="tx2"/>
                </a:solidFill>
              </a:rPr>
              <a:t>Mwongozo wa mafunzo kwa mwalimu/mshauri (katika sehemu ya madokezo)</a:t>
            </a:r>
          </a:p>
          <a:p>
            <a:pPr marL="457200" indent="-228600" algn="l" rtl="0">
              <a:buFont typeface="Arial" panose="020B0604020202020204" pitchFamily="34" charset="0"/>
              <a:buChar char="•"/>
            </a:pPr>
            <a:r>
              <a:rPr lang="sw" sz="1800" dirty="0">
                <a:solidFill>
                  <a:schemeClr val="tx2"/>
                </a:solidFill>
              </a:rPr>
              <a:t>Kazi ya nyumbani</a:t>
            </a:r>
          </a:p>
          <a:p>
            <a:pPr marL="457200" indent="-228600" algn="l" rtl="0">
              <a:buFont typeface="Arial" panose="020B0604020202020204" pitchFamily="34" charset="0"/>
              <a:buChar char="•"/>
            </a:pPr>
            <a:r>
              <a:rPr lang="sw" sz="1800" dirty="0">
                <a:solidFill>
                  <a:schemeClr val="tx2"/>
                </a:solidFill>
              </a:rPr>
              <a:t>Nyenzo kwa wazazi zenye maelezo zaidi</a:t>
            </a: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61D6387-9EE1-2DB1-9CC1-1E4042350C9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sw" sz="3800" dirty="0"/>
              <a:t>Kutunza watoto wanaoteseka wakati wewe mwenyewe unapitia magumu</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F10B4B6-A863-E6E4-DDDC-39F065A7E9D3}"/>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pPr rtl="0"/>
            <a:r>
              <a:rPr lang="sw" sz="2200" dirty="0"/>
              <a:t>Ni rahisi kukasirika au kuudhika ikiwa unakabiliwa na shida au uchovu.</a:t>
            </a:r>
          </a:p>
          <a:p>
            <a:pPr rtl="0"/>
            <a:r>
              <a:rPr lang="sw" sz="2200" dirty="0"/>
              <a:t>Tunaweza kukasirishwa na watoto wanaohitaji uangalifu mkubwa.</a:t>
            </a:r>
          </a:p>
          <a:p>
            <a:pPr rtl="0"/>
            <a:r>
              <a:rPr lang="sw" sz="2200" dirty="0"/>
              <a:t>Ni rahisi sana kusema «Usisumbuke juu ya hilo».</a:t>
            </a:r>
          </a:p>
          <a:p>
            <a:pPr rtl="0"/>
            <a:r>
              <a:rPr lang="sw" sz="2200" dirty="0"/>
              <a:t>Mwombe mtoto msamaha inapofaa.</a:t>
            </a:r>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id="{E7617641-8873-C8F0-3FC3-0A306F5DD05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schemeClr val="lt1"/>
                </a:solidFill>
              </a:endParaRPr>
            </a:p>
          </p:txBody>
        </p:sp>
      </p:grpSp>
      <p:sp>
        <p:nvSpPr>
          <p:cNvPr id="5" name="Tittel 4">
            <a:extLst>
              <a:ext uri="{FF2B5EF4-FFF2-40B4-BE49-F238E27FC236}">
                <a16:creationId xmlns:a16="http://schemas.microsoft.com/office/drawing/2014/main" id="{9D98D31D-D326-2C14-2A2A-5DE2306D1D5B}"/>
              </a:ext>
            </a:extLst>
          </p:cNvPr>
          <p:cNvSpPr>
            <a:spLocks noGrp="1"/>
          </p:cNvSpPr>
          <p:nvPr>
            <p:ph type="ctrTitle"/>
          </p:nvPr>
        </p:nvSpPr>
        <p:spPr>
          <a:xfrm>
            <a:off x="3502731" y="1542402"/>
            <a:ext cx="5186842" cy="2387918"/>
          </a:xfrm>
        </p:spPr>
        <p:txBody>
          <a:bodyPr rtlCol="0" anchor="b">
            <a:normAutofit/>
          </a:bodyPr>
          <a:lstStyle/>
          <a:p>
            <a:pPr rtl="0"/>
            <a:r>
              <a:rPr lang="sw" sz="4800" dirty="0">
                <a:solidFill>
                  <a:schemeClr val="tx2"/>
                </a:solidFill>
              </a:rPr>
              <a:t>Kutafakari – kipindi cha majadiliano</a:t>
            </a:r>
          </a:p>
        </p:txBody>
      </p:sp>
      <p:sp>
        <p:nvSpPr>
          <p:cNvPr id="6" name="Undertittel 5">
            <a:extLst>
              <a:ext uri="{FF2B5EF4-FFF2-40B4-BE49-F238E27FC236}">
                <a16:creationId xmlns:a16="http://schemas.microsoft.com/office/drawing/2014/main" id="{9A54C3E1-F4C6-1508-E558-1AC43E84971A}"/>
              </a:ext>
            </a:extLst>
          </p:cNvPr>
          <p:cNvSpPr>
            <a:spLocks noGrp="1"/>
          </p:cNvSpPr>
          <p:nvPr>
            <p:ph type="subTitle" idx="1"/>
          </p:nvPr>
        </p:nvSpPr>
        <p:spPr>
          <a:xfrm>
            <a:off x="3502135" y="4001587"/>
            <a:ext cx="5188034" cy="682079"/>
          </a:xfrm>
        </p:spPr>
        <p:txBody>
          <a:bodyPr rtlCol="0">
            <a:normAutofit fontScale="92500" lnSpcReduction="10000"/>
          </a:bodyPr>
          <a:lstStyle/>
          <a:p>
            <a:pPr rtl="0"/>
            <a:r>
              <a:rPr lang="sw" dirty="0">
                <a:solidFill>
                  <a:schemeClr val="tx2"/>
                </a:solidFill>
              </a:rPr>
              <a:t>Je, tunawezaje kukutana kwa njia nzuri na watoto wanaokabiliwa na matatizo?</a:t>
            </a: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F9E8FEED-9460-7594-F24B-9AAD0C63EEFD}"/>
              </a:ext>
            </a:extLst>
          </p:cNvPr>
          <p:cNvSpPr>
            <a:spLocks noGrp="1"/>
          </p:cNvSpPr>
          <p:nvPr>
            <p:ph type="title"/>
          </p:nvPr>
        </p:nvSpPr>
        <p:spPr>
          <a:xfrm>
            <a:off x="449340" y="315077"/>
            <a:ext cx="4862362" cy="1956841"/>
          </a:xfrm>
        </p:spPr>
        <p:txBody>
          <a:bodyPr vert="horz" lIns="91440" tIns="45720" rIns="91440" bIns="45720" rtlCol="0" anchor="b">
            <a:normAutofit/>
          </a:bodyPr>
          <a:lstStyle/>
          <a:p>
            <a:pPr rtl="0"/>
            <a:r>
              <a:rPr lang="sw" sz="4600" dirty="0"/>
              <a:t>Kukutana na watoto wanaoteseka</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4AB6ED1-7E35-3F6F-F9EB-C7078D03C174}"/>
              </a:ext>
            </a:extLst>
          </p:cNvPr>
          <p:cNvSpPr>
            <a:spLocks noGrp="1"/>
          </p:cNvSpPr>
          <p:nvPr>
            <p:ph sz="half" idx="1"/>
          </p:nvPr>
        </p:nvSpPr>
        <p:spPr>
          <a:xfrm>
            <a:off x="640080" y="2872899"/>
            <a:ext cx="4413183" cy="3320668"/>
          </a:xfrm>
        </p:spPr>
        <p:txBody>
          <a:bodyPr vert="horz" lIns="91440" tIns="45720" rIns="91440" bIns="45720" rtlCol="0">
            <a:normAutofit fontScale="92500" lnSpcReduction="20000"/>
          </a:bodyPr>
          <a:lstStyle/>
          <a:p>
            <a:pPr rtl="0"/>
            <a:r>
              <a:rPr lang="sw" sz="2000" dirty="0"/>
              <a:t>Kufuata mpango wa mtoto.</a:t>
            </a:r>
          </a:p>
          <a:p>
            <a:pPr rtl="0"/>
            <a:r>
              <a:rPr lang="sw" sz="2000" dirty="0"/>
              <a:t>Kuzungumza juu ya kile tunachoona kuwa kigumu mara nyingi husaidia, ni vivyo hivyo kwa watoto.</a:t>
            </a:r>
          </a:p>
          <a:p>
            <a:pPr rtl="0"/>
            <a:r>
              <a:rPr lang="sw" sz="2000" dirty="0"/>
              <a:t>Watoto wanahitaji kusaidiwa kuzungumzia mambo wanayoona kuwa magumu</a:t>
            </a:r>
          </a:p>
          <a:p>
            <a:pPr rtl="0"/>
            <a:r>
              <a:rPr lang="sw" sz="2000" dirty="0"/>
              <a:t>Mara nyingi wao “huzungumza” kupitia michezo.</a:t>
            </a:r>
          </a:p>
          <a:p>
            <a:pPr rtl="0"/>
            <a:r>
              <a:rPr lang="sw" sz="2000" dirty="0"/>
              <a:t>Mtoto anahitaji kuhakikishiwa mara kwa mara kwamba si wa kulaumiwa kwa tatizo lake</a:t>
            </a:r>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id="{4273FA39-D57C-AEA6-9260-31030330533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Mtoto anahitaji nini?</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lvl="2" rtl="0"/>
            <a:r>
              <a:rPr lang="sw" sz="1700" dirty="0"/>
              <a:t>Ukaribu wa kimwili na kisaikolojia</a:t>
            </a:r>
            <a:endParaRPr lang="nb-NO" dirty="0"/>
          </a:p>
          <a:p>
            <a:pPr lvl="2" rtl="0"/>
            <a:r>
              <a:rPr lang="sw" sz="1700" dirty="0"/>
              <a:t>Subira</a:t>
            </a:r>
          </a:p>
          <a:p>
            <a:pPr lvl="2" rtl="0"/>
            <a:r>
              <a:rPr lang="sw" sz="1700" dirty="0"/>
              <a:t>Mipaka, sio adhabu</a:t>
            </a:r>
          </a:p>
          <a:p>
            <a:pPr lvl="2" rtl="0"/>
            <a:r>
              <a:rPr lang="sw" sz="1700" dirty="0"/>
              <a:t>Ufafanuzi juu ya kile kinachoendelea</a:t>
            </a:r>
          </a:p>
          <a:p>
            <a:pPr lvl="2" rtl="0"/>
            <a:r>
              <a:rPr lang="sw" sz="1700" dirty="0"/>
              <a:t>Desturi na mazoea waliyozoea</a:t>
            </a:r>
          </a:p>
          <a:p>
            <a:pPr lvl="2" rtl="0"/>
            <a:r>
              <a:rPr lang="sw" sz="1700" dirty="0"/>
              <a:t>Kusifu – hata watoto wadogo wanaweza kupewa shughuli za kufanya</a:t>
            </a:r>
          </a:p>
          <a:p>
            <a:pPr lvl="2" rtl="0"/>
            <a:r>
              <a:rPr lang="sw" sz="1700" dirty="0"/>
              <a:t>Kushiriki katika shughuli za kidini na kitamaduni</a:t>
            </a:r>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id="{F6C98A65-5869-50B6-DBD8-9E89BEEC1EE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243589" cy="1956841"/>
          </a:xfrm>
        </p:spPr>
        <p:txBody>
          <a:bodyPr vert="horz" lIns="91440" tIns="45720" rIns="91440" bIns="45720" rtlCol="0" anchor="b">
            <a:normAutofit/>
          </a:bodyPr>
          <a:lstStyle/>
          <a:p>
            <a:pPr rtl="0"/>
            <a:r>
              <a:rPr lang="sw" sz="5400" dirty="0"/>
              <a:t>Mtoto anahitaji nini?</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pPr lvl="2" rtl="0"/>
            <a:r>
              <a:rPr lang="sw" sz="2200" dirty="0"/>
              <a:t>Msaada wa kucheza</a:t>
            </a:r>
          </a:p>
          <a:p>
            <a:pPr lvl="2" rtl="0"/>
            <a:r>
              <a:rPr lang="sw" sz="2200" dirty="0"/>
              <a:t>Msikilize mtoto</a:t>
            </a:r>
          </a:p>
          <a:p>
            <a:pPr lvl="2" rtl="0"/>
            <a:r>
              <a:rPr lang="sw" sz="2200" dirty="0"/>
              <a:t>Mweleze mambo uliyoyapitia</a:t>
            </a:r>
          </a:p>
          <a:p>
            <a:pPr lvl="2" rtl="0"/>
            <a:r>
              <a:rPr lang="sw" sz="2200" dirty="0"/>
              <a:t>Mwonyeshe kuwa unapendelea anachofanya</a:t>
            </a:r>
          </a:p>
          <a:p>
            <a:pPr lvl="2" rtl="0"/>
            <a:r>
              <a:rPr lang="sw" sz="2200" dirty="0"/>
              <a:t>Chora kile anachojali</a:t>
            </a:r>
          </a:p>
          <a:p>
            <a:pPr lvl="2" rtl="0"/>
            <a:r>
              <a:rPr lang="sw" sz="2200" dirty="0"/>
              <a:t>Simulia hadithi, imba nyimbo</a:t>
            </a:r>
          </a:p>
          <a:p>
            <a:pPr lvl="2" rtl="0"/>
            <a:r>
              <a:rPr lang="sw" sz="2200" dirty="0"/>
              <a:t>Shajara</a:t>
            </a:r>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id="{1510D4CB-296F-179A-D6A2-0C3F930BE08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4200" dirty="0"/>
              <a:t>Mtoto anahitaji nini? Muhtasari</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1" rtl="0"/>
            <a:r>
              <a:rPr lang="sw" sz="2200" dirty="0"/>
              <a:t>Kuhimiza kujiamini, watu wazima wanaostawi wanaotafuta usaidizi inapohitajika</a:t>
            </a:r>
          </a:p>
          <a:p>
            <a:pPr lvl="1" rtl="0"/>
            <a:r>
              <a:rPr lang="sw" sz="2200" dirty="0"/>
              <a:t>Wasiliana kwa kuonyesha matumaini</a:t>
            </a:r>
          </a:p>
          <a:p>
            <a:pPr lvl="1" rtl="0"/>
            <a:r>
              <a:rPr lang="sw" sz="2200" dirty="0"/>
              <a:t> Hakuna mtu anayeweza kuingiliana na mtoto kikamilifu</a:t>
            </a:r>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id="{45CA674B-3035-BA8B-B087-F19A411FDB5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AFAEC48E-5DEA-E492-5712-EEE3019CA929}"/>
              </a:ext>
            </a:extLst>
          </p:cNvPr>
          <p:cNvSpPr>
            <a:spLocks noGrp="1"/>
          </p:cNvSpPr>
          <p:nvPr>
            <p:ph type="title"/>
          </p:nvPr>
        </p:nvSpPr>
        <p:spPr>
          <a:xfrm>
            <a:off x="479660" y="418956"/>
            <a:ext cx="5086951" cy="1956841"/>
          </a:xfrm>
        </p:spPr>
        <p:txBody>
          <a:bodyPr vert="horz" lIns="91440" tIns="45720" rIns="91440" bIns="45720" rtlCol="0" anchor="b">
            <a:noAutofit/>
          </a:bodyPr>
          <a:lstStyle/>
          <a:p>
            <a:pPr rtl="0"/>
            <a:r>
              <a:rPr lang="sw" sz="5200" dirty="0"/>
              <a:t>Kazi ya Nyumbani Kikao cha 3:</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E2BCA704-5F8A-70F9-5198-675A4EA5D60D}"/>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marL="0" indent="0" rtl="0">
              <a:buNone/>
            </a:pPr>
            <a:r>
              <a:rPr lang="sw" sz="2200" dirty="0"/>
              <a:t>Mtoto wako anaonyeshaje kwamba anateseka?</a:t>
            </a:r>
          </a:p>
          <a:p>
            <a:pPr marL="0" indent="0" rtl="0">
              <a:buNone/>
            </a:pPr>
            <a:r>
              <a:rPr lang="sw" sz="2200" dirty="0"/>
              <a:t>Mtoto wako anapoteseka, ni njia gani unayotumia mara nyingi kumtuliza?</a:t>
            </a:r>
          </a:p>
          <a:p>
            <a:pPr marL="0" indent="0" rtl="0">
              <a:buNone/>
            </a:pPr>
            <a:r>
              <a:rPr lang="sw" sz="2200" dirty="0"/>
              <a:t>Je, kuna chochote ambacho tumezungumza leo ambacho utajaribu nyumbani?</a:t>
            </a:r>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sw" dirty="0"/>
              <a:t>Viungo na anwani muhimu</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sw" dirty="0"/>
              <a:t>Foreldrehverdag.no</a:t>
            </a:r>
          </a:p>
          <a:p>
            <a:pPr rtl="0"/>
            <a:r>
              <a:rPr lang="sw" dirty="0"/>
              <a:t>Littsint.no</a:t>
            </a:r>
          </a:p>
          <a:p>
            <a:pPr rtl="0"/>
            <a:r>
              <a:rPr lang="sw" i="1" dirty="0">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p:txBody>
          <a:bodyPr rtlCol="0"/>
          <a:lstStyle/>
          <a:p>
            <a:pPr rtl="0"/>
            <a:r>
              <a:rPr lang="sw"/>
              <a:t>Nyenzo za Kikao cha 3:</a:t>
            </a:r>
          </a:p>
        </p:txBody>
      </p:sp>
      <p:sp>
        <p:nvSpPr>
          <p:cNvPr id="4" name="Rectangle 1">
            <a:extLst>
              <a:ext uri="{FF2B5EF4-FFF2-40B4-BE49-F238E27FC236}">
                <a16:creationId xmlns:a16="http://schemas.microsoft.com/office/drawing/2014/main" id="{52C979E9-2184-E2E6-FA36-FED0ECA81BA0}"/>
              </a:ext>
            </a:extLst>
          </p:cNvPr>
          <p:cNvSpPr txBox="1">
            <a:spLocks noGrp="1" noChangeArrowheads="1"/>
          </p:cNvSpPr>
          <p:nvPr>
            <p:ph idx="1"/>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eaLnBrk="0" fontAlgn="base" hangingPunct="0">
              <a:lnSpc>
                <a:spcPct val="100000"/>
              </a:lnSpc>
              <a:spcBef>
                <a:spcPct val="0"/>
              </a:spcBef>
              <a:spcAft>
                <a:spcPct val="0"/>
              </a:spcAft>
              <a:buFontTx/>
              <a:buNone/>
            </a:pPr>
            <a:r>
              <a:rPr lang="sw" sz="1600" b="1" dirty="0">
                <a:solidFill>
                  <a:srgbClr val="000000"/>
                </a:solidFill>
                <a:ea typeface="Calibri" panose="020F0502020204030204" pitchFamily="34" charset="0"/>
                <a:cs typeface="Calibri" panose="020F0502020204030204" pitchFamily="34" charset="0"/>
              </a:rPr>
              <a:t>Psykoedukasjon om vanlige reaksjoner på stress, endring, migrasjon og flukt hos barn og voksne:</a:t>
            </a:r>
            <a:endParaRPr lang="nb-NO" altLang="nb-NO" sz="1600" dirty="0"/>
          </a:p>
          <a:p>
            <a:pPr marL="0" indent="0" rtl="0" eaLnBrk="0" fontAlgn="base" hangingPunct="0">
              <a:lnSpc>
                <a:spcPct val="100000"/>
              </a:lnSpc>
              <a:spcBef>
                <a:spcPct val="0"/>
              </a:spcBef>
              <a:spcAft>
                <a:spcPct val="0"/>
              </a:spcAft>
              <a:buFontTx/>
              <a:buNone/>
            </a:pPr>
            <a:r>
              <a:rPr lang="sw" sz="1600" u="sng" dirty="0">
                <a:solidFill>
                  <a:srgbClr val="008080"/>
                </a:solidFill>
                <a:ea typeface="Calibri" panose="020F0502020204030204" pitchFamily="34" charset="0"/>
                <a:cs typeface="Calibri" panose="020F0502020204030204" pitchFamily="34" charset="0"/>
              </a:rPr>
              <a:t>- </a:t>
            </a:r>
            <a:r>
              <a:rPr lang="sw" sz="1600" dirty="0">
                <a:solidFill>
                  <a:srgbClr val="000000"/>
                </a:solidFill>
                <a:ea typeface="Calibri" panose="020F0502020204030204" pitchFamily="34" charset="0"/>
                <a:cs typeface="Calibri" panose="020F0502020204030204" pitchFamily="34" charset="0"/>
                <a:hlinkClick r:id="rId3"/>
              </a:rPr>
              <a:t>Guide og app til flyktn</a:t>
            </a:r>
            <a:r>
              <a:rPr lang="sw" sz="1600" u="sng" dirty="0">
                <a:solidFill>
                  <a:srgbClr val="008080"/>
                </a:solidFill>
                <a:ea typeface="Calibri" panose="020F0502020204030204" pitchFamily="34" charset="0"/>
                <a:cs typeface="Calibri" panose="020F0502020204030204" pitchFamily="34" charset="0"/>
                <a:hlinkClick r:id="rId3"/>
              </a:rPr>
              <a:t>ingeforeldre</a:t>
            </a:r>
            <a:endParaRPr lang="nb-NO" altLang="nb-NO" sz="1600" dirty="0"/>
          </a:p>
          <a:p>
            <a:pPr marL="0" indent="0" rtl="0" eaLnBrk="0" fontAlgn="base" hangingPunct="0">
              <a:lnSpc>
                <a:spcPct val="100000"/>
              </a:lnSpc>
              <a:spcBef>
                <a:spcPct val="0"/>
              </a:spcBef>
              <a:spcAft>
                <a:spcPct val="0"/>
              </a:spcAft>
              <a:buFontTx/>
              <a:buNone/>
            </a:pPr>
            <a:r>
              <a:rPr lang="sw" sz="1600" u="sng" dirty="0">
                <a:solidFill>
                  <a:srgbClr val="008080"/>
                </a:solidFill>
                <a:ea typeface="Calibri" panose="020F0502020204030204" pitchFamily="34" charset="0"/>
                <a:cs typeface="Arial" panose="020B0604020202020204" pitchFamily="34" charset="0"/>
              </a:rPr>
              <a:t>-</a:t>
            </a:r>
            <a:r>
              <a:rPr lang="sw" sz="1600" u="sng" dirty="0">
                <a:solidFill>
                  <a:srgbClr val="008080"/>
                </a:solidFill>
                <a:ea typeface="Calibri" panose="020F0502020204030204" pitchFamily="34" charset="0"/>
                <a:cs typeface="Arial" panose="020B0604020202020204" pitchFamily="34" charset="0"/>
                <a:hlinkClick r:id="rId4"/>
              </a:rPr>
              <a:t>Flyktning.net</a:t>
            </a:r>
            <a:r>
              <a:rPr lang="sw" sz="1600" u="sng" dirty="0">
                <a:solidFill>
                  <a:srgbClr val="008080"/>
                </a:solidFill>
                <a:ea typeface="Calibri" panose="020F0502020204030204" pitchFamily="34" charset="0"/>
                <a:cs typeface="Arial" panose="020B0604020202020204" pitchFamily="34" charset="0"/>
              </a:rPr>
              <a:t>: informasjonen til ansatte som jobber med flyktninger. </a:t>
            </a:r>
          </a:p>
          <a:p>
            <a:pPr marL="0" indent="0" rtl="0" eaLnBrk="0" fontAlgn="base" hangingPunct="0">
              <a:lnSpc>
                <a:spcPct val="100000"/>
              </a:lnSpc>
              <a:spcBef>
                <a:spcPct val="0"/>
              </a:spcBef>
              <a:spcAft>
                <a:spcPct val="0"/>
              </a:spcAft>
              <a:buFontTx/>
              <a:buNone/>
            </a:pPr>
            <a:r>
              <a:rPr lang="sw" sz="1600" u="sng" dirty="0">
                <a:solidFill>
                  <a:srgbClr val="008080"/>
                </a:solidFill>
                <a:ea typeface="Calibri" panose="020F0502020204030204" pitchFamily="34" charset="0"/>
                <a:cs typeface="Arial" panose="020B0604020202020204" pitchFamily="34" charset="0"/>
              </a:rPr>
              <a:t>Her finnes en egen temaside om </a:t>
            </a:r>
            <a:r>
              <a:rPr lang="sw" sz="1600" u="sng" dirty="0">
                <a:solidFill>
                  <a:srgbClr val="008080"/>
                </a:solidFill>
                <a:ea typeface="Calibri" panose="020F0502020204030204" pitchFamily="34" charset="0"/>
                <a:cs typeface="Arial" panose="020B0604020202020204" pitchFamily="34" charset="0"/>
                <a:hlinkClick r:id="rId5"/>
              </a:rPr>
              <a:t>foreldreveiledning</a:t>
            </a:r>
            <a:r>
              <a:rPr lang="sw" sz="1600" u="sng" dirty="0">
                <a:solidFill>
                  <a:srgbClr val="008080"/>
                </a:solidFill>
                <a:ea typeface="Calibri" panose="020F0502020204030204" pitchFamily="34" charset="0"/>
                <a:cs typeface="Arial" panose="020B0604020202020204" pitchFamily="34" charset="0"/>
              </a:rPr>
              <a:t>, psykososial oppfølging, traumereaksjoner etc. </a:t>
            </a:r>
            <a:endParaRPr lang="nb-NO" altLang="nb-NO" sz="1600" dirty="0"/>
          </a:p>
          <a:p>
            <a:pPr marL="0" indent="0" rtl="0" eaLnBrk="0" fontAlgn="base" hangingPunct="0">
              <a:lnSpc>
                <a:spcPct val="100000"/>
              </a:lnSpc>
              <a:spcBef>
                <a:spcPct val="0"/>
              </a:spcBef>
              <a:spcAft>
                <a:spcPct val="0"/>
              </a:spcAft>
              <a:buFontTx/>
              <a:buNone/>
            </a:pPr>
            <a:r>
              <a:rPr lang="sw" sz="1600" dirty="0">
                <a:ea typeface="Calibri" panose="020F0502020204030204" pitchFamily="34" charset="0"/>
                <a:cs typeface="Arial"/>
              </a:rPr>
              <a:t>-</a:t>
            </a:r>
            <a:r>
              <a:rPr lang="sw" sz="1600" dirty="0">
                <a:ea typeface="Calibri" panose="020F0502020204030204" pitchFamily="34" charset="0"/>
                <a:cs typeface="Arial"/>
                <a:hlinkClick r:id="rId6">
                  <a:extLst>
                    <a:ext uri="{A12FA001-AC4F-418D-AE19-62706E023703}">
                      <ahyp:hlinkClr xmlns:ahyp="http://schemas.microsoft.com/office/drawing/2018/hyperlinkcolor" val="tx"/>
                    </a:ext>
                  </a:extLst>
                </a:hlinkClick>
              </a:rPr>
              <a:t>Vanlige reaksjoner på krig og flukt (NKVTS)</a:t>
            </a:r>
            <a:endParaRPr lang="nb-NO" altLang="nb-NO" sz="1600" dirty="0">
              <a:cs typeface="Arial"/>
            </a:endParaRPr>
          </a:p>
          <a:p>
            <a:pPr marL="0" indent="0" rtl="0" eaLnBrk="0" fontAlgn="base" hangingPunct="0">
              <a:lnSpc>
                <a:spcPct val="100000"/>
              </a:lnSpc>
              <a:spcBef>
                <a:spcPct val="0"/>
              </a:spcBef>
              <a:spcAft>
                <a:spcPct val="0"/>
              </a:spcAft>
              <a:buFontTx/>
              <a:buNone/>
            </a:pPr>
            <a:r>
              <a:rPr lang="sw" sz="1600" b="1" dirty="0">
                <a:solidFill>
                  <a:srgbClr val="000000"/>
                </a:solidFill>
                <a:ea typeface="Calibri" panose="020F0502020204030204" pitchFamily="34" charset="0"/>
                <a:cs typeface="Calibri" panose="020F0502020204030204" pitchFamily="34" charset="0"/>
              </a:rPr>
              <a:t>Barnets behov og tilpasning av omsorg til barnets behov i en ny kulturell kontekst:</a:t>
            </a:r>
            <a:endParaRPr lang="nb-NO" altLang="nb-NO" sz="1600" dirty="0"/>
          </a:p>
          <a:p>
            <a:pPr marL="0" indent="0" rtl="0" eaLnBrk="0" fontAlgn="base" hangingPunct="0">
              <a:lnSpc>
                <a:spcPct val="100000"/>
              </a:lnSpc>
              <a:spcBef>
                <a:spcPct val="0"/>
              </a:spcBef>
              <a:spcAft>
                <a:spcPct val="0"/>
              </a:spcAft>
              <a:buFontTx/>
              <a:buNone/>
            </a:pPr>
            <a:r>
              <a:rPr lang="sw" sz="1600" u="sng" dirty="0">
                <a:solidFill>
                  <a:srgbClr val="0563C1"/>
                </a:solidFill>
                <a:ea typeface="Calibri" panose="020F0502020204030204" pitchFamily="34" charset="0"/>
                <a:cs typeface="Calibri" panose="020F0502020204030204" pitchFamily="34" charset="0"/>
              </a:rPr>
              <a:t>-</a:t>
            </a:r>
            <a:r>
              <a:rPr lang="sw" sz="1600" dirty="0">
                <a:ea typeface="Calibri" panose="020F0502020204030204" pitchFamily="34" charset="0"/>
                <a:cs typeface="Arial" panose="020B0604020202020204" pitchFamily="34" charset="0"/>
                <a:hlinkClick r:id="rId7"/>
              </a:rPr>
              <a:t>Temahefte og film: krysskulturel</a:t>
            </a:r>
            <a:r>
              <a:rPr lang="sw" sz="1600" dirty="0">
                <a:ea typeface="Calibri" panose="020F0502020204030204" pitchFamily="34" charset="0"/>
                <a:cs typeface="Calibri" panose="020F0502020204030204" pitchFamily="34" charset="0"/>
                <a:hlinkClick r:id="rId7"/>
              </a:rPr>
              <a:t>le barn og un</a:t>
            </a:r>
            <a:r>
              <a:rPr lang="sw" sz="1600" dirty="0">
                <a:ea typeface="Calibri" panose="020F0502020204030204" pitchFamily="34" charset="0"/>
                <a:cs typeface="Arial" panose="020B0604020202020204" pitchFamily="34" charset="0"/>
                <a:hlinkClick r:id="rId7"/>
              </a:rPr>
              <a:t>ge</a:t>
            </a:r>
            <a:r>
              <a:rPr lang="sw" sz="1600" dirty="0">
                <a:solidFill>
                  <a:srgbClr val="000000"/>
                </a:solidFill>
                <a:ea typeface="Calibri" panose="020F0502020204030204" pitchFamily="34" charset="0"/>
                <a:cs typeface="Calibri" panose="020F0502020204030204" pitchFamily="34" charset="0"/>
              </a:rPr>
              <a:t> (Bufetat)</a:t>
            </a:r>
            <a:endParaRPr lang="nb-NO" altLang="nb-NO" sz="1600" dirty="0"/>
          </a:p>
          <a:p>
            <a:pPr marL="0" indent="0" rtl="0" eaLnBrk="0" fontAlgn="base" hangingPunct="0">
              <a:lnSpc>
                <a:spcPct val="100000"/>
              </a:lnSpc>
              <a:spcBef>
                <a:spcPct val="0"/>
              </a:spcBef>
              <a:spcAft>
                <a:spcPct val="0"/>
              </a:spcAft>
              <a:buFontTx/>
              <a:buNone/>
            </a:pPr>
            <a:r>
              <a:rPr lang="sw" sz="1600" dirty="0">
                <a:ea typeface="Calibri" panose="020F0502020204030204" pitchFamily="34" charset="0"/>
                <a:cs typeface="Arial" panose="020B0604020202020204" pitchFamily="34" charset="0"/>
                <a:hlinkClick r:id="rId8"/>
              </a:rPr>
              <a:t>- </a:t>
            </a:r>
            <a:r>
              <a:rPr lang="sw" sz="1600" dirty="0">
                <a:ea typeface="Calibri" panose="020F0502020204030204" pitchFamily="34" charset="0"/>
                <a:cs typeface="Calibri" panose="020F0502020204030204" pitchFamily="34" charset="0"/>
                <a:hlinkClick r:id="rId8"/>
              </a:rPr>
              <a:t>Å leve med krysskultur</a:t>
            </a:r>
            <a:r>
              <a:rPr lang="sw" sz="1600" dirty="0">
                <a:solidFill>
                  <a:srgbClr val="000000"/>
                </a:solidFill>
                <a:ea typeface="Calibri" panose="020F0502020204030204" pitchFamily="34" charset="0"/>
                <a:cs typeface="Calibri" panose="020F0502020204030204" pitchFamily="34" charset="0"/>
              </a:rPr>
              <a:t> (RVTS)</a:t>
            </a:r>
            <a:endParaRPr lang="nb-NO" altLang="nb-NO" sz="1600" dirty="0"/>
          </a:p>
          <a:p>
            <a:pPr marL="0" indent="0" rtl="0" eaLnBrk="0" fontAlgn="base" hangingPunct="0">
              <a:lnSpc>
                <a:spcPct val="100000"/>
              </a:lnSpc>
              <a:spcBef>
                <a:spcPct val="0"/>
              </a:spcBef>
              <a:spcAft>
                <a:spcPct val="0"/>
              </a:spcAft>
              <a:buFontTx/>
              <a:buNone/>
            </a:pPr>
            <a:r>
              <a:rPr lang="sw" sz="1600" u="sng" dirty="0">
                <a:solidFill>
                  <a:srgbClr val="0563C1"/>
                </a:solidFill>
                <a:ea typeface="Calibri" panose="020F0502020204030204" pitchFamily="34" charset="0"/>
                <a:cs typeface="Calibri" panose="020F0502020204030204" pitchFamily="34" charset="0"/>
              </a:rPr>
              <a:t>-</a:t>
            </a:r>
            <a:r>
              <a:rPr lang="sw" sz="1600" dirty="0">
                <a:ea typeface="Calibri" panose="020F0502020204030204" pitchFamily="34" charset="0"/>
                <a:cs typeface="Arial" panose="020B0604020202020204" pitchFamily="34" charset="0"/>
                <a:hlinkClick r:id="rId9"/>
              </a:rPr>
              <a:t>Krysskulturelt foreldreskap</a:t>
            </a:r>
            <a:r>
              <a:rPr lang="sw" sz="1600" dirty="0">
                <a:ea typeface="Calibri" panose="020F0502020204030204" pitchFamily="34" charset="0"/>
                <a:cs typeface="Arial" panose="020B0604020202020204" pitchFamily="34" charset="0"/>
              </a:rPr>
              <a:t> </a:t>
            </a:r>
            <a:r>
              <a:rPr lang="sw" sz="1600" dirty="0">
                <a:ea typeface="Calibri" panose="020F0502020204030204" pitchFamily="34" charset="0"/>
                <a:cs typeface="Calibri" panose="020F0502020204030204" pitchFamily="34" charset="0"/>
              </a:rPr>
              <a:t>(Flexid)</a:t>
            </a:r>
            <a:endParaRPr lang="nb-NO" altLang="nb-NO" sz="1600" dirty="0"/>
          </a:p>
          <a:p>
            <a:pPr marL="0" indent="0" rtl="0" eaLnBrk="0" fontAlgn="base" hangingPunct="0">
              <a:lnSpc>
                <a:spcPct val="100000"/>
              </a:lnSpc>
              <a:spcBef>
                <a:spcPct val="0"/>
              </a:spcBef>
              <a:spcAft>
                <a:spcPct val="0"/>
              </a:spcAft>
              <a:buFontTx/>
              <a:buNone/>
            </a:pPr>
            <a:r>
              <a:rPr lang="sw" sz="1600" dirty="0">
                <a:solidFill>
                  <a:srgbClr val="000000"/>
                </a:solidFill>
                <a:ea typeface="Calibri" panose="020F0502020204030204" pitchFamily="34" charset="0"/>
                <a:cs typeface="Calibri" panose="020F0502020204030204" pitchFamily="34" charset="0"/>
              </a:rPr>
              <a:t>-</a:t>
            </a:r>
            <a:r>
              <a:rPr lang="sw" sz="1600" dirty="0">
                <a:ea typeface="Calibri" panose="020F0502020204030204" pitchFamily="34" charset="0"/>
                <a:cs typeface="Calibri" panose="020F0502020204030204" pitchFamily="34" charset="0"/>
                <a:hlinkClick r:id="rId10"/>
              </a:rPr>
              <a:t>Krysskulturelle unge og samarbeid mellom skole og hjem</a:t>
            </a:r>
            <a:r>
              <a:rPr lang="sw" sz="1600" dirty="0">
                <a:solidFill>
                  <a:srgbClr val="000000"/>
                </a:solidFill>
                <a:ea typeface="Calibri" panose="020F0502020204030204" pitchFamily="34" charset="0"/>
                <a:cs typeface="Calibri" panose="020F0502020204030204" pitchFamily="34" charset="0"/>
              </a:rPr>
              <a:t>  (Udir)</a:t>
            </a:r>
            <a:endParaRPr lang="nb-NO" altLang="nb-NO" sz="1600" dirty="0"/>
          </a:p>
          <a:p>
            <a:pPr marL="0" indent="0" rtl="0" eaLnBrk="0" fontAlgn="base" hangingPunct="0">
              <a:lnSpc>
                <a:spcPct val="100000"/>
              </a:lnSpc>
              <a:spcBef>
                <a:spcPct val="0"/>
              </a:spcBef>
              <a:spcAft>
                <a:spcPct val="0"/>
              </a:spcAft>
              <a:buFontTx/>
              <a:buNone/>
            </a:pPr>
            <a:r>
              <a:rPr lang="sw" sz="1600" b="1" dirty="0">
                <a:solidFill>
                  <a:srgbClr val="000000"/>
                </a:solidFill>
                <a:ea typeface="Calibri" panose="020F0502020204030204" pitchFamily="34" charset="0"/>
                <a:cs typeface="Calibri" panose="020F0502020204030204" pitchFamily="34" charset="0"/>
              </a:rPr>
              <a:t>Positiv utvikling av det følelsesmessige forholdet mellom omsorgsgiver og barnet:</a:t>
            </a:r>
            <a:endParaRPr lang="nb-NO" altLang="nb-NO" sz="1600" dirty="0"/>
          </a:p>
          <a:p>
            <a:pPr marL="0" indent="0" rtl="0" eaLnBrk="0" fontAlgn="base" hangingPunct="0">
              <a:lnSpc>
                <a:spcPct val="100000"/>
              </a:lnSpc>
              <a:spcBef>
                <a:spcPct val="0"/>
              </a:spcBef>
              <a:spcAft>
                <a:spcPct val="0"/>
              </a:spcAft>
              <a:buFontTx/>
              <a:buNone/>
            </a:pPr>
            <a:r>
              <a:rPr lang="sw" sz="1600" dirty="0">
                <a:solidFill>
                  <a:srgbClr val="000000"/>
                </a:solidFill>
                <a:ea typeface="Calibri" panose="020F0502020204030204" pitchFamily="34" charset="0"/>
                <a:cs typeface="Calibri" panose="020F0502020204030204" pitchFamily="34" charset="0"/>
              </a:rPr>
              <a:t>-</a:t>
            </a:r>
            <a:r>
              <a:rPr lang="sw" sz="1600" dirty="0">
                <a:ea typeface="Calibri" panose="020F0502020204030204" pitchFamily="34" charset="0"/>
                <a:cs typeface="Calibri" panose="020F0502020204030204" pitchFamily="34" charset="0"/>
                <a:hlinkClick r:id="rId11"/>
              </a:rPr>
              <a:t>Foreldrehverdag – trygge råd til deg med barn</a:t>
            </a:r>
            <a:r>
              <a:rPr lang="sw" sz="1600" dirty="0">
                <a:solidFill>
                  <a:srgbClr val="000000"/>
                </a:solidFill>
                <a:ea typeface="Calibri" panose="020F0502020204030204" pitchFamily="34" charset="0"/>
                <a:cs typeface="Calibri" panose="020F0502020204030204" pitchFamily="34" charset="0"/>
              </a:rPr>
              <a:t> (Bufdir)</a:t>
            </a:r>
            <a:endParaRPr lang="nb-NO" altLang="nb-NO" sz="1600" dirty="0"/>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4600" dirty="0"/>
              <a:t>Kazi ya nyumbani</a:t>
            </a:r>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1700" dirty="0"/>
              <a:t>Je, una uzoefu gani kuhusu kumfuatilia mtoto wako katika shule ya chekechea, shughuli za shuleni na burudani nchini Norwe? Je, ni tofauti na jinsi ilivyokuwa katika nchi yako?</a:t>
            </a:r>
          </a:p>
          <a:p>
            <a:pPr rtl="0"/>
            <a:r>
              <a:rPr lang="sw" sz="1700" dirty="0">
                <a:highlight>
                  <a:srgbClr val="FFFFFF"/>
                </a:highlight>
              </a:rPr>
              <a:t>Fikiria kuhusu mahitaji yako mwenyewe. Je, unahisi unahitaji maelezo zaidi kuhusu huduma fulani, au usaidizi zaidi kutoka kwao? </a:t>
            </a:r>
            <a:endParaRPr lang="nb-NO" sz="1700" b="0" i="0" dirty="0">
              <a:effectLst/>
              <a:highlight>
                <a:srgbClr val="FFFFFF"/>
              </a:highlight>
            </a:endParaRPr>
          </a:p>
          <a:p>
            <a:pPr rtl="0"/>
            <a:r>
              <a:rPr lang="sw" sz="1700" b="0" i="0" dirty="0">
                <a:effectLst/>
                <a:highlight>
                  <a:srgbClr val="FFFFFF"/>
                </a:highlight>
              </a:rPr>
              <a:t>Je, una wasiwasi wowote kuhusu huduma unazotumia, au utakazotumia katika siku zijazo?</a:t>
            </a:r>
          </a:p>
          <a:p>
            <a:pPr rtl="0"/>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9277AD4-661B-C776-5BF2-BD76689C1C46}"/>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rtl="0"/>
            <a:r>
              <a:rPr lang="sw" sz="5400" dirty="0"/>
              <a:t>Ajenda ya leo</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932D0490-9767-6C9A-E6E9-F3A93420F301}"/>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rtl="0"/>
            <a:r>
              <a:rPr lang="sw" sz="2200" dirty="0"/>
              <a:t>Je, watoto wote wanahitaji nini? - Kazi ya pamoja</a:t>
            </a:r>
          </a:p>
          <a:p>
            <a:pPr rtl="0"/>
            <a:r>
              <a:rPr lang="sw" sz="2200" dirty="0"/>
              <a:t>Watoto kutoka tamaduni mbalimbali</a:t>
            </a:r>
          </a:p>
          <a:p>
            <a:pPr rtl="0"/>
            <a:r>
              <a:rPr lang="sw" sz="2200" dirty="0"/>
              <a:t>Msongo wa mawazo, uhamiaji na kiwewe</a:t>
            </a:r>
          </a:p>
          <a:p>
            <a:pPr rtl="0"/>
            <a:r>
              <a:rPr lang="sw" sz="2200" dirty="0"/>
              <a:t>Athari za mtoto na jinsi zinaweza kukabiliwa</a:t>
            </a:r>
          </a:p>
          <a:p>
            <a:pPr rtl="0"/>
            <a:r>
              <a:rPr lang="sw" sz="2200" dirty="0"/>
              <a:t>Kazi ya pamoja</a:t>
            </a:r>
          </a:p>
          <a:p>
            <a:pPr rtl="0"/>
            <a:r>
              <a:rPr lang="sw" sz="2200" dirty="0"/>
              <a:t>Kazi ya nyumbani</a:t>
            </a:r>
          </a:p>
          <a:p>
            <a:pPr rtl="0"/>
            <a:endParaRPr lang="en-US" sz="2200" dirty="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id="{84D136AB-B4B7-295A-0353-102D107C8A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465382" y="315077"/>
            <a:ext cx="4539755" cy="1956841"/>
          </a:xfrm>
        </p:spPr>
        <p:txBody>
          <a:bodyPr vert="horz" lIns="91440" tIns="45720" rIns="91440" bIns="45720" rtlCol="0" anchor="b">
            <a:normAutofit/>
          </a:bodyPr>
          <a:lstStyle/>
          <a:p>
            <a:pPr rtl="0"/>
            <a:r>
              <a:rPr lang="sw" sz="5400" dirty="0"/>
              <a:t>Je, watoto wote</a:t>
            </a:r>
            <a:br>
              <a:rPr lang="en-US" sz="5400" dirty="0"/>
            </a:br>
            <a:r>
              <a:rPr lang="sw" sz="5400" dirty="0"/>
              <a:t>wanahitaji nini?</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Content Placeholder 2">
            <a:extLst>
              <a:ext uri="{FF2B5EF4-FFF2-40B4-BE49-F238E27FC236}">
                <a16:creationId xmlns:a16="http://schemas.microsoft.com/office/drawing/2014/main" id="{34135EE3-DDEE-AB21-4ED8-74C7036EF4C5}"/>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Upendo, usalama, utunzaji</a:t>
            </a:r>
          </a:p>
          <a:p>
            <a:pPr rtl="0"/>
            <a:r>
              <a:rPr lang="sw" sz="2200" dirty="0"/>
              <a:t>Kutambuliwa na kusikilizwa</a:t>
            </a:r>
          </a:p>
          <a:p>
            <a:pPr rtl="0"/>
            <a:r>
              <a:rPr lang="sw" sz="2200" dirty="0"/>
              <a:t>Kuwa na mfano mwema wa kuiga</a:t>
            </a:r>
          </a:p>
          <a:p>
            <a:pPr rtl="0"/>
            <a:r>
              <a:rPr lang="sw" sz="2200" dirty="0"/>
              <a:t>Hisia ya kukubalika</a:t>
            </a:r>
          </a:p>
          <a:p>
            <a:pPr marL="0" rtl="0"/>
            <a:r>
              <a:rPr lang="sw" sz="2200" dirty="0"/>
              <a:t>Mipaka</a:t>
            </a:r>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id="{D83E55DF-8367-B542-BD74-00FF1524C27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Media på Internett 6" descr="&quot;Sara&quot;">
            <a:hlinkClick r:id="" action="ppaction://media"/>
            <a:extLst>
              <a:ext uri="{FF2B5EF4-FFF2-40B4-BE49-F238E27FC236}">
                <a16:creationId xmlns:a16="http://schemas.microsoft.com/office/drawing/2014/main"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E0D2B1E-CCC1-B3C6-7D4D-E3E5FA876A93}"/>
              </a:ext>
            </a:extLst>
          </p:cNvPr>
          <p:cNvSpPr>
            <a:spLocks noGrp="1"/>
          </p:cNvSpPr>
          <p:nvPr>
            <p:ph type="title"/>
          </p:nvPr>
        </p:nvSpPr>
        <p:spPr>
          <a:xfrm>
            <a:off x="640080" y="496344"/>
            <a:ext cx="4368602" cy="1956841"/>
          </a:xfrm>
        </p:spPr>
        <p:txBody>
          <a:bodyPr vert="horz" lIns="91440" tIns="45720" rIns="91440" bIns="45720" rtlCol="0" anchor="b">
            <a:normAutofit fontScale="90000"/>
          </a:bodyPr>
          <a:lstStyle/>
          <a:p>
            <a:pPr rtl="0"/>
            <a:r>
              <a:rPr lang="sw" sz="5400" dirty="0"/>
              <a:t>Kuwa mtoto katika tamaduni kadhaa</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96F647B-B6AC-33B5-E892-06B652B6576A}"/>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Nyenzo</a:t>
            </a:r>
          </a:p>
          <a:p>
            <a:pPr rtl="0"/>
            <a:r>
              <a:rPr lang="sw" sz="2200" dirty="0"/>
              <a:t>Mitanziko</a:t>
            </a:r>
          </a:p>
          <a:p>
            <a:pPr rtl="0"/>
            <a:r>
              <a:rPr lang="sw" sz="2200" dirty="0"/>
              <a:t>Watoto wanahitaji watu wazima wanaoelewa na kuwasaidia kuishi kulingana na utambulisho wao katika tamaduni zote mbili</a:t>
            </a:r>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id="{B8F8459C-A1BE-EE1B-F8FD-53E3B86872E6}"/>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2DB51A3-6E6C-A57D-C5C2-E8824B377790}"/>
              </a:ext>
            </a:extLst>
          </p:cNvPr>
          <p:cNvSpPr>
            <a:spLocks noGrp="1"/>
          </p:cNvSpPr>
          <p:nvPr>
            <p:ph type="title"/>
          </p:nvPr>
        </p:nvSpPr>
        <p:spPr>
          <a:xfrm>
            <a:off x="599974" y="496344"/>
            <a:ext cx="4711728" cy="1956841"/>
          </a:xfrm>
        </p:spPr>
        <p:txBody>
          <a:bodyPr vert="horz" lIns="91440" tIns="45720" rIns="91440" bIns="45720" rtlCol="0" anchor="b">
            <a:noAutofit/>
          </a:bodyPr>
          <a:lstStyle/>
          <a:p>
            <a:pPr rtl="0"/>
            <a:r>
              <a:rPr lang="sw" sz="4500" dirty="0"/>
              <a:t>Msongo wa mawazo, uhamiaji na kiwewe</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4ED079E-DA5F-015E-8E8D-4266690179D7}"/>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Watoto na watu wazima wengi wanaokuja huku wamepitia hali zenye msongo wa mawazo, za kutisha na zinazoumiza</a:t>
            </a:r>
          </a:p>
          <a:p>
            <a:pPr rtl="0"/>
            <a:r>
              <a:rPr lang="sw" sz="2200" dirty="0"/>
              <a:t>Mkazo hauishii hapo, hata kama mtu yuko “salama”</a:t>
            </a:r>
          </a:p>
          <a:p>
            <a:pPr rtl="0"/>
            <a:endParaRPr lang="en-US" sz="2200" dirty="0"/>
          </a:p>
        </p:txBody>
      </p:sp>
      <p:pic>
        <p:nvPicPr>
          <p:cNvPr id="7" name="Plassholder for innhold 6" descr="Et bilde som inneholder klær, person, mann, sko&#10;&#10;Automatisk generert beskrivelse">
            <a:extLst>
              <a:ext uri="{FF2B5EF4-FFF2-40B4-BE49-F238E27FC236}">
                <a16:creationId xmlns:a16="http://schemas.microsoft.com/office/drawing/2014/main" id="{852F876E-CCB9-510B-7B82-267C1C1CADD8}"/>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id="{1D5F73D3-35BC-87DC-D299-70B3422EE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id="{C0AA378D-275B-AE67-8BF0-CFEB7B188902}"/>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id="{10F05930-7194-2382-3BA9-97B6EB620F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id="{D513ED6A-F5B2-B1AC-D627-73774C4057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id="{F628A831-BBCE-3E48-38C1-F2471A83E2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184A1E0-CD5A-A90F-F3CB-63A4E324AAC3}"/>
              </a:ext>
            </a:extLst>
          </p:cNvPr>
          <p:cNvSpPr>
            <a:spLocks noGrp="1"/>
          </p:cNvSpPr>
          <p:nvPr>
            <p:ph type="title"/>
          </p:nvPr>
        </p:nvSpPr>
        <p:spPr>
          <a:xfrm>
            <a:off x="6491653" y="3799272"/>
            <a:ext cx="5193748" cy="637124"/>
          </a:xfrm>
        </p:spPr>
        <p:txBody>
          <a:bodyPr vert="horz" lIns="91440" tIns="45720" rIns="91440" bIns="45720" rtlCol="0" anchor="ctr">
            <a:normAutofit/>
          </a:bodyPr>
          <a:lstStyle/>
          <a:p>
            <a:pPr rtl="0"/>
            <a:r>
              <a:rPr lang="sw" sz="3200" kern="1200" dirty="0">
                <a:solidFill>
                  <a:srgbClr val="FFFFFF"/>
                </a:solidFill>
                <a:latin typeface="+mj-lt"/>
                <a:ea typeface="+mj-ea"/>
                <a:cs typeface="+mj-cs"/>
              </a:rPr>
              <a:t>Lugha ya watoto</a:t>
            </a:r>
          </a:p>
        </p:txBody>
      </p:sp>
      <p:sp>
        <p:nvSpPr>
          <p:cNvPr id="3" name="Plassholder for innhold 2">
            <a:extLst>
              <a:ext uri="{FF2B5EF4-FFF2-40B4-BE49-F238E27FC236}">
                <a16:creationId xmlns:a16="http://schemas.microsoft.com/office/drawing/2014/main" id="{2A7F605B-433E-A82D-C664-538E82588012}"/>
              </a:ext>
            </a:extLst>
          </p:cNvPr>
          <p:cNvSpPr>
            <a:spLocks noGrp="1"/>
          </p:cNvSpPr>
          <p:nvPr>
            <p:ph sz="half" idx="1"/>
          </p:nvPr>
        </p:nvSpPr>
        <p:spPr>
          <a:xfrm>
            <a:off x="6479648" y="4510585"/>
            <a:ext cx="5366610" cy="1758732"/>
          </a:xfrm>
        </p:spPr>
        <p:txBody>
          <a:bodyPr vert="horz" lIns="91440" tIns="45720" rIns="91440" bIns="45720" rtlCol="0">
            <a:normAutofit/>
          </a:bodyPr>
          <a:lstStyle/>
          <a:p>
            <a:pPr rtl="0"/>
            <a:r>
              <a:rPr lang="sw" sz="1800" dirty="0">
                <a:solidFill>
                  <a:srgbClr val="FFFFFF"/>
                </a:solidFill>
              </a:rPr>
              <a:t>Watoto mara nyingi huonyesha kile ambacho wamepitia, bila kukizungumzia</a:t>
            </a:r>
          </a:p>
          <a:p>
            <a:pPr rtl="0"/>
            <a:r>
              <a:rPr lang="sw" sz="1800" dirty="0">
                <a:solidFill>
                  <a:srgbClr val="FFFFFF"/>
                </a:solidFill>
              </a:rPr>
              <a:t>Athari za kawaida baada ya kupitia matukio yasiyo ya kawaida</a:t>
            </a:r>
          </a:p>
          <a:p>
            <a:pPr rtl="0"/>
            <a:endParaRPr lang="en-US" sz="1800" dirty="0">
              <a:solidFill>
                <a:srgbClr val="FFFFFF"/>
              </a:solidFill>
            </a:endParaRPr>
          </a:p>
          <a:p>
            <a:pPr marL="0" rtl="0"/>
            <a:endParaRPr lang="en-US" sz="1800" dirty="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2" name="Online-medier 1" title="Profilfilm RVTS Sør">
            <a:hlinkClick r:id="" action="ppaction://media"/>
            <a:extLst>
              <a:ext uri="{FF2B5EF4-FFF2-40B4-BE49-F238E27FC236}">
                <a16:creationId xmlns:a16="http://schemas.microsoft.com/office/drawing/2014/main"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2699</Words>
  <Application>Microsoft Office PowerPoint</Application>
  <PresentationFormat>Widescreen</PresentationFormat>
  <Paragraphs>222</Paragraphs>
  <Slides>18</Slides>
  <Notes>17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Courier New,monospace</vt:lpstr>
      <vt:lpstr>Aptos</vt:lpstr>
      <vt:lpstr>Aptos Display</vt:lpstr>
      <vt:lpstr>Arial</vt:lpstr>
      <vt:lpstr>Calibri</vt:lpstr>
      <vt:lpstr>Helvetica</vt:lpstr>
      <vt:lpstr>Open Sans</vt:lpstr>
      <vt:lpstr>Office-tema</vt:lpstr>
      <vt:lpstr>1_Office-tema</vt:lpstr>
      <vt:lpstr>Kikao cha 3</vt:lpstr>
      <vt:lpstr>Kazi ya nyumbani</vt:lpstr>
      <vt:lpstr>Ajenda ya leo</vt:lpstr>
      <vt:lpstr>Je, watoto wote wanahitaji nini?</vt:lpstr>
      <vt:lpstr>PowerPoint Presentation</vt:lpstr>
      <vt:lpstr>Kuwa mtoto katika tamaduni kadhaa</vt:lpstr>
      <vt:lpstr>Msongo wa mawazo, uhamiaji na kiwewe</vt:lpstr>
      <vt:lpstr>Lugha ya watoto</vt:lpstr>
      <vt:lpstr>PowerPoint Presentation</vt:lpstr>
      <vt:lpstr>Kutunza watoto wanaoteseka wakati wewe mwenyewe unapitia magumu</vt:lpstr>
      <vt:lpstr>Kutafakari – kipindi cha majadiliano</vt:lpstr>
      <vt:lpstr>Kukutana na watoto wanaoteseka</vt:lpstr>
      <vt:lpstr>Mtoto anahitaji nini?</vt:lpstr>
      <vt:lpstr>Mtoto anahitaji nini?</vt:lpstr>
      <vt:lpstr>Mtoto anahitaji nini? Muhtasari</vt:lpstr>
      <vt:lpstr>Kazi ya Nyumbani Kikao cha 3:</vt:lpstr>
      <vt:lpstr>Viungo na anwani muhimu</vt:lpstr>
      <vt:lpstr>Nyenzo za Kikao cha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2024-05-29T09:52:35Z</dcterms:created>
  <dcterms:modified xsi:type="dcterms:W3CDTF">2024-05-29T09:52:41Z</dcterms:modified>
</cp:coreProperties>
</file>