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9"/>
  </p:notesMasterIdLst>
  <p:sldIdLst>
    <p:sldId id="269" r:id="rId2"/>
    <p:sldId id="301" r:id="rId3"/>
    <p:sldId id="302" r:id="rId4"/>
    <p:sldId id="297" r:id="rId5"/>
    <p:sldId id="296" r:id="rId6"/>
    <p:sldId id="293" r:id="rId7"/>
    <p:sldId id="294" r:id="rId8"/>
    <p:sldId id="295" r:id="rId9"/>
    <p:sldId id="300" r:id="rId10"/>
    <p:sldId id="299" r:id="rId11"/>
    <p:sldId id="292" r:id="rId12"/>
    <p:sldId id="303" r:id="rId13"/>
    <p:sldId id="307" r:id="rId14"/>
    <p:sldId id="305" r:id="rId15"/>
    <p:sldId id="308" r:id="rId16"/>
    <p:sldId id="306" r:id="rId17"/>
    <p:sldId id="310" r:id="rId18"/>
  </p:sldIdLst>
  <p:sldSz cx="12192000" cy="6858000"/>
  <p:notesSz cx="6858000" cy="9144000"/>
  <p:defaultTextStyle>
    <a:defPPr rtl="0">
      <a:defRPr lang="sw-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755A65-4AE0-41D2-B846-F43E0D634700}" v="4" dt="2024-06-07T11:31:19.7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78" y="10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E7D2F56-152B-8149-8977-FDCA955FAB0B}" type="datetimeFigureOut">
              <a:rPr lang="nb-NO" smtClean="0"/>
              <a:t>07.06.2024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49F525-E945-214F-9DFC-E578104817B9}" type="slidenum">
              <a:rPr lang="nb-NO" smtClean="0"/>
              <a:t>‹#›</a:t>
            </a:fld>
            <a:endParaRPr lang="nb-NO"/>
          </a:p>
        </p:txBody>
      </p:sp>
    </p:spTree>
    <p:extLst>
      <p:ext uri="{BB962C8B-B14F-4D97-AF65-F5344CB8AC3E}">
        <p14:creationId xmlns:p14="http://schemas.microsoft.com/office/powerpoint/2010/main" val="406175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Bruk litt tid på å reflektere over hjemmeoppgaven fra forrige gang. </a:t>
            </a:r>
          </a:p>
          <a:p>
            <a:pPr rtl="0"/>
            <a:r>
              <a:rPr lang="sw"/>
              <a:t>Det er fint om deltagerne får noe tid til å snakke om egne erfaringer og at man får i gang en liten diskusjon om dere får tid. </a:t>
            </a:r>
          </a:p>
          <a:p>
            <a:pPr rtl="0"/>
            <a:r>
              <a:rPr lang="sw"/>
              <a:t>Har det dukket opp noen spørsmål?</a:t>
            </a:r>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2</a:t>
            </a:fld>
            <a:endParaRPr lang="nb-NO"/>
          </a:p>
        </p:txBody>
      </p:sp>
    </p:spTree>
    <p:extLst>
      <p:ext uri="{BB962C8B-B14F-4D97-AF65-F5344CB8AC3E}">
        <p14:creationId xmlns:p14="http://schemas.microsoft.com/office/powerpoint/2010/main" val="3171636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De neste slidene handler om barnevernet. Det er fint om barnevernet er invitert inn for å presentere seg selv, da det kan føles trygt om de får et ansikt å forholde seg til. Målet med å bruke litt ekstra tid på barnevernet er å prøve å gi nok informasjon til å dempe eventuell irrasjonell frykt for barnevernet. Du kan gjerne spørre deltagerne om de er kjent med barnevernet og høre om hva de har hørt. Noen kan ha hørt veldig skremmende erfaringer, og vi skal ikke late som om de historiene ikke finnes, eller «pynte på» disse. Men vi kan prøve å avdekke irrasjonell frykt, og gi informasjon om hvordan barnevernet er. Valider frykten, det er ikke rart man er skeptisk om man har hørt så mange skumle historier. Få frem at barnevernet i all hovedsak er en instans som vil i første omgang være til hjelp for familien via hjelpetiltak, og at retten til at barna skal bo med foreldrene står sterkt.  </a:t>
            </a:r>
          </a:p>
          <a:p>
            <a:pPr rtl="0"/>
            <a:endParaRPr lang="nb-NO"/>
          </a:p>
          <a:p>
            <a:pPr rtl="0"/>
            <a:r>
              <a:rPr lang="sw"/>
              <a:t>Dette er en film om barnevernet. Filmen finner du på ulike språk her: </a:t>
            </a:r>
          </a:p>
          <a:p>
            <a:pPr rtl="0"/>
            <a:r>
              <a:rPr lang="sw"/>
              <a:t>Filmer på ulike språk: https://www.bufdir.no/fagstotte/barnevern-oppvekst/informasjonsressurser/informasjonsmateriell-om-barnevern-pa-ulike-sprak/ </a:t>
            </a:r>
          </a:p>
          <a:p>
            <a:pPr rtl="0"/>
            <a:endParaRPr lang="nb-NO"/>
          </a:p>
          <a:p>
            <a:pPr rtl="0"/>
            <a:r>
              <a:rPr lang="sw"/>
              <a:t>Gratis brosjyrer kan bestilles her: https://mirasenteret.no/butikk/gratis-brosjyrer-og-plakater/hva-er-barnevernet-2022/</a:t>
            </a: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11</a:t>
            </a:fld>
            <a:endParaRPr lang="nb-NO"/>
          </a:p>
        </p:txBody>
      </p:sp>
    </p:spTree>
    <p:extLst>
      <p:ext uri="{BB962C8B-B14F-4D97-AF65-F5344CB8AC3E}">
        <p14:creationId xmlns:p14="http://schemas.microsoft.com/office/powerpoint/2010/main" val="69010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Målet med denne sliden er å gi informasjon om at barnevernet i all hovedsak prøver å igangsette hjelpetiltak og at det er for å støtte barn og familier som trenger hjelp. Alle beslutningene som blir gjort skal være ment å være til barnets beste, og at det er rettighetene til barnet som er i fokus. Det vil si at de kobles på om det er situasjoner i familien som går ut over barnet, slik at barnet ikke har det godt eller får oppfylt rettighetene sine. De kobles ikke på om det er vansker som utelukkende går ut over de voksne. </a:t>
            </a:r>
          </a:p>
          <a:p>
            <a:pPr rtl="0"/>
            <a:endParaRPr lang="nb-NO"/>
          </a:p>
          <a:p>
            <a:pPr rtl="0"/>
            <a:r>
              <a:rPr lang="sw"/>
              <a:t>Gå igjennom punktene som er mest relevant for dine deltagere. </a:t>
            </a: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12</a:t>
            </a:fld>
            <a:endParaRPr lang="nb-NO"/>
          </a:p>
        </p:txBody>
      </p:sp>
    </p:spTree>
    <p:extLst>
      <p:ext uri="{BB962C8B-B14F-4D97-AF65-F5344CB8AC3E}">
        <p14:creationId xmlns:p14="http://schemas.microsoft.com/office/powerpoint/2010/main" val="67080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sw"/>
              <a:t>Dette spørsmålet kan dere reflektere litt over i plenum. Hva vil det si å være en god nok foreldre. Må man være perfekt? Må man bli en «Norsk» foreldre?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sw"/>
              <a:t>Det ville ikke vært så rart om en del av deltagerne kan bli bekymret for barnevernet eller at de skal bli vurdert av de ulike tjenestene. Målet med denne dagen er å gi informasjon om tjenestene, og ikke skremme. På denne sliden kan det derfor være fint å peke tilbake på det vi startet dagen med, at de fleste foreldre er gode nok foreldre, og avrunde med at de konkrete rådene fra fagfolk på området er følgende (se neste slide). </a:t>
            </a: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13</a:t>
            </a:fld>
            <a:endParaRPr lang="nb-NO"/>
          </a:p>
        </p:txBody>
      </p:sp>
    </p:spTree>
    <p:extLst>
      <p:ext uri="{BB962C8B-B14F-4D97-AF65-F5344CB8AC3E}">
        <p14:creationId xmlns:p14="http://schemas.microsoft.com/office/powerpoint/2010/main" val="3167412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Vis gjerne til illustrasjonen og at det er helt ok og normalt at det er rotete osv. men at man kan være god nok foreldre for det.</a:t>
            </a:r>
          </a:p>
          <a:p>
            <a:pPr rtl="0"/>
            <a:endParaRPr lang="nb-NO"/>
          </a:p>
          <a:p>
            <a:pPr rtl="0"/>
            <a:r>
              <a:rPr lang="sw"/>
              <a:t>Disse prinsippene går igjen i det fagfolk anbefaler foreldre å følge. </a:t>
            </a:r>
            <a:br>
              <a:rPr lang="nb-NO"/>
            </a:br>
            <a:r>
              <a:rPr lang="sw"/>
              <a:t>Gi eksempler. </a:t>
            </a: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14</a:t>
            </a:fld>
            <a:endParaRPr lang="nb-NO"/>
          </a:p>
        </p:txBody>
      </p:sp>
    </p:spTree>
    <p:extLst>
      <p:ext uri="{BB962C8B-B14F-4D97-AF65-F5344CB8AC3E}">
        <p14:creationId xmlns:p14="http://schemas.microsoft.com/office/powerpoint/2010/main" val="1860649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Denne var med forrige gang også, men det kan være ok å vise den på nytt. </a:t>
            </a:r>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15</a:t>
            </a:fld>
            <a:endParaRPr lang="nb-NO"/>
          </a:p>
        </p:txBody>
      </p:sp>
    </p:spTree>
    <p:extLst>
      <p:ext uri="{BB962C8B-B14F-4D97-AF65-F5344CB8AC3E}">
        <p14:creationId xmlns:p14="http://schemas.microsoft.com/office/powerpoint/2010/main" val="2521970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ALTERNATIVER </a:t>
            </a:r>
          </a:p>
          <a:p>
            <a:pPr rtl="0"/>
            <a:endParaRPr lang="nb-NO"/>
          </a:p>
          <a:p>
            <a:pPr rtl="0"/>
            <a:r>
              <a:rPr lang="sw"/>
              <a:t>Foreldrerollen og samfunnsforventninger:</a:t>
            </a:r>
          </a:p>
          <a:p>
            <a:pPr rtl="0"/>
            <a:r>
              <a:rPr lang="sw"/>
              <a:t>Spørsmål 1: Hvordan opplever du forventningene til å følge opp barnets deltakelse i barnehage, skole og fritidsaktiviteter i Norge? Er det forskjellig fra hvordan det var i ditt hjemland?</a:t>
            </a:r>
          </a:p>
          <a:p>
            <a:pPr rtl="0"/>
            <a:r>
              <a:rPr lang="sw"/>
              <a:t>Spørsmål 2: På hvilke måter føler du at du får støtte fra samfunnet til å møte disse forventningene?</a:t>
            </a:r>
          </a:p>
          <a:p>
            <a:pPr rtl="0"/>
            <a:r>
              <a:rPr lang="sw"/>
              <a:t>Erfaringer med offentlige tjenester:</a:t>
            </a:r>
          </a:p>
          <a:p>
            <a:pPr rtl="0"/>
            <a:r>
              <a:rPr lang="sw"/>
              <a:t>Spørsmål 3: Beskriv dine erfaringer med å bruke offentlige tjenester som helsevesenet og kommunale hjelpetjenester. Er det noe som har overrasket deg eller utfordret deg?</a:t>
            </a:r>
          </a:p>
          <a:p>
            <a:pPr rtl="0"/>
            <a:r>
              <a:rPr lang="sw"/>
              <a:t>Spørsmål 4: </a:t>
            </a:r>
            <a:r>
              <a:rPr lang="sw" b="0" i="0">
                <a:solidFill>
                  <a:srgbClr val="0D0D0D"/>
                </a:solidFill>
                <a:effectLst/>
                <a:highlight>
                  <a:srgbClr val="FFFFFF"/>
                </a:highlight>
                <a:latin typeface="Söhne"/>
              </a:rPr>
              <a:t>Hva er dine største behov når det gjelder støtte fra offentlige tjenester i din foreldrerolle? Er det tjenester eller støtte du savner?</a:t>
            </a:r>
          </a:p>
          <a:p>
            <a:pPr algn="l" rtl="0">
              <a:buFont typeface="Arial" panose="020B0604020202020204" pitchFamily="34" charset="0"/>
              <a:buChar char="•"/>
            </a:pPr>
            <a:r>
              <a:rPr lang="sw" b="0" i="0">
                <a:solidFill>
                  <a:srgbClr val="0D0D0D"/>
                </a:solidFill>
                <a:effectLst/>
                <a:highlight>
                  <a:srgbClr val="FFFFFF"/>
                </a:highlight>
                <a:latin typeface="Söhne"/>
              </a:rPr>
              <a:t>Tenk over dine egne og din families behov. Er det tjenester du føler du trenger mer informasjon om eller mer støtte fra?</a:t>
            </a:r>
          </a:p>
          <a:p>
            <a:pPr algn="l" rtl="0">
              <a:buFont typeface="Arial" panose="020B0604020202020204" pitchFamily="34" charset="0"/>
              <a:buChar char="•"/>
            </a:pPr>
            <a:r>
              <a:rPr lang="sw" b="0" i="0">
                <a:solidFill>
                  <a:srgbClr val="0D0D0D"/>
                </a:solidFill>
                <a:effectLst/>
                <a:highlight>
                  <a:srgbClr val="FFFFFF"/>
                </a:highlight>
                <a:latin typeface="Söhne"/>
              </a:rPr>
              <a:t>Er det spesifikke bekymringer du har i forhold til de tjenestene du bruker eller potensielt vil bruke i fremtiden?</a:t>
            </a: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16</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sw">
                <a:ea typeface="Calibri"/>
                <a:cs typeface="Calibri"/>
              </a:rPr>
              <a:t>Stikkord til manus: </a:t>
            </a:r>
            <a:endParaRPr lang="nb-NO" dirty="0"/>
          </a:p>
          <a:p>
            <a:pPr marL="171450" indent="-171450" rtl="0">
              <a:spcBef>
                <a:spcPct val="0"/>
              </a:spcBef>
              <a:spcAft>
                <a:spcPct val="0"/>
              </a:spcAft>
              <a:buFont typeface="Calibri"/>
              <a:buChar char="-"/>
            </a:pPr>
            <a:r>
              <a:rPr lang="sw">
                <a:ea typeface="Calibri" panose="020F0502020204030204"/>
                <a:cs typeface="Calibri" panose="020F0502020204030204"/>
              </a:rPr>
              <a:t>Dette var det vi hadde for i dag</a:t>
            </a:r>
          </a:p>
          <a:p>
            <a:pPr marL="171450" indent="-171450" rtl="0">
              <a:spcBef>
                <a:spcPct val="0"/>
              </a:spcBef>
              <a:spcAft>
                <a:spcPct val="0"/>
              </a:spcAft>
              <a:buFont typeface="Calibri"/>
              <a:buChar char="-"/>
            </a:pPr>
            <a:r>
              <a:rPr lang="sw">
                <a:ea typeface="Calibri" panose="020F0502020204030204"/>
                <a:cs typeface="Calibri" panose="020F0502020204030204"/>
              </a:rPr>
              <a:t>Her følger det en del lenker til sider på internett dere kan finne mer informasjon og steder du kan henvende deg i kommunen</a:t>
            </a:r>
          </a:p>
          <a:p>
            <a:pPr rtl="0">
              <a:spcBef>
                <a:spcPct val="0"/>
              </a:spcBef>
              <a:spcAft>
                <a:spcPct val="0"/>
              </a:spcAft>
            </a:pPr>
            <a:endParaRPr lang="nb-NO" dirty="0">
              <a:ea typeface="Calibri" panose="020F0502020204030204"/>
              <a:cs typeface="Calibri" panose="020F0502020204030204"/>
            </a:endParaRPr>
          </a:p>
          <a:p>
            <a:pPr rtl="0">
              <a:spcBef>
                <a:spcPct val="0"/>
              </a:spcBef>
              <a:spcAft>
                <a:spcPct val="0"/>
              </a:spcAft>
            </a:pPr>
            <a:r>
              <a:rPr lang="sw">
                <a:ea typeface="Calibri" panose="020F0502020204030204"/>
                <a:cs typeface="Calibri" panose="020F0502020204030204"/>
              </a:rPr>
              <a:t>-----------------------------------------------------------------</a:t>
            </a:r>
            <a:endParaRPr lang="nb-NO" dirty="0">
              <a:cs typeface="Calibri"/>
            </a:endParaRPr>
          </a:p>
          <a:p>
            <a:pPr rtl="0">
              <a:spcBef>
                <a:spcPct val="0"/>
              </a:spcBef>
              <a:spcAft>
                <a:spcPct val="0"/>
              </a:spcAft>
            </a:pPr>
            <a:endParaRPr lang="nb-NO" dirty="0">
              <a:cs typeface="Calibri"/>
            </a:endParaRPr>
          </a:p>
          <a:p>
            <a:pPr rtl="0"/>
            <a:endParaRPr lang="en-US" dirty="0">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17</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I dag skal vi bruke litt tid på å bli kjent med de instansene dere kommer til å forholde dere til som foreldre i Norge. </a:t>
            </a:r>
          </a:p>
          <a:p>
            <a:pPr rtl="0"/>
            <a:r>
              <a:rPr lang="sw"/>
              <a:t>I dette møtet er det fint om kursholdere har invitert inn relevante lokale instanser som helsestasjonen og barnevernet. </a:t>
            </a:r>
          </a:p>
          <a:p>
            <a:pPr rtl="0"/>
            <a:r>
              <a:rPr lang="sw"/>
              <a:t>Mange er redd for barnevernet, og det kan spille inn i hvordan de møter andre tjenester. Målet med dette møtet er å gjøre instansene mer kjent for å skape trygghet, og kjennskap til de. </a:t>
            </a:r>
          </a:p>
          <a:p>
            <a:pPr rtl="0"/>
            <a:r>
              <a:rPr lang="sw"/>
              <a:t>Vi kan normalisere og validere redsel for tjenestene, men skal også prøve å gi god nok informasjon om tjenestene slik at de forhåpentligvis oppleves som mindre truende og kjent. Vi ønsker at foreldrene skal vite om de lokale hjelpetilbudene, og at de skal kunne ta kontakt ved behov. </a:t>
            </a:r>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3</a:t>
            </a:fld>
            <a:endParaRPr lang="nb-NO"/>
          </a:p>
        </p:txBody>
      </p:sp>
    </p:spTree>
    <p:extLst>
      <p:ext uri="{BB962C8B-B14F-4D97-AF65-F5344CB8AC3E}">
        <p14:creationId xmlns:p14="http://schemas.microsoft.com/office/powerpoint/2010/main" val="423919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Norge er en velferdsstat. Det betyr at staten skal passe på at alle innbyggerne i landet har så trygge liv som mulig, og at alle får hjelp hvis de trenger det.</a:t>
            </a:r>
            <a:endParaRPr lang="nb-NO"/>
          </a:p>
          <a:p>
            <a:pPr rtl="0"/>
            <a:r>
              <a:rPr lang="sw"/>
              <a:t>Velferdsstaten tilbyr tjenester til innbyggerne fra de blir født og gjennom hele livet. Det er blant annet tjenester som helsehjelp ved fødsel, tilbud om barnehage, skole og økonomisk støtte hvis du mister jobben eller blir syk.</a:t>
            </a:r>
          </a:p>
          <a:p>
            <a:pPr rtl="0"/>
            <a:r>
              <a:rPr lang="sw"/>
              <a:t>Velferdsstaten kan også kalles andre ting. For eksempel kalles velferdsstaten for «det offentlige» eller «det offentlige tjenestetilbudet».</a:t>
            </a:r>
          </a:p>
          <a:p>
            <a:pPr rtl="0"/>
            <a:r>
              <a:rPr lang="sw">
                <a:latin typeface="Aptos"/>
                <a:ea typeface="Calibri"/>
                <a:cs typeface="Calibri"/>
              </a:rPr>
              <a:t>Som foreldre er det mange av </a:t>
            </a:r>
            <a:r>
              <a:rPr lang="sw" noProof="0">
                <a:latin typeface="Aptos"/>
                <a:ea typeface="Calibri"/>
                <a:cs typeface="Calibri"/>
              </a:rPr>
              <a:t>disse</a:t>
            </a:r>
            <a:r>
              <a:rPr lang="sw">
                <a:latin typeface="Aptos"/>
                <a:ea typeface="Calibri"/>
                <a:cs typeface="Calibri"/>
              </a:rPr>
              <a:t> tjenestene dere kommer til å være I kontakt med som skole, barnehage, osv. I dag skal vi prøve å bli litt mer kjent med disse tjenestene. </a:t>
            </a:r>
          </a:p>
          <a:p>
            <a:pPr rtl="0"/>
            <a:endParaRPr lang="en-US">
              <a:latin typeface="Calibri"/>
              <a:ea typeface="Calibri"/>
              <a:cs typeface="Calibri"/>
            </a:endParaRPr>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4</a:t>
            </a:fld>
            <a:endParaRPr lang="nb-NO"/>
          </a:p>
        </p:txBody>
      </p:sp>
    </p:spTree>
    <p:extLst>
      <p:ext uri="{BB962C8B-B14F-4D97-AF65-F5344CB8AC3E}">
        <p14:creationId xmlns:p14="http://schemas.microsoft.com/office/powerpoint/2010/main" val="340202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Som foreldre i Norge forventes det at du følger barnet opp i barnehage om de går der, på skolen, at du følger opp barnets helse ved å møte til avtaler hos helsestasjon, tannhelstjeneste, og tar kontakt ved behov. </a:t>
            </a:r>
          </a:p>
          <a:p>
            <a:pPr rtl="0"/>
            <a:r>
              <a:rPr lang="sw"/>
              <a:t>Det forventes også at man legger til rette for at barnet har et sosialliv, og at de for eksempel får være med på fritidsaktiviteter som de trives med. </a:t>
            </a:r>
          </a:p>
          <a:p>
            <a:pPr rtl="0"/>
            <a:endParaRPr lang="nb-NO" dirty="0"/>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5</a:t>
            </a:fld>
            <a:endParaRPr lang="nb-NO"/>
          </a:p>
        </p:txBody>
      </p:sp>
    </p:spTree>
    <p:extLst>
      <p:ext uri="{BB962C8B-B14F-4D97-AF65-F5344CB8AC3E}">
        <p14:creationId xmlns:p14="http://schemas.microsoft.com/office/powerpoint/2010/main" val="1196479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sw">
                <a:ea typeface="Calibri"/>
                <a:cs typeface="Calibri"/>
              </a:rPr>
              <a:t>Forslag til manus: </a:t>
            </a:r>
          </a:p>
          <a:p>
            <a:pPr marL="0" indent="0" rtl="0">
              <a:spcBef>
                <a:spcPct val="0"/>
              </a:spcBef>
              <a:spcAft>
                <a:spcPct val="0"/>
              </a:spcAft>
              <a:buFont typeface="Calibri"/>
              <a:buNone/>
            </a:pPr>
            <a:endParaRPr lang="en-US">
              <a:ea typeface="Calibri"/>
              <a:cs typeface="Calibri"/>
            </a:endParaRPr>
          </a:p>
          <a:p>
            <a:pPr rtl="0">
              <a:spcBef>
                <a:spcPct val="0"/>
              </a:spcBef>
              <a:spcAft>
                <a:spcPct val="0"/>
              </a:spcAft>
            </a:pPr>
            <a:r>
              <a:rPr lang="sw">
                <a:ea typeface="Calibri"/>
                <a:cs typeface="Calibri"/>
              </a:rPr>
              <a:t>Mange barn er I barnehage. Hva skjer I barnehagen?</a:t>
            </a:r>
          </a:p>
          <a:p>
            <a:pPr lvl="1" indent="-171450" rtl="0">
              <a:buFont typeface="Calibri"/>
              <a:buChar char="-"/>
            </a:pPr>
            <a:r>
              <a:rPr lang="sw">
                <a:ea typeface="Calibri"/>
                <a:cs typeface="Calibri"/>
              </a:rPr>
              <a:t>I barnehage er det først og fremst lek med andre barn  - og voksne som passer på. Det skal være trygt for barn å være her. Det er ofte uteaktiviteter og inneaktiviteter for barn som passer til de ulike alderene. Det er lagt opp til mye friluftsliv I norske barnehager, og barna får lov til å leke I nature, skitne seg til med søle osv. Men de skal være under oppsikt av voksne slik at de er I trygge omgivelser. </a:t>
            </a:r>
          </a:p>
          <a:p>
            <a:pPr lvl="1" indent="-171450" rtl="0">
              <a:buFont typeface="Calibri"/>
              <a:buChar char="-"/>
            </a:pPr>
            <a:endParaRPr lang="en-US">
              <a:ea typeface="Calibri"/>
              <a:cs typeface="Calibri"/>
            </a:endParaRPr>
          </a:p>
          <a:p>
            <a:pPr marL="285750" lvl="1" rtl="0"/>
            <a:r>
              <a:rPr lang="sw">
                <a:ea typeface="Calibri"/>
                <a:cs typeface="Calibri"/>
              </a:rPr>
              <a:t>Målet I barnehagen</a:t>
            </a:r>
            <a:endParaRPr lang="en-US">
              <a:ea typeface="Calibri"/>
              <a:cs typeface="Calibri"/>
            </a:endParaRPr>
          </a:p>
          <a:p>
            <a:pPr lvl="1" indent="-171450" rtl="0">
              <a:buFont typeface="Calibri"/>
              <a:buChar char="-"/>
            </a:pPr>
            <a:r>
              <a:rPr lang="sw">
                <a:ea typeface="Calibri"/>
                <a:cs typeface="Calibri"/>
              </a:rPr>
              <a:t>Barnehage er mer enn oppbevaring. Det er viktig at barna blir sosialisert med andre barn I lek. I tillegg til fri lek er det en pedagogisk plan I barnehager, hvor en pedagogisk leder følger opp slik at barna får de erfaringene de skal. </a:t>
            </a:r>
          </a:p>
          <a:p>
            <a:pPr lvl="1" indent="-171450" rtl="0">
              <a:buFont typeface="Calibri"/>
              <a:buChar char="-"/>
            </a:pPr>
            <a:endParaRPr lang="en-US"/>
          </a:p>
          <a:p>
            <a:pPr marL="285750" lvl="1" rtl="0"/>
            <a:r>
              <a:rPr lang="sw"/>
              <a:t>Hva er foreldres oppgaver når barna skal I barnehage?</a:t>
            </a:r>
          </a:p>
          <a:p>
            <a:pPr lvl="1" indent="-171450" rtl="0">
              <a:buFont typeface="Calibri"/>
              <a:buChar char="-"/>
            </a:pPr>
            <a:r>
              <a:rPr lang="sw"/>
              <a:t>Foreldre forventes å følge med på planen til barna og ha med det de trenger av utstyr. Eksempel på dette kan være matpakker daglig, og turutstyr til enkelte dager. Barna har ofte skift og klær tilgjengelig I barnehagen, og de blir skiftet på om de søler slik at de blir kalde eller lignende. Allikevel er det ikke fous på at barna skal ha rene klær når de går hjem, og de kan se litt lurvete ut om de har kost seg mye med utelek, maling eller lignende. Det er helt normal. </a:t>
            </a:r>
          </a:p>
          <a:p>
            <a:pPr lvl="1" indent="-171450" rtl="0">
              <a:buFont typeface="Calibri"/>
              <a:buChar char="-"/>
            </a:pPr>
            <a:r>
              <a:rPr lang="sw"/>
              <a:t>Barnehagen vil hjelpe deg med å gi beskjed om det er noe du trenger av utstyr som barnet ditt ikke har liggende. </a:t>
            </a:r>
          </a:p>
          <a:p>
            <a:pPr lvl="1" indent="-171450" rtl="0">
              <a:buFont typeface="Calibri"/>
              <a:buChar char="-"/>
            </a:pPr>
            <a:r>
              <a:rPr lang="sw">
                <a:ea typeface="Calibri"/>
                <a:cs typeface="Calibri"/>
              </a:rPr>
              <a:t>Si fra når barnet ikke kommer I barnehagen </a:t>
            </a:r>
          </a:p>
          <a:p>
            <a:pPr lvl="1" indent="-171450" rtl="0">
              <a:buFont typeface="Calibri"/>
              <a:buChar char="-"/>
            </a:pPr>
            <a:r>
              <a:rPr lang="sw">
                <a:ea typeface="Calibri"/>
                <a:cs typeface="Calibri"/>
              </a:rPr>
              <a:t>Fellesaktiviteter med foreldre: Dungnad, sosiale treff/avslutninger m m kan også inntreffe. </a:t>
            </a:r>
          </a:p>
          <a:p>
            <a:pPr lvl="1" indent="-171450" rtl="0">
              <a:buFont typeface="Calibri"/>
              <a:buChar char="-"/>
            </a:pPr>
            <a:endParaRPr lang="en-US" dirty="0"/>
          </a:p>
          <a:p>
            <a:pPr marL="285750" lvl="1" rtl="0"/>
            <a:r>
              <a:rPr lang="sw">
                <a:ea typeface="Calibri"/>
                <a:cs typeface="Calibri"/>
              </a:rPr>
              <a:t>Når kan du som foreldre snakke med barnehageansatte?</a:t>
            </a:r>
          </a:p>
          <a:p>
            <a:pPr lvl="1" indent="-171450" rtl="0">
              <a:buFont typeface="Calibri"/>
              <a:buChar char="-"/>
            </a:pPr>
            <a:r>
              <a:rPr lang="sw">
                <a:ea typeface="Calibri"/>
                <a:cs typeface="Calibri"/>
              </a:rPr>
              <a:t>Foreldreinvolvering: Hente og levere (ofte innenfor en kjernetidspunkt). Snakker med de voksne I barnehage ved henting ("hvordan har dagen vært"?). Som foreldre kan du også stille spørsmål her eller si om det er noe du har merket er viktig for barnet ditt...beskjeder m.m. </a:t>
            </a:r>
            <a:endParaRPr lang="en-US"/>
          </a:p>
          <a:p>
            <a:pPr lvl="1" indent="-171450" rtl="0">
              <a:buFont typeface="Calibri"/>
              <a:buChar char="-"/>
            </a:pPr>
            <a:endParaRPr lang="en-US">
              <a:ea typeface="Calibri"/>
              <a:cs typeface="Calibri"/>
            </a:endParaRPr>
          </a:p>
          <a:p>
            <a:pPr marL="285750" lvl="1" rtl="0"/>
            <a:r>
              <a:rPr lang="sw">
                <a:ea typeface="Calibri"/>
                <a:cs typeface="Calibri"/>
              </a:rPr>
              <a:t>Når barnehageansatte ønsker å snakke med deg som foreldre?</a:t>
            </a:r>
          </a:p>
          <a:p>
            <a:pPr lvl="1" indent="-171450" rtl="0">
              <a:buFont typeface="Calibri"/>
              <a:buChar char="-"/>
            </a:pPr>
            <a:r>
              <a:rPr lang="sw">
                <a:ea typeface="Calibri"/>
                <a:cs typeface="Calibri"/>
              </a:rPr>
              <a:t>Dersom de har spørsmål til deg og barnet ditt. Om de blir urolig for om barnet ditt ikke har det bra. Ofte er behovet først og fremst å snakke med deg om dette for å blir bedre kjent med barnet ditt og deg som foreldre. </a:t>
            </a:r>
          </a:p>
          <a:p>
            <a:pPr lvl="1" indent="-171450" rtl="0">
              <a:buFont typeface="Calibri"/>
              <a:buChar char="-"/>
            </a:pPr>
            <a:r>
              <a:rPr lang="sw">
                <a:ea typeface="Calibri"/>
                <a:cs typeface="Calibri"/>
              </a:rPr>
              <a:t>Noen ganger lurer barnehageansatte på om barnet ditt har behov for hjelp fra andre tjenester I kommunnen. </a:t>
            </a:r>
          </a:p>
          <a:p>
            <a:pPr lvl="1" indent="-171450" rtl="0">
              <a:buFont typeface="Calibri"/>
              <a:buChar char="-"/>
            </a:pPr>
            <a:endParaRPr lang="en-US">
              <a:ea typeface="Calibri"/>
              <a:cs typeface="Calibri"/>
            </a:endParaRPr>
          </a:p>
          <a:p>
            <a:pPr lvl="1" indent="-171450" rtl="0">
              <a:buFont typeface="Calibri"/>
              <a:buChar char="-"/>
            </a:pPr>
            <a:r>
              <a:rPr lang="sw">
                <a:ea typeface="Calibri"/>
                <a:cs typeface="Calibri"/>
              </a:rPr>
              <a:t>Barnehagen følger med på barnet ditt og vil be om samtykke av foreldrene for å kontakte PPT om de mener at barnet trenger ekstra støtte. Dette er en tjeneste som skal følge med om barnet har noen spesielle behov og foreslå tiltak som kan hjelpe barnet. </a:t>
            </a:r>
          </a:p>
          <a:p>
            <a:pPr lvl="1" indent="-171450" rtl="0">
              <a:buFont typeface="Calibri"/>
              <a:buChar char="-"/>
            </a:pPr>
            <a:endParaRPr lang="en-US">
              <a:ea typeface="Calibri"/>
              <a:cs typeface="Calibri"/>
            </a:endParaRPr>
          </a:p>
          <a:p>
            <a:pPr lvl="1" indent="-171450" rtl="0">
              <a:buFont typeface="Calibri"/>
              <a:buChar char="-"/>
            </a:pPr>
            <a:r>
              <a:rPr lang="sw">
                <a:ea typeface="Calibri"/>
                <a:cs typeface="Calibri"/>
              </a:rPr>
              <a:t>Barnehager er støttet av det offentlige, men det koster penger å ha barnet I barnehage. Det finnes støtteordninger om man ikke har mulighet til å betale dette. Her kan du eventuelt si noe om makspris på barnehagene, om gratis kjernetid for lavinntektsfamilier eller andre støttetiltak. </a:t>
            </a: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6</a:t>
            </a:fld>
            <a:endParaRPr lang="nb-NO"/>
          </a:p>
        </p:txBody>
      </p:sp>
    </p:spTree>
    <p:extLst>
      <p:ext uri="{BB962C8B-B14F-4D97-AF65-F5344CB8AC3E}">
        <p14:creationId xmlns:p14="http://schemas.microsoft.com/office/powerpoint/2010/main" val="343408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171450" indent="-171450" rtl="0">
              <a:buFont typeface="Calibri"/>
              <a:buChar char="-"/>
            </a:pPr>
            <a:r>
              <a:rPr lang="sw">
                <a:ea typeface="Calibri"/>
                <a:cs typeface="Calibri"/>
              </a:rPr>
              <a:t>Alle barn er I skole</a:t>
            </a:r>
            <a:endParaRPr lang="en-US">
              <a:cs typeface="Calibri"/>
            </a:endParaRPr>
          </a:p>
          <a:p>
            <a:pPr lvl="1" indent="-171450" rtl="0">
              <a:buFont typeface="Calibri"/>
              <a:buChar char="-"/>
            </a:pPr>
            <a:r>
              <a:rPr lang="sw">
                <a:ea typeface="Calibri"/>
                <a:cs typeface="Calibri"/>
              </a:rPr>
              <a:t>Her er det først og fremst læring og lek/sosialt samvær med andre barn. Det er lærere og andre voksne til stede.</a:t>
            </a:r>
          </a:p>
          <a:p>
            <a:pPr lvl="1" indent="-171450" rtl="0">
              <a:buFont typeface="Calibri"/>
              <a:buChar char="-"/>
            </a:pPr>
            <a:r>
              <a:rPr lang="sw">
                <a:ea typeface="Calibri"/>
                <a:cs typeface="Calibri"/>
              </a:rPr>
              <a:t>Det som forventes av foreldrene er å følge med på at barna gjør lekser, har med matpakke og turutstyr. </a:t>
            </a:r>
            <a:endParaRPr lang="en-US"/>
          </a:p>
          <a:p>
            <a:pPr lvl="1" indent="-171450" rtl="0">
              <a:buFont typeface="Calibri"/>
              <a:buChar char="-"/>
            </a:pPr>
            <a:r>
              <a:rPr lang="sw">
                <a:ea typeface="Calibri"/>
                <a:cs typeface="Calibri"/>
              </a:rPr>
              <a:t>Det koster ikke penger</a:t>
            </a:r>
            <a:endParaRPr lang="en-US"/>
          </a:p>
          <a:p>
            <a:pPr lvl="1" indent="-171450" rtl="0">
              <a:buFont typeface="Calibri"/>
              <a:buChar char="-"/>
            </a:pPr>
            <a:r>
              <a:rPr lang="sw">
                <a:ea typeface="Calibri"/>
                <a:cs typeface="Calibri"/>
              </a:rPr>
              <a:t>Skolen/lærer gir beskjed om det er noe viktig som skjer på skolen til barnet ditt. Feks om det er noe barnet ditt skal ta med på skolen (f.eks ha med seg kleskift, skolebøker osv...). </a:t>
            </a:r>
          </a:p>
          <a:p>
            <a:pPr lvl="1" indent="-171450" rtl="0">
              <a:buFont typeface="Calibri"/>
              <a:buChar char="-"/>
            </a:pPr>
            <a:r>
              <a:rPr lang="sw">
                <a:ea typeface="Calibri"/>
                <a:cs typeface="Calibri"/>
              </a:rPr>
              <a:t>Kan ta kontakt med skolen/lærer til barnet dersom du har spørsmål eller tenker det er noe det er viktig de vet om barnet ditt (gi eksempler)</a:t>
            </a:r>
          </a:p>
          <a:p>
            <a:pPr lvl="1" indent="-171450" rtl="0">
              <a:buFont typeface="Calibri"/>
              <a:buChar char="-"/>
            </a:pPr>
            <a:r>
              <a:rPr lang="sw">
                <a:ea typeface="Calibri"/>
                <a:cs typeface="Calibri"/>
              </a:rPr>
              <a:t>Si fra når barnet ikke kommer på skolen ved for eksempel sykdom, legetime, tannlegetime etc. Si fra hver dag dersom barnet er sykt I flere dager.  </a:t>
            </a:r>
          </a:p>
          <a:p>
            <a:pPr lvl="1" indent="-171450" rtl="0">
              <a:buFont typeface="Calibri"/>
              <a:buChar char="-"/>
            </a:pPr>
            <a:r>
              <a:rPr lang="sw">
                <a:ea typeface="Calibri"/>
                <a:cs typeface="Calibri"/>
              </a:rPr>
              <a:t>Delta på foreldresamtale, foreldremøter</a:t>
            </a:r>
            <a:endParaRPr lang="en-US" dirty="0">
              <a:ea typeface="Calibri"/>
              <a:cs typeface="Calibri"/>
            </a:endParaRPr>
          </a:p>
          <a:p>
            <a:pPr lvl="1" indent="-171450" rtl="0">
              <a:buFont typeface="Calibri"/>
              <a:buChar char="-"/>
            </a:pPr>
            <a:r>
              <a:rPr lang="sw"/>
              <a:t>Også her vil PPT bli kontaktet om det er slik at skolen vurderer at barnet har behov for ekstra hjelp. </a:t>
            </a:r>
            <a:endParaRPr lang="nb-NO" dirty="0"/>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7</a:t>
            </a:fld>
            <a:endParaRPr lang="nb-NO"/>
          </a:p>
        </p:txBody>
      </p:sp>
    </p:spTree>
    <p:extLst>
      <p:ext uri="{BB962C8B-B14F-4D97-AF65-F5344CB8AC3E}">
        <p14:creationId xmlns:p14="http://schemas.microsoft.com/office/powerpoint/2010/main" val="268823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indent="0" rtl="0">
              <a:spcBef>
                <a:spcPct val="0"/>
              </a:spcBef>
              <a:spcAft>
                <a:spcPct val="0"/>
              </a:spcAft>
              <a:buFont typeface="Calibri"/>
              <a:buNone/>
            </a:pPr>
            <a:r>
              <a:rPr lang="sw">
                <a:ea typeface="Calibri"/>
                <a:cs typeface="Calibri"/>
              </a:rPr>
              <a:t>Fritidsaktiviteter</a:t>
            </a:r>
            <a:endParaRPr lang="en-US">
              <a:ea typeface="Calibri"/>
              <a:cs typeface="Calibri"/>
            </a:endParaRP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r>
              <a:rPr lang="sw">
                <a:ea typeface="Calibri"/>
                <a:cs typeface="Calibri"/>
              </a:rPr>
              <a:t>Det vil på denne sliden være viktig å si noe om at barna har behov for å kunne være med på aktiviteter som de liker, sammen med andre barn I nærområdet. For barn er tilhørighet med andre jevnaldrene veldig viktig og å støtte dem I å bli kjent med barn I nærområdet er en viktig oppgave som foreldre,. </a:t>
            </a: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endParaRPr lang="en-US">
              <a:ea typeface="Calibri"/>
              <a:cs typeface="Calibri"/>
            </a:endParaRPr>
          </a:p>
          <a:p>
            <a:pPr lvl="1" indent="-171450" rtl="0">
              <a:buFont typeface="Calibri"/>
              <a:buChar char="-"/>
            </a:pPr>
            <a:r>
              <a:rPr lang="sw">
                <a:ea typeface="Calibri"/>
                <a:cs typeface="Calibri"/>
              </a:rPr>
              <a:t>Dette kan være mange ulike ting. Gi flere eksempler av aktiviteter som er tilgjengelig I deres kommune.  </a:t>
            </a:r>
            <a:endParaRPr lang="en-US"/>
          </a:p>
          <a:p>
            <a:pPr lvl="1" indent="-171450" rtl="0">
              <a:buFont typeface="Calibri"/>
              <a:buChar char="-"/>
            </a:pPr>
            <a:r>
              <a:rPr lang="sw">
                <a:ea typeface="Calibri"/>
                <a:cs typeface="Calibri"/>
              </a:rPr>
              <a:t>Noen ganger er disse aktivitetene gratis, noen ganger penger (Si noe om at noe er dyrere enn andre?)</a:t>
            </a:r>
          </a:p>
          <a:p>
            <a:pPr lvl="1" indent="-171450" rtl="0">
              <a:buFont typeface="Calibri"/>
              <a:buChar char="-"/>
            </a:pPr>
            <a:r>
              <a:rPr lang="sw">
                <a:ea typeface="Calibri"/>
                <a:cs typeface="Calibri"/>
              </a:rPr>
              <a:t>Enkelte fritidsaktiviteter krever at foreldrene følger opp ved å være med på dugnader, samle inn penger ved loppenmarked, eller andre aktiviteter, Igjen bruk eksempler som er relevant for deres nærmiljø. </a:t>
            </a:r>
          </a:p>
          <a:p>
            <a:pPr lvl="1" indent="-171450" rtl="0">
              <a:buFont typeface="Calibri"/>
              <a:buChar char="-"/>
            </a:pPr>
            <a:endParaRPr lang="en-US">
              <a:ea typeface="Calibri"/>
              <a:cs typeface="Calibri"/>
            </a:endParaRP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8</a:t>
            </a:fld>
            <a:endParaRPr lang="nb-NO"/>
          </a:p>
        </p:txBody>
      </p:sp>
    </p:spTree>
    <p:extLst>
      <p:ext uri="{BB962C8B-B14F-4D97-AF65-F5344CB8AC3E}">
        <p14:creationId xmlns:p14="http://schemas.microsoft.com/office/powerpoint/2010/main" val="2975796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Her er det fint om man har invitert inn lokale hjelpeinstanser. </a:t>
            </a:r>
          </a:p>
          <a:p>
            <a:pPr rtl="0"/>
            <a:endParaRPr lang="nb-NO"/>
          </a:p>
          <a:p>
            <a:pPr rtl="0"/>
            <a:r>
              <a:rPr lang="sw"/>
              <a:t>Si noe om fastlegeordningen. Alle har en fastlege som skal følge en opp, og vil henvise deg videre om du trenger hjelp av spesialisthelsetjenesten eller lignende. Fastlegen kan kontaktes ved somatiske vansker, men også om man har det vanskelig psykisk. </a:t>
            </a:r>
          </a:p>
          <a:p>
            <a:pPr rtl="0"/>
            <a:endParaRPr lang="nb-NO"/>
          </a:p>
          <a:p>
            <a:pPr rtl="0"/>
            <a:r>
              <a:rPr lang="sw"/>
              <a:t>Si noe om at alle småbarn følges opp av helsestasjonen, men at det også finnes helsestasjon for ungdom og skolehelsetjeneste. </a:t>
            </a:r>
          </a:p>
          <a:p>
            <a:pPr rtl="0"/>
            <a:endParaRPr lang="nb-NO"/>
          </a:p>
          <a:p>
            <a:pPr rtl="0"/>
            <a:r>
              <a:rPr lang="sw"/>
              <a:t>Si noe om at det finnes tjenester som skal følge opp psykisk helse i spesialisthelsetjenesten. Dette er Barne- og ungdomspsykiatrien (BUP), som kobles på for utredning eller behandling av psykiske lidelser hos barn og ungdom. Distriktspsykiatrisk senter (DPS) er samling av ulike tjenester for utredning og behandling av psykiske lidelser hos voksne. I tillegg har en kommunale tjenester som følger opp psykisk helse, og psykososiale tiltak.  (Her er det fint om du kommer med eksempler fra deres nærområde, hvilke tjenester finnes og hvor finner du disse). </a:t>
            </a:r>
          </a:p>
          <a:p>
            <a:pPr rtl="0"/>
            <a:r>
              <a:rPr lang="sw"/>
              <a:t>Normaliser så godt det lar seg gjøre at en i Norge tar psykisk helse på alvor, i den forstand at man stadig har et fokus på at folk skal få hjelp om det så handler om å behandle traumelidelser, angst, depresjon, osv. Det vil ikke si at en alltid lykkes, men det jobbes for at det ikke skal være tabu, eller noe å skamme seg over. Det snakkes relativt åpent om at det er veldig mange av oss som opplever å streve psykisk i løpet av livet, men at det skal være mulig å få hjelp. </a:t>
            </a:r>
            <a:endParaRPr lang="nb-NO" dirty="0"/>
          </a:p>
          <a:p>
            <a:pPr rtl="0"/>
            <a:endParaRPr lang="nb-NO" dirty="0"/>
          </a:p>
          <a:p>
            <a:pPr rtl="0"/>
            <a:r>
              <a:rPr lang="sw"/>
              <a:t>Ved vansker i familien kan en ta kontakt med familievernkontoret</a:t>
            </a:r>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9</a:t>
            </a:fld>
            <a:endParaRPr lang="nb-NO"/>
          </a:p>
        </p:txBody>
      </p:sp>
    </p:spTree>
    <p:extLst>
      <p:ext uri="{BB962C8B-B14F-4D97-AF65-F5344CB8AC3E}">
        <p14:creationId xmlns:p14="http://schemas.microsoft.com/office/powerpoint/2010/main" val="7375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Her vil vi at dere skal legge til egne kommunale tjenester. Fortell hvilke tjenester som finnes i deres nærområde og hvordan en kan komme i kontakt. </a:t>
            </a:r>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10</a:t>
            </a:fld>
            <a:endParaRPr lang="nb-NO"/>
          </a:p>
        </p:txBody>
      </p:sp>
    </p:spTree>
    <p:extLst>
      <p:ext uri="{BB962C8B-B14F-4D97-AF65-F5344CB8AC3E}">
        <p14:creationId xmlns:p14="http://schemas.microsoft.com/office/powerpoint/2010/main" val="367470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sw"/>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w"/>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5623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rtlCol="0"/>
          <a:lstStyle/>
          <a:p>
            <a:pPr rtl="0"/>
            <a:r>
              <a:rPr lang="sw"/>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260121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rtlCol="0"/>
          <a:lstStyle/>
          <a:p>
            <a:pPr rtl="0"/>
            <a:r>
              <a:rPr lang="sw"/>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68572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rtlCol="0"/>
          <a:lstStyle/>
          <a:p>
            <a:pPr rtl="0"/>
            <a:r>
              <a:rPr lang="sw"/>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20739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rtlCol="0" anchor="b"/>
          <a:lstStyle>
            <a:lvl1pPr>
              <a:defRPr sz="6000"/>
            </a:lvl1pPr>
          </a:lstStyle>
          <a:p>
            <a:pPr rtl="0"/>
            <a:r>
              <a:rPr lang="sw"/>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sw"/>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7801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rtlCol="0"/>
          <a:lstStyle/>
          <a:p>
            <a:pPr rtl="0"/>
            <a:r>
              <a:rPr lang="sw"/>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358883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rtlCol="0"/>
          <a:lstStyle/>
          <a:p>
            <a:pPr rtl="0"/>
            <a:r>
              <a:rPr lang="sw"/>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w"/>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w"/>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rtlCol="0"/>
          <a:lstStyle/>
          <a:p>
            <a:pPr rtl="0"/>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214101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rtlCol="0"/>
          <a:lstStyle/>
          <a:p>
            <a:pPr rtl="0"/>
            <a:r>
              <a:rPr lang="sw"/>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rtlCol="0"/>
          <a:lstStyle/>
          <a:p>
            <a:pPr rtl="0"/>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293961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rtlCol="0"/>
          <a:lstStyle/>
          <a:p>
            <a:pPr rtl="0"/>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4133085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rtlCol="0" anchor="b"/>
          <a:lstStyle>
            <a:lvl1pPr>
              <a:defRPr sz="3200"/>
            </a:lvl1pPr>
          </a:lstStyle>
          <a:p>
            <a:pPr rtl="0"/>
            <a:r>
              <a:rPr lang="sw"/>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w"/>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28926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rtlCol="0" anchor="b"/>
          <a:lstStyle>
            <a:lvl1pPr>
              <a:defRPr sz="3200"/>
            </a:lvl1pPr>
          </a:lstStyle>
          <a:p>
            <a:pPr rtl="0"/>
            <a:r>
              <a:rPr lang="sw"/>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w"/>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08211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sw"/>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8FA303B6-DFB3-654B-8F03-0EAC505524D7}" type="datetimeFigureOut">
              <a:rPr lang="nb-NO" smtClean="0"/>
              <a:t>07.06.2024</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3F7C411C-88DE-1444-9696-02CAED242711}" type="slidenum">
              <a:rPr lang="nb-NO" smtClean="0"/>
              <a:t>‹#›</a:t>
            </a:fld>
            <a:endParaRPr lang="nb-NO"/>
          </a:p>
        </p:txBody>
      </p:sp>
    </p:spTree>
    <p:extLst>
      <p:ext uri="{BB962C8B-B14F-4D97-AF65-F5344CB8AC3E}">
        <p14:creationId xmlns:p14="http://schemas.microsoft.com/office/powerpoint/2010/main" val="944357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J55i0uF56UI?feature=oembed"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6"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800"/>
          </a:p>
        </p:txBody>
      </p:sp>
      <p:grpSp>
        <p:nvGrpSpPr>
          <p:cNvPr id="37"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8"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9"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0"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rtl="0"/>
            <a:r>
              <a:rPr lang="sw" sz="3600" kern="1200" dirty="0">
                <a:solidFill>
                  <a:schemeClr val="tx2"/>
                </a:solidFill>
                <a:latin typeface="+mj-lt"/>
                <a:ea typeface="+mj-ea"/>
                <a:cs typeface="+mj-cs"/>
              </a:rPr>
              <a:t>Mkutano wa 2</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rtl="0">
              <a:buFont typeface="Arial" panose="020B0604020202020204" pitchFamily="34" charset="0"/>
              <a:buChar char="•"/>
            </a:pPr>
            <a:r>
              <a:rPr lang="sw" sz="1800" dirty="0">
                <a:solidFill>
                  <a:schemeClr val="tx2"/>
                </a:solidFill>
              </a:rPr>
              <a:t>Wasilisho kwa wazazi</a:t>
            </a:r>
          </a:p>
          <a:p>
            <a:pPr marL="457200" indent="-228600" algn="l" rtl="0">
              <a:buFont typeface="Arial" panose="020B0604020202020204" pitchFamily="34" charset="0"/>
              <a:buChar char="•"/>
            </a:pPr>
            <a:r>
              <a:rPr lang="sw" sz="1800" dirty="0">
                <a:solidFill>
                  <a:schemeClr val="tx2"/>
                </a:solidFill>
              </a:rPr>
              <a:t>Mwongozo wa mafunzo kwa mwalimu/mshauri (katika sehemu ya madokezo)</a:t>
            </a:r>
          </a:p>
          <a:p>
            <a:pPr marL="457200" indent="-228600" algn="l" rtl="0">
              <a:buFont typeface="Arial" panose="020B0604020202020204" pitchFamily="34" charset="0"/>
              <a:buChar char="•"/>
            </a:pPr>
            <a:r>
              <a:rPr lang="sw" sz="1800" dirty="0">
                <a:solidFill>
                  <a:schemeClr val="tx2"/>
                </a:solidFill>
              </a:rPr>
              <a:t>Kazi ya nyumbani</a:t>
            </a:r>
          </a:p>
          <a:p>
            <a:pPr marL="457200" indent="-228600" algn="l" rtl="0">
              <a:buFont typeface="Arial" panose="020B0604020202020204" pitchFamily="34" charset="0"/>
              <a:buChar char="•"/>
            </a:pPr>
            <a:r>
              <a:rPr lang="sw" sz="1800" dirty="0">
                <a:solidFill>
                  <a:schemeClr val="tx2"/>
                </a:solidFill>
              </a:rPr>
              <a:t>Nyenzo kwa wazazi zenye maelezo zaidi</a:t>
            </a:r>
          </a:p>
        </p:txBody>
      </p:sp>
    </p:spTree>
    <p:extLst>
      <p:ext uri="{BB962C8B-B14F-4D97-AF65-F5344CB8AC3E}">
        <p14:creationId xmlns:p14="http://schemas.microsoft.com/office/powerpoint/2010/main" val="2676983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2AE69A1D-E0A8-880D-3DC6-01C4BB42E09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5400" dirty="0"/>
              <a:t>Huduma za Manispaa</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A2DBBF2A-047C-EBAB-FEE2-FE054386CBEE}"/>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2200" dirty="0"/>
              <a:t>NAV</a:t>
            </a:r>
          </a:p>
          <a:p>
            <a:pPr rtl="0"/>
            <a:r>
              <a:rPr lang="sw" sz="2200" dirty="0"/>
              <a:t>Timu ya Familia</a:t>
            </a:r>
            <a:endParaRPr lang="en-US" sz="2200" dirty="0"/>
          </a:p>
          <a:p>
            <a:pPr rtl="0"/>
            <a:r>
              <a:rPr lang="sw" sz="2200" dirty="0"/>
              <a:t>Family House</a:t>
            </a:r>
            <a:endParaRPr lang="en-US" sz="2200" dirty="0"/>
          </a:p>
          <a:p>
            <a:pPr rtl="0"/>
            <a:endParaRPr lang="en-US" sz="2200" dirty="0"/>
          </a:p>
          <a:p>
            <a:pPr rtl="0"/>
            <a:r>
              <a:rPr lang="sw" sz="2200" dirty="0">
                <a:solidFill>
                  <a:srgbClr val="FF0000"/>
                </a:solidFill>
              </a:rPr>
              <a:t>(LEGG TIL AKTUELLE TJENESTER FRA DIN KOMMUNE)</a:t>
            </a:r>
          </a:p>
          <a:p>
            <a:pPr rtl="0"/>
            <a:endParaRPr lang="en-US" sz="2200" dirty="0"/>
          </a:p>
          <a:p>
            <a:pPr rtl="0"/>
            <a:endParaRPr lang="en-US" sz="2200" dirty="0"/>
          </a:p>
        </p:txBody>
      </p:sp>
      <p:pic>
        <p:nvPicPr>
          <p:cNvPr id="6" name="Plassholder for innhold 5" descr="Et bilde som inneholder klær, Menneskeansikt, tegnefilm, illustrasjon&#10;&#10;Automatisk generert beskrivelse">
            <a:extLst>
              <a:ext uri="{FF2B5EF4-FFF2-40B4-BE49-F238E27FC236}">
                <a16:creationId xmlns:a16="http://schemas.microsoft.com/office/drawing/2014/main" id="{BBEF86C4-87B6-8C6D-733D-C48F21BBBC60}"/>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0187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4" name="Media på Internett 3" descr="Hvordan kan barnevernet hjelpe?">
            <a:hlinkClick r:id="" action="ppaction://media"/>
            <a:extLst>
              <a:ext uri="{FF2B5EF4-FFF2-40B4-BE49-F238E27FC236}">
                <a16:creationId xmlns:a16="http://schemas.microsoft.com/office/drawing/2014/main" id="{A3123FAE-3377-58AD-844B-8673439767C9}"/>
              </a:ext>
            </a:extLst>
          </p:cNvPr>
          <p:cNvPicPr>
            <a:picLocks noGrp="1" noRot="1" noChangeAspect="1"/>
          </p:cNvPicPr>
          <p:nvPr>
            <p:ph idx="1"/>
            <a:videoFile r:link="rId1"/>
          </p:nvPr>
        </p:nvPicPr>
        <p:blipFill>
          <a:blip r:embed="rId4"/>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21396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Tittel 4">
            <a:extLst>
              <a:ext uri="{FF2B5EF4-FFF2-40B4-BE49-F238E27FC236}">
                <a16:creationId xmlns:a16="http://schemas.microsoft.com/office/drawing/2014/main" id="{EBAA1983-8EDB-6B10-9F0F-FEBC96F4DF9F}"/>
              </a:ext>
            </a:extLst>
          </p:cNvPr>
          <p:cNvSpPr>
            <a:spLocks noGrp="1"/>
          </p:cNvSpPr>
          <p:nvPr>
            <p:ph type="title"/>
          </p:nvPr>
        </p:nvSpPr>
        <p:spPr>
          <a:xfrm>
            <a:off x="640080" y="458029"/>
            <a:ext cx="4557562" cy="1956841"/>
          </a:xfrm>
        </p:spPr>
        <p:txBody>
          <a:bodyPr vert="horz" lIns="91440" tIns="45720" rIns="91440" bIns="45720" rtlCol="0" anchor="b">
            <a:normAutofit fontScale="90000"/>
          </a:bodyPr>
          <a:lstStyle/>
          <a:p>
            <a:pPr rtl="0"/>
            <a:r>
              <a:rPr lang="sw" sz="5400" dirty="0"/>
              <a:t>Huduma za Ustawi wa Watoto</a:t>
            </a:r>
          </a:p>
        </p:txBody>
      </p:sp>
      <p:sp>
        <p:nvSpPr>
          <p:cNvPr id="4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Plassholder for innhold 5">
            <a:extLst>
              <a:ext uri="{FF2B5EF4-FFF2-40B4-BE49-F238E27FC236}">
                <a16:creationId xmlns:a16="http://schemas.microsoft.com/office/drawing/2014/main" id="{309B956F-1ACD-580D-7018-D25F6CE324C2}"/>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rtl="0"/>
            <a:r>
              <a:rPr lang="sw" sz="2000" dirty="0"/>
              <a:t>Msaada kwa wazazi na watoto wanaohitaji usaidizi kwa sababu mbalimbali</a:t>
            </a:r>
          </a:p>
          <a:p>
            <a:pPr rtl="0"/>
            <a:r>
              <a:rPr lang="sw" sz="2000" dirty="0"/>
              <a:t>Chochote ni bora kwa mtoto</a:t>
            </a:r>
          </a:p>
          <a:p>
            <a:pPr rtl="0"/>
            <a:r>
              <a:rPr lang="sw" sz="2000" dirty="0"/>
              <a:t>Mipango ya usaidizi: </a:t>
            </a:r>
          </a:p>
          <a:p>
            <a:pPr lvl="1" rtl="0"/>
            <a:r>
              <a:rPr lang="sw" sz="2000" dirty="0"/>
              <a:t>Ushauri na mwongozo</a:t>
            </a:r>
          </a:p>
          <a:p>
            <a:pPr lvl="1" rtl="0"/>
            <a:r>
              <a:rPr lang="sw" sz="2000" dirty="0"/>
              <a:t>Vikundi vya wazazi</a:t>
            </a:r>
          </a:p>
          <a:p>
            <a:pPr lvl="1" rtl="0"/>
            <a:r>
              <a:rPr lang="sw" sz="2000" dirty="0"/>
              <a:t>Msaada wa kifedha kulipia chekechea, madarasa ya shughuli nk.</a:t>
            </a:r>
          </a:p>
          <a:p>
            <a:pPr lvl="1" rtl="0"/>
            <a:r>
              <a:rPr lang="sw" sz="2000" dirty="0"/>
              <a:t>Nyumba ya usaidizi</a:t>
            </a:r>
          </a:p>
        </p:txBody>
      </p:sp>
      <p:pic>
        <p:nvPicPr>
          <p:cNvPr id="8" name="Plassholder for innhold 7" descr="Et bilde som inneholder klær, person, innendørs, mann&#10;&#10;Automatisk generert beskrivelse">
            <a:extLst>
              <a:ext uri="{FF2B5EF4-FFF2-40B4-BE49-F238E27FC236}">
                <a16:creationId xmlns:a16="http://schemas.microsoft.com/office/drawing/2014/main" id="{09849885-2B4F-570F-6447-AFCA0DB943D9}"/>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93765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tangle 12">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800"/>
          </a:p>
        </p:txBody>
      </p:sp>
      <p:sp>
        <p:nvSpPr>
          <p:cNvPr id="5" name="Tittel 4">
            <a:extLst>
              <a:ext uri="{FF2B5EF4-FFF2-40B4-BE49-F238E27FC236}">
                <a16:creationId xmlns:a16="http://schemas.microsoft.com/office/drawing/2014/main" id="{0D4FB014-7FB4-F156-FF3A-BAA83547DDE0}"/>
              </a:ext>
            </a:extLst>
          </p:cNvPr>
          <p:cNvSpPr>
            <a:spLocks noGrp="1"/>
          </p:cNvSpPr>
          <p:nvPr>
            <p:ph type="title"/>
          </p:nvPr>
        </p:nvSpPr>
        <p:spPr>
          <a:xfrm>
            <a:off x="1179226" y="1594707"/>
            <a:ext cx="9833548" cy="1325563"/>
          </a:xfrm>
        </p:spPr>
        <p:txBody>
          <a:bodyPr rtlCol="0" anchor="b">
            <a:normAutofit/>
          </a:bodyPr>
          <a:lstStyle/>
          <a:p>
            <a:pPr algn="ctr" rtl="0"/>
            <a:r>
              <a:rPr lang="sw" sz="3600" dirty="0">
                <a:solidFill>
                  <a:schemeClr val="tx2"/>
                </a:solidFill>
              </a:rPr>
              <a:t>Kizuri vya kutosha ni nini?</a:t>
            </a:r>
          </a:p>
        </p:txBody>
      </p:sp>
      <p:grpSp>
        <p:nvGrpSpPr>
          <p:cNvPr id="15" name="Group 14">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6" name="Freeform: Shape 15">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7" name="Freeform: Shape 16">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Freeform: Shape 17">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Freeform: Shape 18">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6" name="Plassholder for innhold 5">
            <a:extLst>
              <a:ext uri="{FF2B5EF4-FFF2-40B4-BE49-F238E27FC236}">
                <a16:creationId xmlns:a16="http://schemas.microsoft.com/office/drawing/2014/main" id="{1153E772-E2DE-889A-740E-7DBD328AA3A4}"/>
              </a:ext>
            </a:extLst>
          </p:cNvPr>
          <p:cNvSpPr>
            <a:spLocks noGrp="1"/>
          </p:cNvSpPr>
          <p:nvPr>
            <p:ph idx="1"/>
          </p:nvPr>
        </p:nvSpPr>
        <p:spPr>
          <a:xfrm>
            <a:off x="1179226" y="3329677"/>
            <a:ext cx="9833548" cy="2457269"/>
          </a:xfrm>
        </p:spPr>
        <p:txBody>
          <a:bodyPr rtlCol="0">
            <a:normAutofit/>
          </a:bodyPr>
          <a:lstStyle/>
          <a:p>
            <a:pPr rtl="0"/>
            <a:endParaRPr lang="nb-NO" sz="1800">
              <a:solidFill>
                <a:schemeClr val="tx2"/>
              </a:solidFill>
            </a:endParaRPr>
          </a:p>
        </p:txBody>
      </p:sp>
      <p:grpSp>
        <p:nvGrpSpPr>
          <p:cNvPr id="21" name="Group 20">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3" name="Freeform: Shape 22">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4" name="Freeform: Shape 23">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5" name="Freeform: Shape 24">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1197204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4A4237D0-068F-7EA6-98D8-91DDDAD2410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5000" dirty="0"/>
              <a:t>Ushauri kutoka kwa wataalamu</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1E21642A-4A05-7421-6BD7-1060978C3772}"/>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2200" dirty="0"/>
              <a:t>Mpe mtoto wako upendo usio na masharti – mwonyeshe kuwa unampenda bila kujali anachofanya</a:t>
            </a:r>
          </a:p>
          <a:p>
            <a:pPr rtl="0"/>
            <a:r>
              <a:rPr lang="sw" sz="2200" dirty="0"/>
              <a:t>Mkubali mtoto wako jinsi alivyo – katika hali nzuri au mbaya</a:t>
            </a:r>
          </a:p>
          <a:p>
            <a:pPr rtl="0"/>
            <a:r>
              <a:rPr lang="sw" sz="2200" dirty="0"/>
              <a:t>Kuwa mtu mzima mwenye uwazi, uweke mipaka ya wazi ambayo mtoto anaelewa</a:t>
            </a:r>
          </a:p>
        </p:txBody>
      </p:sp>
      <p:pic>
        <p:nvPicPr>
          <p:cNvPr id="6" name="Plassholder for innhold 5" descr="Et bilde som inneholder person, innendørs, bilderamme, interiørdesign&#10;&#10;Automatisk generert beskrivelse">
            <a:extLst>
              <a:ext uri="{FF2B5EF4-FFF2-40B4-BE49-F238E27FC236}">
                <a16:creationId xmlns:a16="http://schemas.microsoft.com/office/drawing/2014/main" id="{6BE0F18C-F669-C1FA-406C-93D8BD4A8651}"/>
              </a:ext>
            </a:extLst>
          </p:cNvPr>
          <p:cNvPicPr>
            <a:picLocks noGrp="1" noChangeAspect="1"/>
          </p:cNvPicPr>
          <p:nvPr>
            <p:ph sz="half" idx="2"/>
          </p:nvPr>
        </p:nvPicPr>
        <p:blipFill rotWithShape="1">
          <a:blip r:embed="rId3"/>
          <a:srcRect l="19787" r="2279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46464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2777F383-8AAC-EEDD-F078-E0FD6AE94AEC}"/>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3000" dirty="0"/>
              <a:t>Vikundi vya mwongozo wa wazazi</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009CA393-C7D0-0F97-3756-870FD6372B96}"/>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2200" dirty="0"/>
              <a:t>Ikiwa ungependa kushiriki uzoefu wako mwenyewe na kuzungumza na wengine wanaopitia hali sawa na yako </a:t>
            </a:r>
          </a:p>
          <a:p>
            <a:pPr rtl="0"/>
            <a:r>
              <a:rPr lang="sw" sz="2200" dirty="0"/>
              <a:t>Ikiwa unahitaji usaidizi ili kujiamini zaidi ili kutekeleza jukumu lako kama mzazi</a:t>
            </a:r>
          </a:p>
        </p:txBody>
      </p:sp>
      <p:pic>
        <p:nvPicPr>
          <p:cNvPr id="10" name="Plassholder for innhold 9" descr="Et bilde som inneholder klær, person, mann, tegnefilm&#10;&#10;Automatisk generert beskrivelse">
            <a:extLst>
              <a:ext uri="{FF2B5EF4-FFF2-40B4-BE49-F238E27FC236}">
                <a16:creationId xmlns:a16="http://schemas.microsoft.com/office/drawing/2014/main" id="{90F6B63A-C11D-92FE-9F7A-097557C26AE0}"/>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33063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4600" dirty="0"/>
              <a:t>Kazi ya nyumbani</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1700" dirty="0"/>
              <a:t>Je, una uzoefu gani wa kumfuatilia mtoto wako katika chekechea, shule na shughuli za burudani nchini Norwe? Je, ni tofauti na jinsi ilivyo katika nchi yako?</a:t>
            </a:r>
            <a:endParaRPr lang="nb-NO" sz="1700" dirty="0"/>
          </a:p>
          <a:p>
            <a:pPr rtl="0"/>
            <a:r>
              <a:rPr lang="sw" sz="1700" b="0" i="0" dirty="0">
                <a:effectLst/>
                <a:highlight>
                  <a:srgbClr val="FFFFFF"/>
                </a:highlight>
              </a:rPr>
              <a:t>Fikiria kuhusu mahitaji yako mwenyewe. Je, unahitaji maelezo au usaidizi zaidi kutoka kwa huduma zozote?</a:t>
            </a:r>
            <a:endParaRPr lang="nb-NO" sz="1700" b="0" i="0" dirty="0">
              <a:effectLst/>
              <a:highlight>
                <a:srgbClr val="FFFFFF"/>
              </a:highlight>
            </a:endParaRPr>
          </a:p>
          <a:p>
            <a:pPr rtl="0"/>
            <a:r>
              <a:rPr lang="sw" sz="1700" b="0" i="0" dirty="0">
                <a:effectLst/>
                <a:highlight>
                  <a:srgbClr val="FFFFFF"/>
                </a:highlight>
              </a:rPr>
              <a:t>Je, una wasiwasi wowote kuhusu huduma unazotumia, au utakazotumia katika siku zijazo?</a:t>
            </a:r>
            <a:endParaRPr lang="nb-NO" sz="1700" b="0" i="0" dirty="0">
              <a:effectLst/>
              <a:highlight>
                <a:srgbClr val="FFFFFF"/>
              </a:highlight>
            </a:endParaRPr>
          </a:p>
          <a:p>
            <a:pPr rtl="0"/>
            <a:endParaRPr lang="en-US" sz="1700" dirty="0"/>
          </a:p>
          <a:p>
            <a:pPr rtl="0"/>
            <a:endParaRPr lang="en-US" sz="1700" dirty="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rtlCol="0"/>
          <a:lstStyle/>
          <a:p>
            <a:pPr rtl="0"/>
            <a:r>
              <a:rPr lang="sw" dirty="0"/>
              <a:t>Viungo na anwani muhimu</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rtlCol="0"/>
          <a:lstStyle/>
          <a:p>
            <a:pPr rtl="0"/>
            <a:r>
              <a:rPr lang="sw" dirty="0"/>
              <a:t>Foreldrehverdag.no</a:t>
            </a:r>
          </a:p>
          <a:p>
            <a:pPr rtl="0"/>
            <a:r>
              <a:rPr lang="sw" i="1" dirty="0">
                <a:solidFill>
                  <a:srgbClr val="FF0000"/>
                </a:solidFill>
              </a:rPr>
              <a:t>(Fyll inn de som er relevant av telefonnummer, linker og adresser)</a:t>
            </a:r>
          </a:p>
          <a:p>
            <a:pPr rtl="0"/>
            <a:endParaRPr lang="nb-NO" dirty="0"/>
          </a:p>
        </p:txBody>
      </p:sp>
    </p:spTree>
    <p:extLst>
      <p:ext uri="{BB962C8B-B14F-4D97-AF65-F5344CB8AC3E}">
        <p14:creationId xmlns:p14="http://schemas.microsoft.com/office/powerpoint/2010/main" val="9251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6B1DE7F3-F127-54B8-BAE6-3E62E8F0830B}"/>
              </a:ext>
            </a:extLst>
          </p:cNvPr>
          <p:cNvSpPr>
            <a:spLocks noGrp="1"/>
          </p:cNvSpPr>
          <p:nvPr>
            <p:ph type="title"/>
          </p:nvPr>
        </p:nvSpPr>
        <p:spPr>
          <a:xfrm>
            <a:off x="630936" y="640080"/>
            <a:ext cx="4818888" cy="1481328"/>
          </a:xfrm>
        </p:spPr>
        <p:txBody>
          <a:bodyPr vert="horz" lIns="91440" tIns="45720" rIns="91440" bIns="45720" rtlCol="0" anchor="b">
            <a:normAutofit/>
          </a:bodyPr>
          <a:lstStyle/>
          <a:p>
            <a:pPr rtl="0"/>
            <a:r>
              <a:rPr lang="sw" sz="5000" kern="1200" dirty="0">
                <a:solidFill>
                  <a:schemeClr val="tx1"/>
                </a:solidFill>
                <a:latin typeface="+mj-lt"/>
                <a:ea typeface="+mj-ea"/>
                <a:cs typeface="+mj-cs"/>
              </a:rPr>
              <a:t>Kazi ya nyumbani</a:t>
            </a:r>
            <a:endParaRPr lang="en-US" sz="5000" kern="1200" dirty="0">
              <a:solidFill>
                <a:schemeClr val="tx1"/>
              </a:solidFill>
              <a:latin typeface="+mj-lt"/>
              <a:ea typeface="+mj-ea"/>
              <a:cs typeface="+mj-cs"/>
            </a:endParaRPr>
          </a:p>
        </p:txBody>
      </p:sp>
      <p:sp>
        <p:nvSpPr>
          <p:cNvPr id="2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F6FF4B31-9AC8-905B-414A-EA2DE53DF7C9}"/>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rtl="0"/>
            <a:r>
              <a:rPr lang="sw" sz="2200" dirty="0"/>
              <a:t>Kutafakari</a:t>
            </a:r>
          </a:p>
          <a:p>
            <a:pPr lvl="1" rtl="0"/>
            <a:r>
              <a:rPr lang="sw" sz="2200" dirty="0"/>
              <a:t>Je, umeona tofauti zozote kati ya kuwa mzazi katika nchi yako na katika nchini Norwe?</a:t>
            </a:r>
          </a:p>
          <a:p>
            <a:pPr lvl="1" rtl="0"/>
            <a:r>
              <a:rPr lang="sw" sz="2200" dirty="0"/>
              <a:t>Je, una maswali yoyote kuhusu mfumo nchini Norwe?</a:t>
            </a:r>
          </a:p>
          <a:p>
            <a:pPr lvl="1" rtl="0"/>
            <a:r>
              <a:rPr lang="sw" sz="2200" dirty="0"/>
              <a:t>Je, kuna jambo lolote linalokutia wasiwasi kuhusu kuwa mzazi nchini Norwe?</a:t>
            </a:r>
          </a:p>
          <a:p>
            <a:pPr lvl="1" rtl="0"/>
            <a:endParaRPr lang="en-US" sz="2200" dirty="0"/>
          </a:p>
        </p:txBody>
      </p:sp>
      <p:pic>
        <p:nvPicPr>
          <p:cNvPr id="7" name="Plassholder for innhold 6" descr="Et bilde som inneholder sko, tegning, clip art, illustrasjon&#10;&#10;Automatisk generert beskrivelse">
            <a:extLst>
              <a:ext uri="{FF2B5EF4-FFF2-40B4-BE49-F238E27FC236}">
                <a16:creationId xmlns:a16="http://schemas.microsoft.com/office/drawing/2014/main" id="{C97F6A35-E428-6DB8-6F6E-C022EA18EFAC}"/>
              </a:ext>
            </a:extLst>
          </p:cNvPr>
          <p:cNvPicPr>
            <a:picLocks noGrp="1" noChangeAspect="1"/>
          </p:cNvPicPr>
          <p:nvPr>
            <p:ph sz="half" idx="2"/>
          </p:nvPr>
        </p:nvPicPr>
        <p:blipFill rotWithShape="1">
          <a:blip r:embed="rId3"/>
          <a:srcRect t="52"/>
          <a:stretch/>
        </p:blipFill>
        <p:spPr>
          <a:xfrm>
            <a:off x="6099048" y="707754"/>
            <a:ext cx="5458968" cy="5442491"/>
          </a:xfrm>
          <a:prstGeom prst="rect">
            <a:avLst/>
          </a:prstGeom>
        </p:spPr>
      </p:pic>
    </p:spTree>
    <p:extLst>
      <p:ext uri="{BB962C8B-B14F-4D97-AF65-F5344CB8AC3E}">
        <p14:creationId xmlns:p14="http://schemas.microsoft.com/office/powerpoint/2010/main" val="3750413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9CA5F732-2D17-16EB-EBD7-8A91F123265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5400" dirty="0"/>
              <a:t>Ajenda ya leo</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77F089AD-324F-494E-F493-50DA425F306C}"/>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2200" dirty="0"/>
              <a:t>Hali ya ustawi</a:t>
            </a:r>
          </a:p>
          <a:p>
            <a:pPr rtl="0"/>
            <a:r>
              <a:rPr lang="sw" sz="2200" dirty="0"/>
              <a:t>Kuwa mzazi nchini Norwe</a:t>
            </a:r>
          </a:p>
          <a:p>
            <a:pPr rtl="0"/>
            <a:r>
              <a:rPr lang="sw" sz="2200" dirty="0"/>
              <a:t>Huduma zinazopatikana</a:t>
            </a:r>
          </a:p>
          <a:p>
            <a:pPr rtl="0"/>
            <a:r>
              <a:rPr lang="sw" sz="2200" dirty="0"/>
              <a:t>Kazi ya nyumbani</a:t>
            </a:r>
          </a:p>
          <a:p>
            <a:pPr rtl="0"/>
            <a:endParaRPr lang="en-US" sz="2200" dirty="0"/>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9F0E2C0F-D13B-B88A-C628-F2D5D1329D64}"/>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29288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721216AA-AD84-3817-009E-A4F46BC7CCB8}"/>
              </a:ext>
            </a:extLst>
          </p:cNvPr>
          <p:cNvSpPr>
            <a:spLocks noGrp="1"/>
          </p:cNvSpPr>
          <p:nvPr>
            <p:ph type="title"/>
          </p:nvPr>
        </p:nvSpPr>
        <p:spPr>
          <a:xfrm>
            <a:off x="640080" y="282839"/>
            <a:ext cx="4368602" cy="1956841"/>
          </a:xfrm>
        </p:spPr>
        <p:txBody>
          <a:bodyPr vert="horz" lIns="91440" tIns="45720" rIns="91440" bIns="45720" rtlCol="0" anchor="b">
            <a:normAutofit/>
          </a:bodyPr>
          <a:lstStyle/>
          <a:p>
            <a:pPr rtl="0"/>
            <a:r>
              <a:rPr lang="sw" sz="5400" dirty="0"/>
              <a:t>Hali ya ustawi</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5FF6762E-5742-9E92-2EEA-FBB9D58483CD}"/>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1700" dirty="0"/>
              <a:t>Shule za chekechea</a:t>
            </a:r>
          </a:p>
          <a:p>
            <a:pPr rtl="0"/>
            <a:r>
              <a:rPr lang="sw" sz="1700" dirty="0"/>
              <a:t>Kliniki za afya</a:t>
            </a:r>
            <a:endParaRPr lang="en-US" sz="1700" dirty="0"/>
          </a:p>
          <a:p>
            <a:pPr rtl="0"/>
            <a:r>
              <a:rPr lang="sw" sz="1700" dirty="0"/>
              <a:t>Klabu ya Shule na Baada ya Shule (SFO)</a:t>
            </a:r>
          </a:p>
          <a:p>
            <a:pPr rtl="0"/>
            <a:r>
              <a:rPr lang="sw" sz="1700" dirty="0"/>
              <a:t>Daktari wa binafsi</a:t>
            </a:r>
          </a:p>
          <a:p>
            <a:pPr rtl="0"/>
            <a:r>
              <a:rPr lang="sw" sz="1700" dirty="0"/>
              <a:t>NAV</a:t>
            </a:r>
          </a:p>
          <a:p>
            <a:pPr rtl="0"/>
            <a:r>
              <a:rPr lang="sw" sz="1700" dirty="0"/>
              <a:t>Huduma za Ustawi wa Watoto</a:t>
            </a:r>
          </a:p>
          <a:p>
            <a:pPr rtl="0"/>
            <a:r>
              <a:rPr lang="sw" sz="1700" dirty="0"/>
              <a:t>Hospitali</a:t>
            </a:r>
          </a:p>
          <a:p>
            <a:pPr rtl="0"/>
            <a:r>
              <a:rPr lang="sw" sz="1700" dirty="0"/>
              <a:t>Kliniki za matibabu ya dharura</a:t>
            </a:r>
          </a:p>
          <a:p>
            <a:pPr rtl="0"/>
            <a:r>
              <a:rPr lang="sw" sz="1700" dirty="0"/>
              <a:t>Huduma za afya za manispaa</a:t>
            </a:r>
          </a:p>
          <a:p>
            <a:pPr rtl="0"/>
            <a:endParaRPr lang="en-US" sz="1700" dirty="0"/>
          </a:p>
        </p:txBody>
      </p:sp>
      <p:pic>
        <p:nvPicPr>
          <p:cNvPr id="7" name="Plassholder for innhold 6" descr="Et bilde som inneholder tegnefilm, person, tegning, illustrasjon&#10;&#10;Automatisk generert beskrivelse">
            <a:extLst>
              <a:ext uri="{FF2B5EF4-FFF2-40B4-BE49-F238E27FC236}">
                <a16:creationId xmlns:a16="http://schemas.microsoft.com/office/drawing/2014/main" id="{AE9E063C-0EF0-D0D4-C36D-16CFF1B6B181}"/>
              </a:ext>
            </a:extLst>
          </p:cNvPr>
          <p:cNvPicPr>
            <a:picLocks noGrp="1" noChangeAspect="1"/>
          </p:cNvPicPr>
          <p:nvPr>
            <p:ph sz="half" idx="2"/>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9861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33E726D-10A5-18B5-4E10-1A7C88788476}"/>
              </a:ext>
            </a:extLst>
          </p:cNvPr>
          <p:cNvSpPr>
            <a:spLocks noGrp="1"/>
          </p:cNvSpPr>
          <p:nvPr>
            <p:ph type="title"/>
          </p:nvPr>
        </p:nvSpPr>
        <p:spPr>
          <a:xfrm>
            <a:off x="577573" y="496344"/>
            <a:ext cx="4368602" cy="1956841"/>
          </a:xfrm>
        </p:spPr>
        <p:txBody>
          <a:bodyPr vert="horz" lIns="91440" tIns="45720" rIns="91440" bIns="45720" rtlCol="0" anchor="b">
            <a:normAutofit/>
          </a:bodyPr>
          <a:lstStyle/>
          <a:p>
            <a:pPr rtl="0"/>
            <a:r>
              <a:rPr lang="sw" sz="3900" dirty="0"/>
              <a:t>Je, mzazi anatarajiwa kuwa na jukumu gani nchini Norwe</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6228860C-5DD5-44F3-2411-E297BA385FB9}"/>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2200" dirty="0"/>
              <a:t>Kumfuatilia mtoto shuleni na katika shule ya chekechea</a:t>
            </a:r>
          </a:p>
          <a:p>
            <a:pPr rtl="0"/>
            <a:r>
              <a:rPr lang="sw" sz="2200" dirty="0"/>
              <a:t>Kufuatilia afya ya mtoto</a:t>
            </a:r>
          </a:p>
          <a:p>
            <a:pPr rtl="0"/>
            <a:r>
              <a:rPr lang="sw" sz="2200" dirty="0"/>
              <a:t>Kumruhusu mtoto kuingiliana na wengine na kushiriki katika shughuli</a:t>
            </a:r>
          </a:p>
        </p:txBody>
      </p:sp>
      <p:pic>
        <p:nvPicPr>
          <p:cNvPr id="10" name="Plassholder for innhold 9" descr="Et bilde som inneholder klær, mann, møbler, gutt&#10;&#10;Automatisk generert beskrivelse">
            <a:extLst>
              <a:ext uri="{FF2B5EF4-FFF2-40B4-BE49-F238E27FC236}">
                <a16:creationId xmlns:a16="http://schemas.microsoft.com/office/drawing/2014/main" id="{083D3C89-84E3-8D6D-30C7-5E066535541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548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D13E2A4E-5234-9E8B-095F-60591C249591}"/>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5400" dirty="0"/>
              <a:t>Chekechea</a:t>
            </a:r>
          </a:p>
        </p:txBody>
      </p:sp>
      <p:sp>
        <p:nvSpPr>
          <p:cNvPr id="7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2A07604B-FA0F-A5FF-8C71-31AB1F6DE419}"/>
              </a:ext>
            </a:extLst>
          </p:cNvPr>
          <p:cNvSpPr>
            <a:spLocks noGrp="1"/>
          </p:cNvSpPr>
          <p:nvPr>
            <p:ph sz="half" idx="1"/>
          </p:nvPr>
        </p:nvSpPr>
        <p:spPr>
          <a:xfrm>
            <a:off x="640080" y="2872899"/>
            <a:ext cx="4243589" cy="3320668"/>
          </a:xfrm>
        </p:spPr>
        <p:txBody>
          <a:bodyPr vert="horz" lIns="91440" tIns="45720" rIns="91440" bIns="45720" rtlCol="0">
            <a:normAutofit fontScale="92500" lnSpcReduction="20000"/>
          </a:bodyPr>
          <a:lstStyle/>
          <a:p>
            <a:pPr rtl="0"/>
            <a:r>
              <a:rPr lang="sw" sz="2000" dirty="0"/>
              <a:t>Kujifunza kupitia michezo na shughuli za nje</a:t>
            </a:r>
          </a:p>
          <a:p>
            <a:pPr rtl="0"/>
            <a:r>
              <a:rPr lang="sw" sz="2000" dirty="0"/>
              <a:t>Mpango wa elimu</a:t>
            </a:r>
          </a:p>
          <a:p>
            <a:pPr rtl="0"/>
            <a:r>
              <a:rPr lang="sw" sz="2000" dirty="0"/>
              <a:t>Kuwa na chakula cha mchana na mavazi ya nje, vifaa nk.</a:t>
            </a:r>
          </a:p>
          <a:p>
            <a:pPr rtl="0"/>
            <a:r>
              <a:rPr lang="sw" sz="2000" dirty="0"/>
              <a:t>Kuletwa na kuchukuliwa kwa wakati unaofaa</a:t>
            </a:r>
          </a:p>
          <a:p>
            <a:pPr rtl="0"/>
            <a:r>
              <a:rPr lang="sw" sz="2000" dirty="0"/>
              <a:t>Kuijulisha shule kuhusu kutokuwepo kwa sababu ya ugonjwa nk.</a:t>
            </a:r>
          </a:p>
          <a:p>
            <a:pPr rtl="0"/>
            <a:r>
              <a:rPr lang="sw" sz="2000" dirty="0"/>
              <a:t> Kupewa huduma ya elimu-kisaikolojia ikiwa inahitajika</a:t>
            </a:r>
          </a:p>
          <a:p>
            <a:pPr rtl="0"/>
            <a:r>
              <a:rPr lang="sw" sz="2000" dirty="0"/>
              <a:t>Inagharimu pesa</a:t>
            </a:r>
          </a:p>
          <a:p>
            <a:pPr rtl="0"/>
            <a:endParaRPr lang="en-US" sz="2000" dirty="0"/>
          </a:p>
        </p:txBody>
      </p:sp>
      <p:pic>
        <p:nvPicPr>
          <p:cNvPr id="34" name="Plassholder for innhold 33" descr="Et bilde som inneholder tre, maling, plante, lekeplass&#10;&#10;Automatisk generert beskrivelse">
            <a:extLst>
              <a:ext uri="{FF2B5EF4-FFF2-40B4-BE49-F238E27FC236}">
                <a16:creationId xmlns:a16="http://schemas.microsoft.com/office/drawing/2014/main" id="{9D5B509E-149C-E9DA-D924-4C8054FA5C9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27244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BAF8A8F2-F12F-A364-7FC6-E118D6479F76}"/>
              </a:ext>
            </a:extLst>
          </p:cNvPr>
          <p:cNvSpPr>
            <a:spLocks noGrp="1"/>
          </p:cNvSpPr>
          <p:nvPr>
            <p:ph type="title"/>
          </p:nvPr>
        </p:nvSpPr>
        <p:spPr>
          <a:xfrm>
            <a:off x="6739128" y="638089"/>
            <a:ext cx="4818888" cy="1476801"/>
          </a:xfrm>
        </p:spPr>
        <p:txBody>
          <a:bodyPr vert="horz" lIns="91440" tIns="45720" rIns="91440" bIns="45720" rtlCol="0" anchor="b">
            <a:normAutofit/>
          </a:bodyPr>
          <a:lstStyle/>
          <a:p>
            <a:pPr rtl="0"/>
            <a:r>
              <a:rPr lang="sw" sz="5400" kern="1200" dirty="0">
                <a:solidFill>
                  <a:schemeClr val="tx1"/>
                </a:solidFill>
                <a:latin typeface="+mj-lt"/>
                <a:ea typeface="+mj-ea"/>
                <a:cs typeface="+mj-cs"/>
              </a:rPr>
              <a:t>Shule</a:t>
            </a:r>
          </a:p>
        </p:txBody>
      </p:sp>
      <p:pic>
        <p:nvPicPr>
          <p:cNvPr id="6" name="Plassholder for innhold 5" descr="Et bilde som inneholder Barnekunst, person, møbler, bord&#10;&#10;Automatisk generert beskrivelse">
            <a:extLst>
              <a:ext uri="{FF2B5EF4-FFF2-40B4-BE49-F238E27FC236}">
                <a16:creationId xmlns:a16="http://schemas.microsoft.com/office/drawing/2014/main" id="{DFB25D87-9C35-0EA5-38C3-3328472F8EDA}"/>
              </a:ext>
            </a:extLst>
          </p:cNvPr>
          <p:cNvPicPr>
            <a:picLocks noGrp="1" noChangeAspect="1"/>
          </p:cNvPicPr>
          <p:nvPr>
            <p:ph sz="half" idx="2"/>
          </p:nvPr>
        </p:nvPicPr>
        <p:blipFill>
          <a:blip r:embed="rId3"/>
          <a:stretch>
            <a:fillRect/>
          </a:stretch>
        </p:blipFill>
        <p:spPr>
          <a:xfrm>
            <a:off x="630936" y="699516"/>
            <a:ext cx="5458968" cy="5458968"/>
          </a:xfrm>
          <a:prstGeom prst="rect">
            <a:avLst/>
          </a:prstGeom>
        </p:spPr>
      </p:pic>
      <p:sp>
        <p:nvSpPr>
          <p:cNvPr id="1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D3F08023-ED38-1AD6-A816-6A7DF4054D25}"/>
              </a:ext>
            </a:extLst>
          </p:cNvPr>
          <p:cNvSpPr>
            <a:spLocks noGrp="1"/>
          </p:cNvSpPr>
          <p:nvPr>
            <p:ph sz="half" idx="1"/>
          </p:nvPr>
        </p:nvSpPr>
        <p:spPr>
          <a:xfrm>
            <a:off x="6739128" y="2664886"/>
            <a:ext cx="4818888" cy="3550789"/>
          </a:xfrm>
        </p:spPr>
        <p:txBody>
          <a:bodyPr vert="horz" lIns="91440" tIns="45720" rIns="91440" bIns="45720" rtlCol="0" anchor="t">
            <a:normAutofit fontScale="92500" lnSpcReduction="20000"/>
          </a:bodyPr>
          <a:lstStyle/>
          <a:p>
            <a:pPr rtl="0"/>
            <a:r>
              <a:rPr lang="sw" sz="2000" dirty="0"/>
              <a:t>Elimu</a:t>
            </a:r>
          </a:p>
          <a:p>
            <a:pPr rtl="0"/>
            <a:r>
              <a:rPr lang="sw" sz="2000" dirty="0"/>
              <a:t>Kazi ya nyumbani</a:t>
            </a:r>
          </a:p>
          <a:p>
            <a:pPr rtl="0"/>
            <a:r>
              <a:rPr lang="sw" sz="2000" dirty="0"/>
              <a:t>Chakula cha mchana kilichofungwa</a:t>
            </a:r>
          </a:p>
          <a:p>
            <a:pPr rtl="0"/>
            <a:r>
              <a:rPr lang="sw" sz="2000" dirty="0"/>
              <a:t>Kufuata notisi kuhusu kile mtoto anahitaji kwa siku maalum, na mambo kama hayo</a:t>
            </a:r>
          </a:p>
          <a:p>
            <a:pPr rtl="0"/>
            <a:r>
              <a:rPr lang="sw" sz="2000" dirty="0"/>
              <a:t>Kuijulisha shule kuhusu ugonjwa wowote, nk.</a:t>
            </a:r>
          </a:p>
          <a:p>
            <a:pPr rtl="0"/>
            <a:r>
              <a:rPr lang="sw" sz="2000" dirty="0"/>
              <a:t>Mwanafunzi hapaswi kukosa shuleni isipokuwa wakati wa likizo, ugonjwa n.k.</a:t>
            </a:r>
          </a:p>
          <a:p>
            <a:pPr rtl="0"/>
            <a:r>
              <a:rPr lang="sw" sz="2000" dirty="0"/>
              <a:t>Klabu ya baada ya shule (SFO)</a:t>
            </a:r>
          </a:p>
          <a:p>
            <a:pPr rtl="0"/>
            <a:r>
              <a:rPr lang="sw" sz="2000" dirty="0"/>
              <a:t> Kupewa huduma ya elimu-kisaikolojia ikiwa inahitajika</a:t>
            </a:r>
          </a:p>
        </p:txBody>
      </p:sp>
    </p:spTree>
    <p:extLst>
      <p:ext uri="{BB962C8B-B14F-4D97-AF65-F5344CB8AC3E}">
        <p14:creationId xmlns:p14="http://schemas.microsoft.com/office/powerpoint/2010/main" val="1619752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9BAFA653-1686-C186-FCB3-4B12FDB7895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5000" dirty="0"/>
              <a:t>Shughuli za burudani</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20273DDA-D49E-EDFD-9056-6487F6184F2B}"/>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2200" dirty="0"/>
              <a:t>Mafunzo</a:t>
            </a:r>
          </a:p>
          <a:p>
            <a:pPr rtl="0"/>
            <a:r>
              <a:rPr lang="sw" sz="2200" dirty="0"/>
              <a:t>Shughuli za kitamaduni kama vile ukumbi wa michezo, kucheza densi n.k.</a:t>
            </a:r>
          </a:p>
          <a:p>
            <a:pPr rtl="0"/>
            <a:r>
              <a:rPr lang="sw" sz="2200" dirty="0"/>
              <a:t>Kushiriki shughuli katika mtaani</a:t>
            </a:r>
          </a:p>
          <a:p>
            <a:pPr rtl="0"/>
            <a:r>
              <a:rPr lang="sw" sz="2200" dirty="0"/>
              <a:t>Marafiki</a:t>
            </a:r>
          </a:p>
          <a:p>
            <a:pPr rtl="0"/>
            <a:r>
              <a:rPr lang="sw" sz="2200" dirty="0"/>
              <a:t>Inagharimu pesa</a:t>
            </a:r>
          </a:p>
          <a:p>
            <a:pPr rtl="0"/>
            <a:endParaRPr lang="en-US" sz="2200" dirty="0"/>
          </a:p>
        </p:txBody>
      </p:sp>
      <p:pic>
        <p:nvPicPr>
          <p:cNvPr id="6" name="Plassholder for innhold 5" descr="Et bilde som inneholder gutt, ball, fotball, maling&#10;&#10;Automatisk generert beskrivelse">
            <a:extLst>
              <a:ext uri="{FF2B5EF4-FFF2-40B4-BE49-F238E27FC236}">
                <a16:creationId xmlns:a16="http://schemas.microsoft.com/office/drawing/2014/main" id="{A2E0D247-961F-386D-BDE3-7F1156929BEE}"/>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00763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E6A2474E-9369-3D44-5A48-E4EA072C0EC0}"/>
              </a:ext>
            </a:extLst>
          </p:cNvPr>
          <p:cNvSpPr>
            <a:spLocks noGrp="1"/>
          </p:cNvSpPr>
          <p:nvPr>
            <p:ph type="title"/>
          </p:nvPr>
        </p:nvSpPr>
        <p:spPr>
          <a:xfrm>
            <a:off x="577573" y="458029"/>
            <a:ext cx="4368602" cy="1956841"/>
          </a:xfrm>
        </p:spPr>
        <p:txBody>
          <a:bodyPr vert="horz" lIns="91440" tIns="45720" rIns="91440" bIns="45720" rtlCol="0" anchor="b">
            <a:normAutofit fontScale="90000"/>
          </a:bodyPr>
          <a:lstStyle/>
          <a:p>
            <a:pPr rtl="0"/>
            <a:r>
              <a:rPr lang="sw" sz="5400" dirty="0"/>
              <a:t>Nani anaweza kusaidia katika tukio la ugonjwa</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268EC9C9-4609-F27A-6AD9-98C3CE6D538B}"/>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indent="0" rtl="0">
              <a:buNone/>
            </a:pPr>
            <a:endParaRPr lang="en-US" sz="1700" dirty="0"/>
          </a:p>
          <a:p>
            <a:pPr marL="0" rtl="0"/>
            <a:r>
              <a:rPr lang="sw" sz="1700" dirty="0"/>
              <a:t>Daktari wa binafsi</a:t>
            </a:r>
          </a:p>
          <a:p>
            <a:pPr marL="0" rtl="0"/>
            <a:r>
              <a:rPr lang="sw" sz="1700" dirty="0"/>
              <a:t>Kliniki ya afya</a:t>
            </a:r>
          </a:p>
          <a:p>
            <a:pPr marL="0" rtl="0"/>
            <a:r>
              <a:rPr lang="sw" sz="1700" dirty="0"/>
              <a:t>Kliniki ya matibabu ya dharura</a:t>
            </a:r>
          </a:p>
          <a:p>
            <a:pPr marL="0" rtl="0"/>
            <a:endParaRPr lang="nb-NO" sz="1700" dirty="0"/>
          </a:p>
          <a:p>
            <a:pPr marL="0" rtl="0"/>
            <a:r>
              <a:rPr lang="sw" sz="1700" dirty="0"/>
              <a:t>Huduma za afya za kitaalamu</a:t>
            </a:r>
            <a:endParaRPr lang="nb-NO" sz="1300" dirty="0"/>
          </a:p>
          <a:p>
            <a:pPr marL="0" rtl="0"/>
            <a:r>
              <a:rPr lang="sw" sz="1700" dirty="0"/>
              <a:t>Huduma za afya za manispaa</a:t>
            </a:r>
            <a:endParaRPr lang="nb-NO" sz="1700" dirty="0"/>
          </a:p>
          <a:p>
            <a:pPr marL="0" rtl="0"/>
            <a:endParaRPr lang="nb-NO" sz="1700" dirty="0"/>
          </a:p>
          <a:p>
            <a:pPr marL="0" rtl="0"/>
            <a:r>
              <a:rPr lang="sw" sz="1700" dirty="0"/>
              <a:t>Ofisi ya Ustawi wa Familia</a:t>
            </a:r>
          </a:p>
        </p:txBody>
      </p:sp>
      <p:pic>
        <p:nvPicPr>
          <p:cNvPr id="16" name="Plassholder for innhold 15" descr="Et bilde som inneholder klær, mann, møbler, sko&#10;&#10;Automatisk generert beskrivelse">
            <a:extLst>
              <a:ext uri="{FF2B5EF4-FFF2-40B4-BE49-F238E27FC236}">
                <a16:creationId xmlns:a16="http://schemas.microsoft.com/office/drawing/2014/main" id="{6846714E-75A0-A5D7-D3BC-4BED93F8F15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5669950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2877</Words>
  <Application>Microsoft Office PowerPoint</Application>
  <PresentationFormat>Widescreen</PresentationFormat>
  <Paragraphs>202</Paragraphs>
  <Slides>17</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Aptos Display</vt:lpstr>
      <vt:lpstr>Arial</vt:lpstr>
      <vt:lpstr>Calibri</vt:lpstr>
      <vt:lpstr>Söhne</vt:lpstr>
      <vt:lpstr>Office-tema</vt:lpstr>
      <vt:lpstr>Mkutano wa 2</vt:lpstr>
      <vt:lpstr>Kazi ya nyumbani</vt:lpstr>
      <vt:lpstr>Ajenda ya leo</vt:lpstr>
      <vt:lpstr>Hali ya ustawi</vt:lpstr>
      <vt:lpstr>Je, mzazi anatarajiwa kuwa na jukumu gani nchini Norwe</vt:lpstr>
      <vt:lpstr>Chekechea</vt:lpstr>
      <vt:lpstr>Shule</vt:lpstr>
      <vt:lpstr>Shughuli za burudani</vt:lpstr>
      <vt:lpstr>Nani anaweza kusaidia katika tukio la ugonjwa</vt:lpstr>
      <vt:lpstr>Huduma za Manispaa</vt:lpstr>
      <vt:lpstr>PowerPoint Presentation</vt:lpstr>
      <vt:lpstr>Huduma za Ustawi wa Watoto</vt:lpstr>
      <vt:lpstr>Kizuri vya kutosha ni nini?</vt:lpstr>
      <vt:lpstr>Ushauri kutoka kwa wataalamu</vt:lpstr>
      <vt:lpstr>Vikundi vya mwongozo wa wazazi</vt:lpstr>
      <vt:lpstr>Kazi ya nyumbani</vt:lpstr>
      <vt:lpstr>Viungo na anwani muhimu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2024-06-07T11:31:19Z</dcterms:created>
  <dcterms:modified xsi:type="dcterms:W3CDTF">2024-06-07T11:31:23Z</dcterms:modified>
</cp:coreProperties>
</file>