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3"/>
  </p:notesMasterIdLst>
  <p:sldIdLst>
    <p:sldId id="305" r:id="rId2"/>
    <p:sldId id="303" r:id="rId3"/>
    <p:sldId id="257" r:id="rId4"/>
    <p:sldId id="281" r:id="rId5"/>
    <p:sldId id="282" r:id="rId6"/>
    <p:sldId id="283" r:id="rId7"/>
    <p:sldId id="302" r:id="rId8"/>
    <p:sldId id="293" r:id="rId9"/>
    <p:sldId id="296" r:id="rId10"/>
    <p:sldId id="285" r:id="rId11"/>
    <p:sldId id="286" r:id="rId12"/>
    <p:sldId id="287" r:id="rId13"/>
    <p:sldId id="304" r:id="rId14"/>
    <p:sldId id="289" r:id="rId15"/>
    <p:sldId id="301" r:id="rId16"/>
    <p:sldId id="300" r:id="rId17"/>
    <p:sldId id="297" r:id="rId18"/>
    <p:sldId id="290" r:id="rId19"/>
    <p:sldId id="298" r:id="rId20"/>
    <p:sldId id="294" r:id="rId21"/>
    <p:sldId id="299" r:id="rId22"/>
  </p:sldIdLst>
  <p:sldSz cx="12192000" cy="6858000"/>
  <p:notesSz cx="6858000" cy="9144000"/>
  <p:defaultTextStyle>
    <a:defPPr rtl="0">
      <a:defRPr lang="sw-K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496C1F-AD79-431B-98DA-A5A2610335C3}" v="4" dt="2024-06-07T11:28:22.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30" autoAdjust="0"/>
    <p:restoredTop sz="95090" autoAdjust="0"/>
  </p:normalViewPr>
  <p:slideViewPr>
    <p:cSldViewPr snapToGrid="0">
      <p:cViewPr varScale="1">
        <p:scale>
          <a:sx n="60" d="100"/>
          <a:sy n="60" d="100"/>
        </p:scale>
        <p:origin x="72" y="1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E32D66-6EA9-4900-8651-99DFC1D491D3}" type="datetimeFigureOut">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w"/>
              <a:t>Click to edit Master text styles</a:t>
            </a:r>
          </a:p>
          <a:p>
            <a:pPr lvl="1" rtl="0"/>
            <a:r>
              <a:rPr lang="sw"/>
              <a:t>Second level</a:t>
            </a:r>
          </a:p>
          <a:p>
            <a:pPr lvl="2" rtl="0"/>
            <a:r>
              <a:rPr lang="sw"/>
              <a:t>Third level</a:t>
            </a:r>
          </a:p>
          <a:p>
            <a:pPr lvl="3" rtl="0"/>
            <a:r>
              <a:rPr lang="sw"/>
              <a:t>Fourth level</a:t>
            </a:r>
          </a:p>
          <a:p>
            <a:pPr lvl="4" rtl="0"/>
            <a:r>
              <a:rPr lang="sw"/>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t>Kravene til kurset: </a:t>
            </a:r>
          </a:p>
          <a:p>
            <a:pPr rtl="0">
              <a:spcBef>
                <a:spcPct val="0"/>
              </a:spcBef>
              <a:spcAft>
                <a:spcPct val="0"/>
              </a:spcAft>
            </a:pPr>
            <a:endParaRPr lang="nb-NO" dirty="0"/>
          </a:p>
          <a:p>
            <a:pPr rtl="0">
              <a:spcBef>
                <a:spcPct val="0"/>
              </a:spcBef>
              <a:spcAft>
                <a:spcPct val="0"/>
              </a:spcAft>
            </a:pPr>
            <a:r>
              <a:rPr lang="sw"/>
              <a:t>I dette møtet skal foreldrene informeres om deres rettigheter og plikter, barns rettigheter og lovverk som omfatter de som nye foreldre i et nytt land. </a:t>
            </a:r>
            <a:endParaRPr lang="en-US" dirty="0"/>
          </a:p>
          <a:p>
            <a:pPr rtl="0">
              <a:spcBef>
                <a:spcPct val="0"/>
              </a:spcBef>
              <a:spcAft>
                <a:spcPct val="0"/>
              </a:spcAft>
            </a:pPr>
            <a:r>
              <a:rPr lang="sw"/>
              <a:t>Møtet skal ivareta barn og foreldres rettssikkerhet i Norge:</a:t>
            </a:r>
            <a:endParaRPr lang="nb-NO" dirty="0">
              <a:ea typeface="Calibri"/>
              <a:cs typeface="Calibri"/>
            </a:endParaRPr>
          </a:p>
          <a:p>
            <a:pPr rtl="0">
              <a:spcBef>
                <a:spcPct val="0"/>
              </a:spcBef>
              <a:spcAft>
                <a:spcPct val="0"/>
              </a:spcAft>
              <a:buFont typeface="Calibri"/>
              <a:buChar char="-"/>
            </a:pPr>
            <a:r>
              <a:rPr lang="sw">
                <a:hlinkClick r:id="rId3"/>
              </a:rPr>
              <a:t>Barn og unges rettigheter i Norge</a:t>
            </a:r>
            <a:r>
              <a:rPr lang="sw"/>
              <a:t> basert på </a:t>
            </a:r>
            <a:r>
              <a:rPr lang="sw">
                <a:hlinkClick r:id="rId4"/>
              </a:rPr>
              <a:t>Barnekonvensjonen</a:t>
            </a:r>
            <a:r>
              <a:rPr lang="sw"/>
              <a:t> og </a:t>
            </a:r>
            <a:r>
              <a:rPr lang="sw">
                <a:hlinkClick r:id="rId5"/>
              </a:rPr>
              <a:t>Grunnloven</a:t>
            </a:r>
            <a:endParaRPr lang="nb-NO" dirty="0">
              <a:ea typeface="Calibri" panose="020F0502020204030204"/>
              <a:cs typeface="Calibri" panose="020F0502020204030204"/>
            </a:endParaRPr>
          </a:p>
          <a:p>
            <a:pPr rtl="0">
              <a:spcBef>
                <a:spcPct val="0"/>
              </a:spcBef>
              <a:spcAft>
                <a:spcPct val="0"/>
              </a:spcAft>
              <a:buFont typeface="Calibri"/>
              <a:buChar char="-"/>
            </a:pPr>
            <a:r>
              <a:rPr lang="sw">
                <a:hlinkClick r:id="rId6"/>
              </a:rPr>
              <a:t>Menneskerettigheter i Norge</a:t>
            </a:r>
            <a:r>
              <a:rPr lang="sw" u="sng"/>
              <a:t>,</a:t>
            </a:r>
            <a:r>
              <a:rPr lang="sw"/>
              <a:t> foreldrenes </a:t>
            </a:r>
            <a:r>
              <a:rPr lang="sw">
                <a:hlinkClick r:id="rId7"/>
              </a:rPr>
              <a:t>rett til familieliv</a:t>
            </a:r>
            <a:r>
              <a:rPr lang="sw"/>
              <a:t> og </a:t>
            </a:r>
            <a:r>
              <a:rPr lang="sw">
                <a:hlinkClick r:id="rId8"/>
              </a:rPr>
              <a:t>barns rett til privatliv</a:t>
            </a:r>
            <a:r>
              <a:rPr lang="sw"/>
              <a:t> </a:t>
            </a:r>
            <a:endParaRPr lang="nb-NO" dirty="0">
              <a:ea typeface="Calibri" panose="020F0502020204030204"/>
              <a:cs typeface="Calibri"/>
            </a:endParaRPr>
          </a:p>
          <a:p>
            <a:pPr rtl="0">
              <a:spcBef>
                <a:spcPct val="0"/>
              </a:spcBef>
              <a:spcAft>
                <a:spcPct val="0"/>
              </a:spcAft>
              <a:buFont typeface="Calibri"/>
              <a:buChar char="-"/>
            </a:pPr>
            <a:r>
              <a:rPr lang="sw">
                <a:hlinkClick r:id="rId9"/>
              </a:rPr>
              <a:t>Rett til et fritt og selvstendig liv med frihet fra vold og trusler</a:t>
            </a:r>
            <a:r>
              <a:rPr lang="sw"/>
              <a:t> (*se egen beskrivelse av komponent)</a:t>
            </a:r>
            <a:endParaRPr lang="nb-NO" dirty="0">
              <a:ea typeface="Calibri" panose="020F0502020204030204"/>
              <a:cs typeface="Calibri"/>
            </a:endParaRPr>
          </a:p>
          <a:p>
            <a:pPr rtl="0">
              <a:spcBef>
                <a:spcPct val="0"/>
              </a:spcBef>
              <a:spcAft>
                <a:spcPct val="0"/>
              </a:spcAft>
              <a:buFont typeface="Calibri"/>
              <a:buChar char="-"/>
            </a:pPr>
            <a:r>
              <a:rPr lang="sw">
                <a:hlinkClick r:id="rId10"/>
              </a:rPr>
              <a:t>Lov om barn og foreldre</a:t>
            </a:r>
            <a:endParaRPr lang="nb-NO" dirty="0"/>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TIL KURSLEDER:</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Dette kurset skal være et utgangspunkt for kursdagene, og skal dekke de områdene dere må igjennom i følge rettingslinjene, men må ikke være et ordrett manus.</a:t>
            </a:r>
          </a:p>
          <a:p>
            <a:pPr rtl="0">
              <a:spcBef>
                <a:spcPct val="0"/>
              </a:spcBef>
              <a:spcAft>
                <a:spcPct val="0"/>
              </a:spcAft>
              <a:buFont typeface="Calibri"/>
              <a:buChar char="-"/>
            </a:pPr>
            <a:r>
              <a:rPr lang="sw">
                <a:ea typeface="Calibri" panose="020F0502020204030204"/>
                <a:cs typeface="Calibri" panose="020F0502020204030204"/>
              </a:rPr>
              <a:t>Alle sidene kan tilpasses, og du laster bare ned powerpointen og gjør de endringene du måtte ønske.</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Det er enkelte tema og slides som er lagt opp slik at dere må tilpasse slik at innholdet passer inn i deres kommune.</a:t>
            </a:r>
          </a:p>
          <a:p>
            <a:pPr rtl="0">
              <a:spcBef>
                <a:spcPct val="0"/>
              </a:spcBef>
              <a:spcAft>
                <a:spcPct val="0"/>
              </a:spcAft>
              <a:buFont typeface="Calibri"/>
              <a:buChar char="-"/>
            </a:pPr>
            <a:r>
              <a:rPr lang="sw">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rtl="0">
              <a:spcBef>
                <a:spcPct val="0"/>
              </a:spcBef>
              <a:spcAft>
                <a:spcPct val="0"/>
              </a:spcAft>
              <a:buFont typeface="Calibri"/>
              <a:buChar char="-"/>
            </a:pPr>
            <a:r>
              <a:rPr lang="sw">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 Det er fint om dere får til en dialog mellom dere kursledere for å skape refleksjon underveis i kurset.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sw">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sw"/>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sw"/>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sw">
                <a:ea typeface="Calibri"/>
                <a:cs typeface="Calibri"/>
              </a:rPr>
              <a:t>https://vimeo.com/774728066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fontAlgn="base">
              <a:buFont typeface="Arial" panose="020B0604020202020204" pitchFamily="34" charset="0"/>
              <a:buChar char="•"/>
            </a:pPr>
            <a:r>
              <a:rPr lang="sw" b="0" i="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rtl="0" fontAlgn="base">
              <a:buFont typeface="Arial" panose="020B0604020202020204" pitchFamily="34" charset="0"/>
              <a:buChar char="•"/>
            </a:pPr>
            <a:r>
              <a:rPr lang="sw" b="0" i="0">
                <a:solidFill>
                  <a:srgbClr val="333333"/>
                </a:solidFill>
                <a:effectLst/>
                <a:latin typeface="Noto Serif"/>
                <a:ea typeface="Noto Serif"/>
                <a:cs typeface="Noto Serif"/>
              </a:rPr>
              <a:t>Nærmest alle land i verden har sluttet seg til barnekonvensjonen.</a:t>
            </a:r>
          </a:p>
          <a:p>
            <a:pPr rtl="0" fontAlgn="base">
              <a:buFont typeface="Arial" panose="020B0604020202020204" pitchFamily="34" charset="0"/>
              <a:buChar char="•"/>
            </a:pPr>
            <a:r>
              <a:rPr lang="sw" b="0" i="0">
                <a:solidFill>
                  <a:srgbClr val="333333"/>
                </a:solidFill>
                <a:effectLst/>
                <a:latin typeface="Noto Serif"/>
                <a:ea typeface="Noto Serif"/>
                <a:cs typeface="Noto Serif"/>
              </a:rPr>
              <a:t>Barnekonvensjonen er en avtale som skal sikre at alle barn skal ha de samme </a:t>
            </a:r>
            <a:r>
              <a:rPr lang="sw">
                <a:solidFill>
                  <a:srgbClr val="333333"/>
                </a:solidFill>
                <a:latin typeface="Noto Serif"/>
                <a:ea typeface="Noto Serif"/>
                <a:cs typeface="Noto Serif"/>
              </a:rPr>
              <a:t>grunnleggende </a:t>
            </a:r>
            <a:r>
              <a:rPr lang="sw" b="0" i="0">
                <a:solidFill>
                  <a:srgbClr val="333333"/>
                </a:solidFill>
                <a:effectLst/>
                <a:latin typeface="Noto Serif"/>
                <a:ea typeface="Noto Serif"/>
                <a:cs typeface="Noto Serif"/>
              </a:rPr>
              <a:t>rettigheter.</a:t>
            </a:r>
            <a:r>
              <a:rPr lang="sw">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rtl="0" fontAlgn="base"/>
            <a:r>
              <a:rPr lang="sw" b="0" i="0">
                <a:solidFill>
                  <a:srgbClr val="333333"/>
                </a:solidFill>
                <a:effectLst/>
                <a:latin typeface="Noto Serif"/>
                <a:ea typeface="Noto Serif"/>
                <a:cs typeface="Noto Serif"/>
              </a:rPr>
              <a:t>Til kursholder:</a:t>
            </a:r>
            <a:r>
              <a:rPr lang="sw">
                <a:solidFill>
                  <a:srgbClr val="333333"/>
                </a:solidFill>
                <a:latin typeface="Noto Serif"/>
                <a:ea typeface="Noto Serif"/>
                <a:cs typeface="Noto Serif"/>
              </a:rPr>
              <a:t> </a:t>
            </a:r>
          </a:p>
          <a:p>
            <a:pPr algn="l" rtl="0" fontAlgn="base">
              <a:buFont typeface="Arial" panose="020B0604020202020204" pitchFamily="34" charset="0"/>
              <a:buNone/>
            </a:pPr>
            <a:r>
              <a:rPr lang="sw"/>
              <a:t>Du kan for eksempel lese deg opp på barnekonvensjonen på UNICEF sine sider her: https://www.unicef.no/vart-arbeid/internasjonalt/barnekonvensjonen</a:t>
            </a:r>
          </a:p>
          <a:p>
            <a:pPr algn="l" rtl="0" fontAlgn="base">
              <a:buFont typeface="Arial" panose="020B0604020202020204" pitchFamily="34" charset="0"/>
              <a:buNone/>
            </a:pPr>
            <a:r>
              <a:rPr lang="sw"/>
              <a:t>Eller på barneombudets sider: https://www.barneombudet.no/for-barn-og-unge/barnekonvensjonen</a:t>
            </a:r>
          </a:p>
          <a:p>
            <a:pPr algn="l" rtl="0" fontAlgn="base">
              <a:buFont typeface="Arial" panose="020B0604020202020204" pitchFamily="34" charset="0"/>
              <a:buNone/>
            </a:pPr>
            <a:endParaRPr lang="nb-NO" dirty="0">
              <a:cs typeface="Calibri"/>
            </a:endParaRPr>
          </a:p>
          <a:p>
            <a:pPr algn="l" rtl="0" fontAlgn="base">
              <a:buFont typeface="Arial" panose="020B0604020202020204" pitchFamily="34" charset="0"/>
              <a:buChar char="•"/>
            </a:pPr>
            <a:endParaRPr lang="nb-NO" dirty="0"/>
          </a:p>
          <a:p>
            <a:pPr rtl="0" fontAlgn="base">
              <a:buFont typeface="Arial" panose="020B0604020202020204" pitchFamily="34" charset="0"/>
              <a:buChar char="•"/>
            </a:pPr>
            <a:r>
              <a:rPr lang="sw"/>
              <a:t>Handouts til dette temaet finner du for eksempel her:  https://www.reddbarna.no/content/uploads/sites/4/2024/02/BK_plakat_BOKMAL-3.pdf</a:t>
            </a:r>
            <a:endParaRPr lang="nb-NO" dirty="0">
              <a:cs typeface="Calibri"/>
            </a:endParaRPr>
          </a:p>
          <a:p>
            <a:pPr rtl="0"/>
            <a:r>
              <a:rPr lang="sw"/>
              <a:t>Denne siden er på norsk, men de kan bruke google translate for å oversette direkte. </a:t>
            </a:r>
          </a:p>
          <a:p>
            <a:pPr rtl="0"/>
            <a:endParaRPr lang="nb-NO" dirty="0">
              <a:cs typeface="Calibri"/>
            </a:endParaRPr>
          </a:p>
          <a:p>
            <a:pPr rtl="0"/>
            <a:r>
              <a:rPr lang="sw">
                <a:cs typeface="Calibri"/>
              </a:rPr>
              <a:t>Enkel plakat: https://www.plan-norge.no/vaart-arbeid/barnekonvensjonen/barnekonvensjonen-plakat-i-posten</a:t>
            </a:r>
          </a:p>
          <a:p>
            <a:pPr rtl="0"/>
            <a:endParaRPr lang="nb-NO" dirty="0"/>
          </a:p>
          <a:p>
            <a:pPr algn="l" rtl="0" fontAlgn="base">
              <a:buFont typeface="Arial" panose="020B0604020202020204" pitchFamily="34" charset="0"/>
              <a:buNone/>
            </a:pPr>
            <a:r>
              <a:rPr lang="sw" b="0" i="0">
                <a:solidFill>
                  <a:srgbClr val="333333"/>
                </a:solidFill>
                <a:effectLst/>
                <a:latin typeface="Noto Serif"/>
                <a:ea typeface="Noto Serif"/>
                <a:cs typeface="Noto Serif"/>
              </a:rPr>
              <a:t>.</a:t>
            </a:r>
          </a:p>
          <a:p>
            <a:pPr rtl="0"/>
            <a:br>
              <a:rPr lang="nb-NO" dirty="0">
                <a:cs typeface="+mn-l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er det fint om dere går kort igjennom noen av rettighetene og hva det vil si i praksis. Bruk eksempler som er relevant for gruppen. (Hent ut de eksemplene du synes passer best for eksempel fra sidene til Unicef eller barneombudet.).</a:t>
            </a:r>
          </a:p>
          <a:p>
            <a:pPr rtl="0"/>
            <a:endParaRPr lang="nb-NO" dirty="0"/>
          </a:p>
          <a:p>
            <a:pPr rtl="0"/>
            <a:r>
              <a:rPr lang="sw"/>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pPr rtl="0"/>
            <a:endParaRPr lang="nb-NO" dirty="0"/>
          </a:p>
          <a:p>
            <a:pPr rtl="0"/>
            <a:r>
              <a:rPr lang="sw"/>
              <a:t>Et annet eksempel er «til barnets beste», som betyr at alle bestemmelser som omhandler barn skal gjøres til deres beste, enten om det er snakk om bestemmelser for et enkelt barn, eller en gruppe barn i for eksempel kommunen</a:t>
            </a:r>
          </a:p>
          <a:p>
            <a:pPr rtl="0"/>
            <a:endParaRPr lang="nb-NO" dirty="0"/>
          </a:p>
          <a:p>
            <a:pPr rtl="0"/>
            <a:r>
              <a:rPr lang="sw"/>
              <a:t>Alle barn skal ha mulighet til å si sin mening hjemme, på skolen, eller i andre sammenhenger. De skal bli lyttet til og tatt på alvor. Det betyr ikke at barnet alltid skal få det som de vil, men de skal få ha muligheten til å si sin mening, </a:t>
            </a:r>
          </a:p>
          <a:p>
            <a:pPr rtl="0"/>
            <a:endParaRPr lang="nb-NO" dirty="0"/>
          </a:p>
          <a:p>
            <a:pPr rtl="0"/>
            <a:endParaRPr lang="nb-NO" dirty="0"/>
          </a:p>
          <a:p>
            <a:pPr rtl="0"/>
            <a:r>
              <a:rPr lang="sw"/>
              <a:t>(Bildet som er her er plakaten du kan du også printe ut som handout fra: https://www.unicef.no/vart-arbeid/internasjonalt/barnekonvensjonen )</a:t>
            </a:r>
          </a:p>
          <a:p>
            <a:pPr rtl="0"/>
            <a:endParaRPr lang="nb-NO" dirty="0"/>
          </a:p>
          <a:p>
            <a:pPr rtl="0"/>
            <a:endParaRPr lang="nb-NO" dirty="0"/>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skal vi dvele litt ekstra ved retten til å ha et selvstendig liv uten vold og trusler, og hva det vil si. I Norge er det å forbudt å utsette voksne eller barn mot trusler og vold. </a:t>
            </a:r>
          </a:p>
          <a:p>
            <a:pPr rtl="0"/>
            <a:r>
              <a:rPr lang="sw"/>
              <a:t>Vold blir definert som både fysisk og psykisk vold, og negativ sosial kontroll. Her ønsker vi at dere stopper litt opp ved dette og finner på eksempler som viser ulike former for vold. </a:t>
            </a:r>
            <a:endParaRPr lang="nb-NO" dirty="0">
              <a:cs typeface="Calibri"/>
            </a:endParaRPr>
          </a:p>
          <a:p>
            <a:pPr rtl="0"/>
            <a:r>
              <a:rPr lang="sw"/>
              <a:t>For eksempel: </a:t>
            </a:r>
            <a:endParaRPr lang="nb-NO" dirty="0">
              <a:cs typeface="Calibri"/>
            </a:endParaRPr>
          </a:p>
          <a:p>
            <a:pPr rtl="0"/>
            <a:r>
              <a:rPr lang="sw"/>
              <a:t>Oppdragervold er ikke lov, ikke lov å slå eller fysisk straffe barn. </a:t>
            </a:r>
            <a:endParaRPr lang="nb-NO" dirty="0">
              <a:cs typeface="Calibri"/>
            </a:endParaRPr>
          </a:p>
          <a:p>
            <a:pPr rtl="0"/>
            <a:r>
              <a:rPr lang="sw"/>
              <a:t>Psykisk vold, ikke lov å true noen til å gjøre noe.</a:t>
            </a:r>
            <a:endParaRPr lang="nb-NO" dirty="0">
              <a:cs typeface="Calibri"/>
            </a:endParaRPr>
          </a:p>
          <a:p>
            <a:pPr rtl="0"/>
            <a:r>
              <a:rPr lang="sw"/>
              <a:t>Ikke lov å holde noen tilbake fra å kunne leve fritt, ved å for eksempel ikke la barna velge venner selv, eller hindre partneren din i å ha et sosialliv. </a:t>
            </a:r>
            <a:endParaRPr lang="nb-NO" dirty="0">
              <a:cs typeface="Calibri"/>
            </a:endParaRPr>
          </a:p>
          <a:p>
            <a:pPr rtl="0"/>
            <a:endParaRPr lang="nb-NO" dirty="0"/>
          </a:p>
          <a:p>
            <a:pPr rtl="0"/>
            <a:endParaRPr lang="nb-NO" dirty="0"/>
          </a:p>
          <a:p>
            <a:pPr rtl="0"/>
            <a:endParaRPr lang="nb-NO" dirty="0"/>
          </a:p>
          <a:p>
            <a:pPr rtl="0"/>
            <a:endParaRPr lang="nb-NO" dirty="0"/>
          </a:p>
          <a:p>
            <a:pPr rtl="0"/>
            <a:r>
              <a:rPr lang="sw">
                <a:hlinkClick r:id="rId3"/>
              </a:rPr>
              <a:t>https://www.barneombudet.no/for-barn-og-unge/dine-rettigheter/vold-og-overgrep</a:t>
            </a:r>
            <a:endParaRPr lang="nb-NO" dirty="0"/>
          </a:p>
          <a:p>
            <a:pPr rtl="0"/>
            <a:endParaRPr lang="nb-NO" dirty="0"/>
          </a:p>
          <a:p>
            <a:pPr rtl="0"/>
            <a:r>
              <a:rPr lang="sw"/>
              <a:t>Forslag til temaer å gå mer inn i: </a:t>
            </a:r>
          </a:p>
          <a:p>
            <a:pPr rtl="0"/>
            <a:r>
              <a:rPr lang="sw"/>
              <a:t>Hva er vold?</a:t>
            </a:r>
            <a:endParaRPr lang="nb-NO" dirty="0">
              <a:cs typeface="Calibri"/>
            </a:endParaRPr>
          </a:p>
          <a:p>
            <a:pPr rtl="0"/>
            <a:r>
              <a:rPr lang="sw"/>
              <a:t>Vold er et overgrep mot andre.</a:t>
            </a:r>
            <a:endParaRPr lang="nb-NO" dirty="0">
              <a:cs typeface="Calibri"/>
            </a:endParaRPr>
          </a:p>
          <a:p>
            <a:pPr rtl="0"/>
            <a:r>
              <a:rPr lang="sw"/>
              <a:t>Vold er alle handlinger som påfører en annen skade, smerte eller redsel.</a:t>
            </a:r>
            <a:endParaRPr lang="nb-NO" dirty="0">
              <a:cs typeface="Calibri"/>
            </a:endParaRPr>
          </a:p>
          <a:p>
            <a:pPr rtl="0"/>
            <a:r>
              <a:rPr lang="sw"/>
              <a:t>Vold kan være fysisk, psykisk, latent, seksuell og materiell. </a:t>
            </a:r>
            <a:endParaRPr lang="nb-NO" dirty="0">
              <a:cs typeface="Calibri"/>
            </a:endParaRPr>
          </a:p>
          <a:p>
            <a:pPr rtl="0"/>
            <a:r>
              <a:rPr lang="sw"/>
              <a:t>Hva er vold i nære relasjoner?</a:t>
            </a:r>
            <a:endParaRPr lang="nb-NO"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sw" b="0" i="0" u="none" strike="noStrike">
                <a:solidFill>
                  <a:srgbClr val="333333"/>
                </a:solidFill>
                <a:effectLst/>
                <a:latin typeface="Open Sans" panose="020F0502020204030204" pitchFamily="34" charset="0"/>
              </a:rPr>
              <a:t>Her kan illustrasjonen brukes for å vise at foreldrene sitter med likt ansvar. </a:t>
            </a:r>
          </a:p>
          <a:p>
            <a:pPr algn="l" rtl="0"/>
            <a:endParaRPr lang="nb-NO" b="0" i="0" u="none" strike="noStrike" dirty="0">
              <a:solidFill>
                <a:srgbClr val="333333"/>
              </a:solidFill>
              <a:effectLst/>
              <a:latin typeface="Open Sans" panose="020F0502020204030204" pitchFamily="34" charset="0"/>
            </a:endParaRPr>
          </a:p>
          <a:p>
            <a:pPr algn="l" rtl="0"/>
            <a:r>
              <a:rPr lang="sw" b="0" i="0" u="none" strike="noStrike">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rtl="0"/>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w" b="0" i="0" u="none" strike="noStrike">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w" b="0" i="0" u="none" strike="noStrike">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rtl="0"/>
            <a:endParaRPr lang="nb-NO" b="0" i="0" u="none" strike="noStrike" dirty="0">
              <a:solidFill>
                <a:srgbClr val="333333"/>
              </a:solidFill>
              <a:effectLst/>
              <a:latin typeface="Open Sans" panose="020B0606030504020204" pitchFamily="34" charset="0"/>
            </a:endParaRPr>
          </a:p>
          <a:p>
            <a:pPr algn="l" rtl="0"/>
            <a:r>
              <a:rPr lang="sw" b="0" i="0" u="none" strike="noStrike">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rtl="0"/>
            <a:endParaRPr lang="nb-NO" b="0" i="0" u="none" strike="noStrike" dirty="0">
              <a:solidFill>
                <a:srgbClr val="333333"/>
              </a:solidFill>
              <a:effectLst/>
              <a:latin typeface="Open Sans" panose="020B0606030504020204" pitchFamily="34" charset="0"/>
            </a:endParaRPr>
          </a:p>
          <a:p>
            <a:pPr algn="l" rtl="0"/>
            <a:r>
              <a:rPr lang="sw" b="0" i="0" u="none" strike="noStrike">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rtl="0"/>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sw">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sw">
                <a:ea typeface="Calibri"/>
                <a:cs typeface="Calibri"/>
              </a:rPr>
              <a:t>Det gjelder for kvinner og menn – uavhengig av legning, uavhengig av religionstilhørighet, uavhengig av nedsatt funksjonsevne, sykdom (m.m...)</a:t>
            </a:r>
          </a:p>
          <a:p>
            <a:pPr rtl="0"/>
            <a:endParaRPr lang="nb-NO" dirty="0"/>
          </a:p>
          <a:p>
            <a:pPr algn="l" rtl="0" fontAlgn="base"/>
            <a:r>
              <a:rPr lang="sw" sz="1800" b="0" i="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rtl="0" fontAlgn="base"/>
            <a:r>
              <a:rPr lang="sw"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sw" sz="1800" b="0" i="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rtl="0" fontAlgn="base"/>
            <a:r>
              <a:rPr lang="sw"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ea typeface="Calibri"/>
                <a:cs typeface="Calibri"/>
              </a:rPr>
              <a:t>Stikkord til manus :</a:t>
            </a:r>
          </a:p>
          <a:p>
            <a:pPr marL="171450" indent="-171450" rtl="0">
              <a:buFont typeface="Calibri"/>
              <a:buChar char="-"/>
            </a:pPr>
            <a:r>
              <a:rPr lang="sw">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sw">
                <a:ea typeface="Calibri"/>
                <a:cs typeface="Calibri"/>
              </a:rPr>
              <a:t>Det gjelder for kvinner og menn – uavhengig av legning, uavhengig av religionstilhørighet, uavhengig av nedsatt funksjonsevne, sykdom (m.m...)</a:t>
            </a:r>
          </a:p>
          <a:p>
            <a:pPr marL="171450" indent="-171450" rtl="0">
              <a:buFont typeface="Calibri"/>
              <a:buChar char="-"/>
            </a:pPr>
            <a:endParaRPr lang="en-US">
              <a:ea typeface="Calibri"/>
              <a:cs typeface="Calibri"/>
            </a:endParaRPr>
          </a:p>
          <a:p>
            <a:pPr algn="l" rtl="0" fontAlgn="base"/>
            <a:r>
              <a:rPr lang="sw"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rtl="0" fontAlgn="base"/>
            <a:r>
              <a:rPr lang="sw"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sw"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rtl="0" fontAlgn="base"/>
            <a:r>
              <a:rPr lang="sw"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rtl="0">
              <a:buFont typeface="Calibri"/>
              <a:buChar char="-"/>
            </a:pPr>
            <a:endParaRPr lang="en-US">
              <a:ea typeface="Calibri"/>
              <a:cs typeface="Calibri"/>
            </a:endParaRPr>
          </a:p>
          <a:p>
            <a:pPr rtl="0"/>
            <a:endParaRPr lang="nb-NO"/>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lnSpc>
                <a:spcPct val="90000"/>
              </a:lnSpc>
              <a:spcBef>
                <a:spcPts val="1000"/>
              </a:spcBef>
            </a:pPr>
            <a:r>
              <a:rPr lang="sw">
                <a:ea typeface="Calibri" panose="020F0502020204030204"/>
                <a:cs typeface="Calibri" panose="020F0502020204030204"/>
              </a:rPr>
              <a:t>Stikkord til manus: </a:t>
            </a:r>
          </a:p>
          <a:p>
            <a:pPr marL="171450" indent="-171450" rtl="0">
              <a:lnSpc>
                <a:spcPct val="90000"/>
              </a:lnSpc>
              <a:spcBef>
                <a:spcPts val="1000"/>
              </a:spcBef>
              <a:buFont typeface="Calibri"/>
              <a:buChar char="-"/>
            </a:pPr>
            <a:r>
              <a:rPr lang="sw">
                <a:ea typeface="Calibri" panose="020F0502020204030204"/>
                <a:cs typeface="Calibri" panose="020F0502020204030204"/>
              </a:rPr>
              <a:t>Basert på menneskerettighetene så legges det mye vekt på trygghet for foreldre i Norge. </a:t>
            </a:r>
          </a:p>
          <a:p>
            <a:pPr marL="171450" indent="-171450" rtl="0">
              <a:lnSpc>
                <a:spcPct val="90000"/>
              </a:lnSpc>
              <a:spcBef>
                <a:spcPts val="1000"/>
              </a:spcBef>
              <a:buFont typeface="Calibri"/>
              <a:buChar char="-"/>
            </a:pPr>
            <a:r>
              <a:rPr lang="sw">
                <a:ea typeface="Calibri" panose="020F0502020204030204"/>
                <a:cs typeface="Calibri" panose="020F0502020204030204"/>
              </a:rPr>
              <a:t>Å komme til et nytt land oppleves gjerne utrygt både for foreldre og barn (si noe allemenngyldig her om trygghet å det å være foreldre..?)</a:t>
            </a:r>
          </a:p>
          <a:p>
            <a:pPr marL="171450" indent="-171450" rtl="0">
              <a:lnSpc>
                <a:spcPct val="90000"/>
              </a:lnSpc>
              <a:spcBef>
                <a:spcPts val="1000"/>
              </a:spcBef>
              <a:buFont typeface="Calibri"/>
              <a:buChar char="-"/>
            </a:pPr>
            <a:r>
              <a:rPr lang="sw">
                <a:ea typeface="Calibri" panose="020F0502020204030204"/>
                <a:cs typeface="Calibri" panose="020F0502020204030204"/>
              </a:rPr>
              <a:t>Foreldre har ansvar for å støtte barn...</a:t>
            </a:r>
          </a:p>
          <a:p>
            <a:pPr rtl="0">
              <a:lnSpc>
                <a:spcPct val="90000"/>
              </a:lnSpc>
              <a:spcBef>
                <a:spcPts val="1000"/>
              </a:spcBef>
            </a:pPr>
            <a:endParaRPr lang="nb-NO" dirty="0">
              <a:ea typeface="Calibri" panose="020F0502020204030204"/>
              <a:cs typeface="Calibri" panose="020F0502020204030204"/>
            </a:endParaRPr>
          </a:p>
          <a:p>
            <a:pPr rtl="0">
              <a:lnSpc>
                <a:spcPct val="90000"/>
              </a:lnSpc>
              <a:spcBef>
                <a:spcPts val="1000"/>
              </a:spcBef>
            </a:pPr>
            <a:r>
              <a:rPr lang="sw">
                <a:ea typeface="Calibri" panose="020F0502020204030204"/>
                <a:cs typeface="Calibri" panose="020F0502020204030204"/>
              </a:rPr>
              <a:t>----------------------------------------------</a:t>
            </a:r>
          </a:p>
          <a:p>
            <a:pPr marL="514350" indent="-514350" rtl="0">
              <a:lnSpc>
                <a:spcPct val="90000"/>
              </a:lnSpc>
              <a:spcBef>
                <a:spcPts val="1000"/>
              </a:spcBef>
              <a:buFont typeface="Calibri"/>
              <a:buChar char="-"/>
            </a:pPr>
            <a:endParaRPr lang="nb-NO" dirty="0">
              <a:ea typeface="Calibri" panose="020F0502020204030204"/>
              <a:cs typeface="Calibri" panose="020F0502020204030204"/>
            </a:endParaRPr>
          </a:p>
          <a:p>
            <a:pPr marL="514350" indent="-514350" rtl="0">
              <a:lnSpc>
                <a:spcPct val="90000"/>
              </a:lnSpc>
              <a:spcBef>
                <a:spcPts val="1000"/>
              </a:spcBef>
              <a:buFont typeface="Calibri"/>
              <a:buChar char="-"/>
            </a:pPr>
            <a:r>
              <a:rPr lang="sw"/>
              <a:t>Foreldre har ansvaret for å støtte barns utvikling. Gi trygghet, kjærlighet og grenser. </a:t>
            </a:r>
            <a:endParaRPr lang="en-US" dirty="0">
              <a:ea typeface="Calibri"/>
              <a:cs typeface="Calibri"/>
            </a:endParaRPr>
          </a:p>
          <a:p>
            <a:pPr marL="514350" indent="-514350" rtl="0">
              <a:lnSpc>
                <a:spcPct val="90000"/>
              </a:lnSpc>
              <a:spcBef>
                <a:spcPts val="1000"/>
              </a:spcBef>
              <a:buFont typeface="Calibri"/>
              <a:buChar char="-"/>
            </a:pPr>
            <a:r>
              <a:rPr lang="sw"/>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Fortell litt om hva slags foreldreveiledningstilbud som finnes i deres kommune. </a:t>
            </a:r>
          </a:p>
          <a:p>
            <a:pPr rtl="0"/>
            <a:r>
              <a:rPr lang="sw"/>
              <a:t>Hvordan det er lagt opp?</a:t>
            </a:r>
          </a:p>
          <a:p>
            <a:pPr rtl="0"/>
            <a:r>
              <a:rPr lang="sw"/>
              <a:t>Hvem er det typisk som deltar?</a:t>
            </a:r>
          </a:p>
          <a:p>
            <a:pPr rtl="0"/>
            <a:r>
              <a:rPr lang="sw"/>
              <a:t>Hvordan en melder en seg på?</a:t>
            </a:r>
          </a:p>
          <a:p>
            <a:pPr rtl="0"/>
            <a:endParaRPr lang="nb-NO" dirty="0"/>
          </a:p>
          <a:p>
            <a:pPr rtl="0"/>
            <a:r>
              <a:rPr lang="sw"/>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ea typeface="Calibri"/>
                <a:cs typeface="Calibri"/>
              </a:rPr>
              <a:t>Skriv inn relevante tjenester dere har I kommunen. </a:t>
            </a:r>
          </a:p>
          <a:p>
            <a:pPr rtl="0"/>
            <a:endParaRPr lang="en-US" dirty="0">
              <a:ea typeface="Calibri"/>
              <a:cs typeface="Calibri"/>
            </a:endParaRPr>
          </a:p>
          <a:p>
            <a:pPr rtl="0"/>
            <a:r>
              <a:rPr lang="sw">
                <a:ea typeface="Calibri"/>
                <a:cs typeface="Calibri"/>
              </a:rPr>
              <a:t>Stikkord til manus: </a:t>
            </a:r>
          </a:p>
          <a:p>
            <a:pPr marL="171450" indent="-171450" rtl="0">
              <a:buFont typeface="Calibri"/>
              <a:buChar char="-"/>
            </a:pPr>
            <a:r>
              <a:rPr lang="sw">
                <a:ea typeface="Calibri"/>
                <a:cs typeface="Calibri"/>
              </a:rPr>
              <a:t>Foreldre er ikke alene med oppgaven</a:t>
            </a:r>
            <a:endParaRPr lang="en-US" dirty="0">
              <a:ea typeface="Calibri"/>
              <a:cs typeface="Calibri"/>
            </a:endParaRPr>
          </a:p>
          <a:p>
            <a:pPr marL="171450" indent="-171450" rtl="0">
              <a:buFont typeface="Calibri"/>
              <a:buChar char="-"/>
            </a:pPr>
            <a:r>
              <a:rPr lang="sw">
                <a:ea typeface="Calibri"/>
                <a:cs typeface="Calibri"/>
              </a:rPr>
              <a:t>Det er flere steder hvor du kan be om hjelp når du har spørsmål slik som flytkningetjenesten, kommunale tjenester, barnevernstjenesten (viktig å få nevnt allerede første kursdag), skolehelsetjenester, helsestasjon m fl.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Her er en slide for å oppmuntre deltagerne til å bruke google translate om de trenger det.</a:t>
            </a:r>
          </a:p>
          <a:p>
            <a:pPr rtl="0"/>
            <a:r>
              <a:rPr lang="sw"/>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sw" b="1" i="0">
                <a:solidFill>
                  <a:srgbClr val="0D0D0D"/>
                </a:solidFill>
                <a:effectLst/>
                <a:highlight>
                  <a:srgbClr val="FFFFFF"/>
                </a:highlight>
                <a:latin typeface="Söhne"/>
              </a:rPr>
              <a:t>Alternativ til hjemmeoppgaven. </a:t>
            </a:r>
          </a:p>
          <a:p>
            <a:pPr algn="l" rtl="0"/>
            <a:endParaRPr lang="nb-NO" b="1" i="0" dirty="0">
              <a:solidFill>
                <a:srgbClr val="0D0D0D"/>
              </a:solidFill>
              <a:effectLst/>
              <a:highlight>
                <a:srgbClr val="FFFFFF"/>
              </a:highlight>
              <a:latin typeface="Söhne"/>
            </a:endParaRPr>
          </a:p>
          <a:p>
            <a:pPr algn="l" rtl="0"/>
            <a:r>
              <a:rPr lang="sw" b="1" i="0">
                <a:solidFill>
                  <a:srgbClr val="0D0D0D"/>
                </a:solidFill>
                <a:effectLst/>
                <a:highlight>
                  <a:srgbClr val="FFFFFF"/>
                </a:highlight>
                <a:latin typeface="Söhne"/>
              </a:rPr>
              <a:t>Hjemmeoppgave: "Mitt nye samfunn"</a:t>
            </a:r>
          </a:p>
          <a:p>
            <a:pPr algn="l" rtl="0"/>
            <a:r>
              <a:rPr lang="sw" b="1" i="0">
                <a:solidFill>
                  <a:srgbClr val="0D0D0D"/>
                </a:solidFill>
                <a:effectLst/>
                <a:highlight>
                  <a:srgbClr val="FFFFFF"/>
                </a:highlight>
                <a:latin typeface="Söhne"/>
              </a:rPr>
              <a:t>Formål:</a:t>
            </a:r>
            <a:r>
              <a:rPr lang="sw" b="0" i="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rtl="0"/>
            <a:r>
              <a:rPr lang="sw" b="1" i="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rtl="0">
              <a:buFont typeface="+mj-lt"/>
              <a:buAutoNum type="arabicPeriod"/>
            </a:pPr>
            <a:r>
              <a:rPr lang="sw" b="1" i="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sw" b="1" i="0">
                <a:solidFill>
                  <a:srgbClr val="0D0D0D"/>
                </a:solidFill>
                <a:effectLst/>
                <a:highlight>
                  <a:srgbClr val="FFFFFF"/>
                </a:highlight>
                <a:latin typeface="Söhne"/>
              </a:rPr>
              <a:t>Behov:</a:t>
            </a:r>
            <a:r>
              <a:rPr lang="sw" b="0" i="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rtl="0">
              <a:buFont typeface="+mj-lt"/>
              <a:buAutoNum type="arabicPeriod"/>
            </a:pPr>
            <a:r>
              <a:rPr lang="sw" b="1" i="0">
                <a:solidFill>
                  <a:srgbClr val="0D0D0D"/>
                </a:solidFill>
                <a:effectLst/>
                <a:highlight>
                  <a:srgbClr val="FFFFFF"/>
                </a:highlight>
                <a:latin typeface="Söhne"/>
              </a:rPr>
              <a:t>Bekymringer:</a:t>
            </a:r>
            <a:r>
              <a:rPr lang="sw" b="0" i="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rtl="0">
              <a:buFont typeface="+mj-lt"/>
              <a:buAutoNum type="arabicPeriod"/>
            </a:pPr>
            <a:r>
              <a:rPr lang="sw" b="1" i="0">
                <a:solidFill>
                  <a:srgbClr val="0D0D0D"/>
                </a:solidFill>
                <a:effectLst/>
                <a:highlight>
                  <a:srgbClr val="FFFFFF"/>
                </a:highlight>
                <a:latin typeface="Söhne"/>
              </a:rPr>
              <a:t>Forskjeller:</a:t>
            </a:r>
            <a:r>
              <a:rPr lang="sw" b="0" i="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rtl="0">
              <a:buFont typeface="+mj-lt"/>
              <a:buAutoNum type="arabicPeriod"/>
            </a:pPr>
            <a:r>
              <a:rPr lang="sw" b="1" i="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sw" b="0" i="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rtl="0">
              <a:buFont typeface="+mj-lt"/>
              <a:buAutoNum type="arabicPeriod"/>
            </a:pPr>
            <a:r>
              <a:rPr lang="sw" b="0" i="0">
                <a:solidFill>
                  <a:srgbClr val="0D0D0D"/>
                </a:solidFill>
                <a:effectLst/>
                <a:highlight>
                  <a:srgbClr val="FFFFFF"/>
                </a:highlight>
                <a:latin typeface="Söhne"/>
              </a:rPr>
              <a:t>Be dem om å velge ett bilde de liker best og skrive en kort tekst om hvorfor dette stedet virket interessant eller viktig for dem.</a:t>
            </a:r>
          </a:p>
          <a:p>
            <a:pPr algn="l" rtl="0">
              <a:buFont typeface="+mj-lt"/>
              <a:buAutoNum type="arabicPeriod"/>
            </a:pPr>
            <a:r>
              <a:rPr lang="sw" b="1" i="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sw" b="0" i="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rtl="0"/>
            <a:r>
              <a:rPr lang="sw" b="1" i="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rtl="0">
              <a:buFont typeface="Arial" panose="020B0604020202020204" pitchFamily="34" charset="0"/>
              <a:buChar char="•"/>
            </a:pPr>
            <a:r>
              <a:rPr lang="sw" b="0" i="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rtl="0">
              <a:buFont typeface="Arial" panose="020B0604020202020204" pitchFamily="34" charset="0"/>
              <a:buChar char="•"/>
            </a:pPr>
            <a:r>
              <a:rPr lang="sw" b="0" i="0">
                <a:solidFill>
                  <a:srgbClr val="0D0D0D"/>
                </a:solidFill>
                <a:effectLst/>
                <a:highlight>
                  <a:srgbClr val="FFFFFF"/>
                </a:highlight>
                <a:latin typeface="Söhne"/>
              </a:rPr>
              <a:t>Oppfordre dem til å være kreative og ærlige i sine refleksjoner.</a:t>
            </a:r>
          </a:p>
          <a:p>
            <a:pPr algn="l" rtl="0">
              <a:buFont typeface="Arial" panose="020B0604020202020204" pitchFamily="34" charset="0"/>
              <a:buChar char="•"/>
            </a:pPr>
            <a:r>
              <a:rPr lang="sw" b="0" i="0">
                <a:solidFill>
                  <a:srgbClr val="0D0D0D"/>
                </a:solidFill>
                <a:effectLst/>
                <a:highlight>
                  <a:srgbClr val="FFFFFF"/>
                </a:highlight>
                <a:latin typeface="Söhne"/>
              </a:rPr>
              <a:t>Minn dem på at alle personlige refleksjoner vil bli behandlet med respekt og konfidensialitet.</a:t>
            </a:r>
          </a:p>
          <a:p>
            <a:pPr algn="l" rtl="0"/>
            <a:r>
              <a:rPr lang="sw" b="0" i="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ea typeface="Calibri"/>
                <a:cs typeface="Calibri"/>
              </a:rPr>
              <a:t>Stikkord til manus: </a:t>
            </a:r>
            <a:endParaRPr lang="nb-NO" dirty="0"/>
          </a:p>
          <a:p>
            <a:pPr marL="171450" indent="-171450" rtl="0">
              <a:spcBef>
                <a:spcPct val="0"/>
              </a:spcBef>
              <a:spcAft>
                <a:spcPct val="0"/>
              </a:spcAft>
              <a:buFont typeface="Calibri"/>
              <a:buChar char="-"/>
            </a:pPr>
            <a:r>
              <a:rPr lang="sw">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sw">
                <a:ea typeface="Calibri" panose="020F0502020204030204"/>
                <a:cs typeface="Calibri" panose="020F0502020204030204"/>
              </a:rPr>
              <a:t>Her følger det en del lenker til sider på internett dere kan finne mer informasjon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sw">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spcBef>
                <a:spcPct val="0"/>
              </a:spcBef>
              <a:spcAft>
                <a:spcPct val="0"/>
              </a:spcAft>
              <a:buFont typeface="Calibri"/>
              <a:buChar char="-"/>
            </a:pPr>
            <a:r>
              <a:rPr lang="sw">
                <a:cs typeface="Calibri"/>
              </a:rPr>
              <a:t>Skriv inn navnet ditt i powerpointen. </a:t>
            </a:r>
          </a:p>
          <a:p>
            <a:pPr marL="171450" indent="-171450" rtl="0">
              <a:spcBef>
                <a:spcPct val="0"/>
              </a:spcBef>
              <a:spcAft>
                <a:spcPct val="0"/>
              </a:spcAft>
              <a:buFont typeface="Calibri"/>
              <a:buChar char="-"/>
            </a:pPr>
            <a:endParaRPr lang="nb-NO" dirty="0">
              <a:cs typeface="Calibri"/>
            </a:endParaRPr>
          </a:p>
          <a:p>
            <a:pPr marL="171450" indent="-171450" rtl="0">
              <a:spcBef>
                <a:spcPct val="0"/>
              </a:spcBef>
              <a:spcAft>
                <a:spcPct val="0"/>
              </a:spcAft>
              <a:buFont typeface="Calibri"/>
              <a:buChar char="-"/>
            </a:pPr>
            <a:r>
              <a:rPr lang="sw">
                <a:cs typeface="Calibri"/>
              </a:rPr>
              <a:t>Først og fremst vil ønske deg som forelder og ditt barn velkommen til Norge. </a:t>
            </a:r>
          </a:p>
          <a:p>
            <a:pPr marL="171450" indent="-171450" rtl="0">
              <a:spcBef>
                <a:spcPct val="0"/>
              </a:spcBef>
              <a:spcAft>
                <a:spcPct val="0"/>
              </a:spcAft>
              <a:buFont typeface="Calibri"/>
              <a:buChar char="-"/>
            </a:pPr>
            <a:endParaRPr lang="nb-NO" dirty="0">
              <a:ea typeface="Calibri" panose="020F0502020204030204"/>
              <a:cs typeface="Calibri"/>
            </a:endParaRPr>
          </a:p>
          <a:p>
            <a:pPr marL="171450" indent="-171450" rtl="0">
              <a:spcBef>
                <a:spcPct val="0"/>
              </a:spcBef>
              <a:spcAft>
                <a:spcPct val="0"/>
              </a:spcAft>
              <a:buFont typeface="Calibri"/>
              <a:buChar char="-"/>
            </a:pPr>
            <a:r>
              <a:rPr lang="sw">
                <a:ea typeface="Calibri" panose="020F0502020204030204"/>
                <a:cs typeface="Calibri"/>
              </a:rPr>
              <a:t>Og Velkommen til foreldrekurs!</a:t>
            </a:r>
          </a:p>
          <a:p>
            <a:pPr marL="171450" indent="-171450" rtl="0">
              <a:spcBef>
                <a:spcPct val="0"/>
              </a:spcBef>
              <a:spcAft>
                <a:spcPct val="0"/>
              </a:spcAft>
              <a:buFont typeface="Calibri"/>
              <a:buChar char="-"/>
            </a:pPr>
            <a:r>
              <a:rPr lang="sw">
                <a:ea typeface="Calibri" panose="020F0502020204030204"/>
                <a:cs typeface="Calibri"/>
              </a:rPr>
              <a:t>Mitt navn er...</a:t>
            </a:r>
          </a:p>
          <a:p>
            <a:pPr rtl="0">
              <a:spcBef>
                <a:spcPct val="0"/>
              </a:spcBef>
              <a:spcAft>
                <a:spcPct val="0"/>
              </a:spcAft>
            </a:pPr>
            <a:endParaRPr lang="nb-NO" dirty="0">
              <a:ea typeface="Calibri" panose="020F0502020204030204"/>
              <a:cs typeface="Calibri"/>
            </a:endParaRPr>
          </a:p>
          <a:p>
            <a:pPr rtl="0">
              <a:spcBef>
                <a:spcPct val="0"/>
              </a:spcBef>
              <a:spcAft>
                <a:spcPct val="0"/>
              </a:spcAft>
            </a:pPr>
            <a:r>
              <a:rPr lang="sw">
                <a:ea typeface="Calibri" panose="020F0502020204030204"/>
                <a:cs typeface="Calibri"/>
              </a:rPr>
              <a:t>-------------------------------------------------</a:t>
            </a:r>
            <a:endParaRPr lang="nb-NO" dirty="0">
              <a:cs typeface="Calibri"/>
            </a:endParaRPr>
          </a:p>
          <a:p>
            <a:pPr rtl="0">
              <a:spcBef>
                <a:spcPct val="0"/>
              </a:spcBef>
              <a:spcAft>
                <a:spcPct val="0"/>
              </a:spcAft>
            </a:pPr>
            <a:endParaRPr lang="nb-NO" dirty="0">
              <a:cs typeface="Calibri"/>
            </a:endParaRPr>
          </a:p>
          <a:p>
            <a:pPr rtl="0">
              <a:spcBef>
                <a:spcPct val="0"/>
              </a:spcBef>
              <a:spcAft>
                <a:spcPct val="0"/>
              </a:spcAft>
            </a:pPr>
            <a:endParaRPr lang="nb-NO" dirty="0"/>
          </a:p>
          <a:p>
            <a:pPr rtl="0">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rtlCol="0"/>
          <a:lstStyle/>
          <a:p>
            <a:pPr rtl="0"/>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sw"/>
              <a:t>Forslag til hva du kan legge vekt på: </a:t>
            </a:r>
          </a:p>
          <a:p>
            <a:pPr rtl="0">
              <a:spcBef>
                <a:spcPct val="0"/>
              </a:spcBef>
              <a:spcAft>
                <a:spcPct val="0"/>
              </a:spcAft>
            </a:pPr>
            <a:endParaRPr lang="nb-NO" dirty="0"/>
          </a:p>
          <a:p>
            <a:pPr rtl="0">
              <a:spcBef>
                <a:spcPct val="0"/>
              </a:spcBef>
              <a:spcAft>
                <a:spcPct val="0"/>
              </a:spcAft>
            </a:pPr>
            <a:endParaRPr lang="nb-NO" dirty="0"/>
          </a:p>
          <a:p>
            <a:pPr rtl="0">
              <a:spcBef>
                <a:spcPct val="0"/>
              </a:spcBef>
              <a:spcAft>
                <a:spcPct val="0"/>
              </a:spcAft>
            </a:pPr>
            <a:r>
              <a:rPr lang="sw">
                <a:cs typeface="Calibri"/>
              </a:rPr>
              <a:t>Dette kurset handler om å ha barn i Norge.</a:t>
            </a:r>
            <a:endParaRPr lang="nb-NO" dirty="0">
              <a:ea typeface="Calibri"/>
              <a:cs typeface="Calibri"/>
            </a:endParaRPr>
          </a:p>
          <a:p>
            <a:pPr rtl="0">
              <a:spcBef>
                <a:spcPct val="0"/>
              </a:spcBef>
              <a:spcAft>
                <a:spcPct val="0"/>
              </a:spcAft>
            </a:pPr>
            <a:r>
              <a:rPr lang="sw">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rtl="0">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sw">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rtl="0">
              <a:spcBef>
                <a:spcPct val="0"/>
              </a:spcBef>
              <a:spcAft>
                <a:spcPct val="0"/>
              </a:spcAft>
            </a:pPr>
            <a:endParaRPr lang="nb-NO" dirty="0">
              <a:ea typeface="Calibri"/>
              <a:cs typeface="Calibri"/>
            </a:endParaRPr>
          </a:p>
          <a:p>
            <a:pPr rtl="0"/>
            <a:endParaRPr lang="nb-NO" dirty="0"/>
          </a:p>
          <a:p>
            <a:pPr rtl="0"/>
            <a:r>
              <a:rPr lang="sw"/>
              <a:t>1. </a:t>
            </a:r>
            <a:r>
              <a:rPr lang="sw">
                <a:ea typeface="Calibri"/>
                <a:cs typeface="Calibri"/>
              </a:rPr>
              <a:t>Alle I dette rommet har med seg sin historie, og sine vaner om hvordan det er å være foreldre. Og dette kurset er for å gjøre det lettere å være foreldre I Norge (få tydelig frem at det IKKE er fordi man betviler evnen til å være foreldre eller at man nå må lære seg å være foreldre på en god mate). For oss er det viktig at vi I dette kurset lager en så trygg atmosfære som mulig, og at dere vet at dette ikke er et sted hvor du kan si noe ”galt” eller blir vurdert. </a:t>
            </a:r>
          </a:p>
          <a:p>
            <a:pPr rtl="0"/>
            <a:r>
              <a:rPr lang="sw"/>
              <a:t>2. Ett viktig mål med dette kurset er å bli kjent med lover og rettigheter dere må kunne som foreldre i Norge. </a:t>
            </a:r>
          </a:p>
          <a:p>
            <a:pPr rtl="0"/>
            <a:r>
              <a:rPr lang="sw"/>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evt begge deler, osv.</a:t>
            </a:r>
          </a:p>
          <a:p>
            <a:pPr rtl="0"/>
            <a:r>
              <a:rPr lang="sw"/>
              <a:t>4. Ikke minst ønsker vi at dere skal få tilgjengelig informasjon om hvor en kan søke hjelp om det er noe man ønsker hjelp til. </a:t>
            </a:r>
          </a:p>
          <a:p>
            <a:pPr marL="0" indent="0" rtl="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ct val="0"/>
              </a:spcBef>
              <a:spcAft>
                <a:spcPct val="0"/>
              </a:spcAft>
              <a:buClrTx/>
              <a:buSzTx/>
              <a:buFontTx/>
              <a:buNone/>
              <a:tabLst/>
              <a:defRPr/>
            </a:pPr>
            <a:r>
              <a:rPr lang="sw"/>
              <a:t>Barn har gode rettigheter i Norge og med det følger noen goder for deg som er forelder og noen plikter. Dette skal vi snakke om i dag. </a:t>
            </a:r>
            <a:endParaRPr lang="en-US" dirty="0"/>
          </a:p>
          <a:p>
            <a:pPr rtl="0">
              <a:spcBef>
                <a:spcPct val="0"/>
              </a:spcBef>
              <a:spcAft>
                <a:spcPct val="0"/>
              </a:spcAft>
            </a:pPr>
            <a:endParaRPr lang="nb-NO" dirty="0"/>
          </a:p>
          <a:p>
            <a:pPr rtl="0">
              <a:spcBef>
                <a:spcPct val="0"/>
              </a:spcBef>
              <a:spcAft>
                <a:spcPct val="0"/>
              </a:spcAft>
            </a:pPr>
            <a:r>
              <a:rPr lang="sw"/>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rtl="0">
              <a:spcBef>
                <a:spcPct val="0"/>
              </a:spcBef>
              <a:spcAft>
                <a:spcPct val="0"/>
              </a:spcAft>
            </a:pPr>
            <a:r>
              <a:rPr lang="sw"/>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«minneboksen» (som tar mer tid). </a:t>
            </a:r>
          </a:p>
          <a:p>
            <a:pPr rtl="0"/>
            <a:r>
              <a:rPr lang="sw"/>
              <a:t>Det er viktig at deltagerne ikke kjenner seg presset til å dele for mye, for tidlig, eller at det føler at dette er noe de må prestere eller blir vurdert på. </a:t>
            </a:r>
          </a:p>
          <a:p>
            <a:pPr rtl="0"/>
            <a:r>
              <a:rPr lang="sw"/>
              <a:t>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a:p>
            <a:pPr rtl="0"/>
            <a:r>
              <a:rPr lang="sw"/>
              <a:t>Alternativ øvelse </a:t>
            </a:r>
          </a:p>
          <a:p>
            <a:pPr rtl="0"/>
            <a:r>
              <a:rPr lang="sw" b="1">
                <a:effectLst/>
              </a:rPr>
              <a:t>Øvelse: "Minneboksen"</a:t>
            </a:r>
          </a:p>
          <a:p>
            <a:pPr rtl="0"/>
            <a:r>
              <a:rPr lang="sw" b="1">
                <a:effectLst/>
              </a:rPr>
              <a:t>Formål:</a:t>
            </a:r>
            <a:r>
              <a:rPr lang="sw">
                <a:effectLst/>
              </a:rPr>
              <a:t> Fremme forståelse og fellesskap blant deltakerne uten å kreve deling av for personlig eller sensitiv informasjon.</a:t>
            </a:r>
          </a:p>
          <a:p>
            <a:pPr rtl="0"/>
            <a:r>
              <a:rPr lang="sw" b="1">
                <a:effectLst/>
              </a:rPr>
              <a:t>Materialer:</a:t>
            </a:r>
            <a:endParaRPr lang="nb-NO" dirty="0">
              <a:effectLst/>
            </a:endParaRPr>
          </a:p>
          <a:p>
            <a:pPr rtl="0">
              <a:buFont typeface="Arial" panose="020B0604020202020204" pitchFamily="34" charset="0"/>
              <a:buChar char="•"/>
            </a:pPr>
            <a:r>
              <a:rPr lang="sw">
                <a:effectLst/>
              </a:rPr>
              <a:t>En boks eller en beholder</a:t>
            </a:r>
          </a:p>
          <a:p>
            <a:pPr rtl="0">
              <a:buFont typeface="Arial" panose="020B0604020202020204" pitchFamily="34" charset="0"/>
              <a:buChar char="•"/>
            </a:pPr>
            <a:r>
              <a:rPr lang="sw">
                <a:effectLst/>
              </a:rPr>
              <a:t>Små lapper eller kort</a:t>
            </a:r>
          </a:p>
          <a:p>
            <a:pPr rtl="0">
              <a:buFont typeface="Arial" panose="020B0604020202020204" pitchFamily="34" charset="0"/>
              <a:buChar char="•"/>
            </a:pPr>
            <a:r>
              <a:rPr lang="sw">
                <a:effectLst/>
              </a:rPr>
              <a:t>Penner</a:t>
            </a:r>
          </a:p>
          <a:p>
            <a:pPr rtl="0"/>
            <a:r>
              <a:rPr lang="sw" b="1">
                <a:effectLst/>
              </a:rPr>
              <a:t>Beskrivelse:</a:t>
            </a:r>
            <a:endParaRPr lang="nb-NO" dirty="0">
              <a:effectLst/>
            </a:endParaRPr>
          </a:p>
          <a:p>
            <a:pPr rtl="0">
              <a:buFont typeface="+mj-lt"/>
              <a:buAutoNum type="arabicPeriod"/>
            </a:pPr>
            <a:r>
              <a:rPr lang="sw" b="1">
                <a:effectLst/>
              </a:rPr>
              <a:t>Introduksjon:</a:t>
            </a:r>
            <a:r>
              <a:rPr lang="sw">
                <a:effectLst/>
              </a:rPr>
              <a:t> Fortell deltakerne at de vil delta i en aktivitet kalt "Minneboksen", hvor de kan dele et positivt minne eller en erfaring som har en spesiell betydning for dem. Dette minnet kan være noe så enkelt som en favorittaktivitet, en høytid de feirer, eller et sted de elsker.</a:t>
            </a:r>
          </a:p>
          <a:p>
            <a:pPr rtl="0">
              <a:buFont typeface="+mj-lt"/>
              <a:buAutoNum type="arabicPeriod"/>
            </a:pPr>
            <a:r>
              <a:rPr lang="sw" b="1">
                <a:effectLst/>
              </a:rPr>
              <a:t>Forberedelse:</a:t>
            </a:r>
            <a:r>
              <a:rPr lang="sw">
                <a:effectLst/>
              </a:rPr>
              <a:t> Gi hver deltaker en liten lapp eller et kort og en penn. Be dem skrive ned et positivt minne eller en erfaring som de føler seg komfortable med å dele. Fortell dem at de ikke trenger å skrive navnet sitt, med mindre de ønsker det.</a:t>
            </a:r>
          </a:p>
          <a:p>
            <a:pPr rtl="0">
              <a:buFont typeface="+mj-lt"/>
              <a:buAutoNum type="arabicPeriod"/>
            </a:pPr>
            <a:r>
              <a:rPr lang="sw" b="1">
                <a:effectLst/>
              </a:rPr>
              <a:t>Deling:</a:t>
            </a:r>
            <a:r>
              <a:rPr lang="sw">
                <a:effectLst/>
              </a:rPr>
              <a:t> Be deltakerne om å brette lappene sine og legge dem i boksen. Rist boksen for å blande lappene.</a:t>
            </a:r>
          </a:p>
          <a:p>
            <a:pPr rtl="0">
              <a:buFont typeface="+mj-lt"/>
              <a:buAutoNum type="arabicPeriod"/>
            </a:pPr>
            <a:r>
              <a:rPr lang="sw" b="1">
                <a:effectLst/>
              </a:rPr>
              <a:t>Samtalestarter:</a:t>
            </a:r>
            <a:r>
              <a:rPr lang="sw">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rtl="0">
              <a:buFont typeface="+mj-lt"/>
              <a:buAutoNum type="arabicPeriod"/>
            </a:pPr>
            <a:r>
              <a:rPr lang="sw" b="1">
                <a:effectLst/>
              </a:rPr>
              <a:t>Refleksjon:</a:t>
            </a:r>
            <a:r>
              <a:rPr lang="sw">
                <a:effectLst/>
              </a:rPr>
              <a:t> Avslutt øvelsen ved å reflektere over mangfoldet og likhetene i minnene som ble delt. Dette kan styrke fellesskapsfølelsen og gi en dypere forståelse av hverandres bakgrunner og kulturer.</a:t>
            </a:r>
          </a:p>
          <a:p>
            <a:pPr rtl="0"/>
            <a:r>
              <a:rPr lang="sw" b="1">
                <a:effectLst/>
              </a:rPr>
              <a:t>Fordeler:</a:t>
            </a:r>
            <a:endParaRPr lang="nb-NO" dirty="0">
              <a:effectLst/>
            </a:endParaRPr>
          </a:p>
          <a:p>
            <a:pPr rtl="0">
              <a:buFont typeface="Arial" panose="020B0604020202020204" pitchFamily="34" charset="0"/>
              <a:buChar char="•"/>
            </a:pPr>
            <a:r>
              <a:rPr lang="sw">
                <a:effectLst/>
              </a:rPr>
              <a:t>Deltakerne deler bare det de føler seg komfortable med.</a:t>
            </a:r>
          </a:p>
          <a:p>
            <a:pPr rtl="0">
              <a:buFont typeface="Arial" panose="020B0604020202020204" pitchFamily="34" charset="0"/>
              <a:buChar char="•"/>
            </a:pPr>
            <a:r>
              <a:rPr lang="sw">
                <a:effectLst/>
              </a:rPr>
              <a:t>Aktiviteten krever ikke direkte personlig eller sensitiv informasjon.</a:t>
            </a:r>
          </a:p>
          <a:p>
            <a:pPr rtl="0">
              <a:buFont typeface="Arial" panose="020B0604020202020204" pitchFamily="34" charset="0"/>
              <a:buChar char="•"/>
            </a:pPr>
            <a:r>
              <a:rPr lang="sw">
                <a:effectLst/>
              </a:rPr>
              <a:t>Oppmuntrer til lytting og felles forståelse.</a:t>
            </a:r>
          </a:p>
          <a:p>
            <a:pPr rtl="0"/>
            <a:r>
              <a:rPr lang="sw">
                <a:effectLst/>
              </a:rPr>
              <a:t>Denne øvelsen tilbyr en skånsom måte for deltakerne å bli kjent med hverandre, samtidig som den legger grunnlaget for et trygt og inkluderende læringsmiljø.</a:t>
            </a:r>
          </a:p>
          <a:p>
            <a:pPr rtl="0"/>
            <a:br>
              <a:rPr lang="nb-NO" dirty="0">
                <a:effectLs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sw"/>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pPr rtl="0"/>
            <a:endParaRPr lang="nb-NO" dirty="0"/>
          </a:p>
          <a:p>
            <a:pPr rtl="0"/>
            <a:r>
              <a:rPr lang="sw"/>
              <a:t>Så hvordan er det å være barn i Norge? Hva er de typiske stedene barn er i Norge?</a:t>
            </a:r>
          </a:p>
          <a:p>
            <a:pPr rtl="0"/>
            <a:r>
              <a:rPr lang="sw"/>
              <a:t>Alle små barn blir fulgt opp av helsestasjonen. Alle har en fastlege som en kontakter ved sykdom eller plager. </a:t>
            </a:r>
          </a:p>
          <a:p>
            <a:pPr rtl="0"/>
            <a:r>
              <a:rPr lang="sw"/>
              <a:t>De aller fleste barn går i barnehage, </a:t>
            </a:r>
          </a:p>
          <a:p>
            <a:pPr rtl="0"/>
            <a:r>
              <a:rPr lang="sw"/>
              <a:t>Alle barn går i skole, og mange er i skolefritidsordning, AKS, SFO, (Bruk det navnet som dere bruker i deres kommune)</a:t>
            </a:r>
          </a:p>
          <a:p>
            <a:pPr rtl="0"/>
            <a:endParaRPr lang="nb-NO" dirty="0"/>
          </a:p>
          <a:p>
            <a:pPr marL="171450" indent="-171450" rtl="0">
              <a:buFont typeface="Calibri"/>
              <a:buChar char="-"/>
            </a:pPr>
            <a:r>
              <a:rPr lang="sw">
                <a:ea typeface="Calibri"/>
                <a:cs typeface="Calibri"/>
              </a:rPr>
              <a:t>Utenom skole og barnehage er det mange tilbud til barn I Norge som mange barn deltar i. Dette er organiserte aktiviteter som trening til fotball, musikk/intrument undervisning, kor, dans, klatring. </a:t>
            </a:r>
          </a:p>
          <a:p>
            <a:pPr marL="171450" indent="-171450" rtl="0">
              <a:buFont typeface="Calibri"/>
              <a:buChar char="-"/>
            </a:pPr>
            <a:r>
              <a:rPr lang="sw">
                <a:ea typeface="Calibri"/>
                <a:cs typeface="Calibri"/>
              </a:rPr>
              <a:t>Neste gang skal vi bli litt mer kjent med alle disse instansene. </a:t>
            </a:r>
          </a:p>
          <a:p>
            <a:pPr marL="171450" indent="-171450" rtl="0">
              <a:buFont typeface="Calibri"/>
              <a:buChar char="-"/>
            </a:pPr>
            <a:endParaRPr lang="en-US" dirty="0">
              <a:ea typeface="Calibri"/>
              <a:cs typeface="Calibri"/>
            </a:endParaRPr>
          </a:p>
          <a:p>
            <a:pPr marL="171450" indent="-171450" rtl="0">
              <a:buFont typeface="Calibri"/>
              <a:buChar char="-"/>
            </a:pPr>
            <a:endParaRPr lang="en-US" dirty="0">
              <a:ea typeface="Calibri"/>
              <a:cs typeface="Calibri"/>
            </a:endParaRPr>
          </a:p>
          <a:p>
            <a:pPr marL="171450" indent="-171450" rtl="0">
              <a:buFont typeface="Calibri"/>
              <a:buChar char="-"/>
            </a:pPr>
            <a:r>
              <a:rPr lang="sw">
                <a:ea typeface="Calibri"/>
                <a:cs typeface="Calibri"/>
              </a:rPr>
              <a:t>TIPS : Det er lurt å forenkle presentsjonen så mye som mulig. Her kan du for eksempel fjerne ”skolefritidsordning” og “AKS” om dere I deres kommune bruker “SFO”.</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defRPr/>
            </a:pPr>
            <a:r>
              <a:rPr lang="sw"/>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rtl="0">
              <a:defRPr/>
            </a:pPr>
            <a:r>
              <a:rPr lang="sw"/>
              <a:t> </a:t>
            </a:r>
            <a:endParaRPr lang="nb-NO" dirty="0">
              <a:cs typeface="Calibri"/>
            </a:endParaRPr>
          </a:p>
          <a:p>
            <a:pPr rtl="0">
              <a:defRPr/>
            </a:pPr>
            <a:r>
              <a:rPr lang="sw">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sw"/>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w"/>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sw"/>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innhold 2"/>
          <p:cNvSpPr>
            <a:spLocks noGrp="1"/>
          </p:cNvSpPr>
          <p:nvPr>
            <p:ph idx="1"/>
          </p:nvPr>
        </p:nvSpPr>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sw"/>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sw"/>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sw"/>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w"/>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sw"/>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sw"/>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sw"/>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6/7/2024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sw"/>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sw"/>
              <a:t>Klikk for å redigere tekststiler i malen</a:t>
            </a:r>
          </a:p>
          <a:p>
            <a:pPr lvl="1" rtl="0"/>
            <a:r>
              <a:rPr lang="sw"/>
              <a:t>Andre nivå</a:t>
            </a:r>
          </a:p>
          <a:p>
            <a:pPr lvl="2" rtl="0"/>
            <a:r>
              <a:rPr lang="sw"/>
              <a:t>Tredje nivå</a:t>
            </a:r>
          </a:p>
          <a:p>
            <a:pPr lvl="3" rtl="0"/>
            <a:r>
              <a:rPr lang="sw"/>
              <a:t>Fjerde nivå</a:t>
            </a:r>
          </a:p>
          <a:p>
            <a:pPr lvl="4" rtl="0"/>
            <a:r>
              <a:rPr lang="sw"/>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6/7/2024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sw" sz="3600" kern="1200" dirty="0">
                <a:solidFill>
                  <a:schemeClr val="tx2"/>
                </a:solidFill>
                <a:latin typeface="+mj-lt"/>
                <a:ea typeface="+mj-ea"/>
                <a:cs typeface="+mj-cs"/>
              </a:rPr>
              <a:t>Mkutano wa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sw" sz="1800" dirty="0">
                <a:solidFill>
                  <a:schemeClr val="tx2"/>
                </a:solidFill>
              </a:rPr>
              <a:t>Wasilisho kwa wazazi</a:t>
            </a:r>
          </a:p>
          <a:p>
            <a:pPr marL="457200" indent="-228600" algn="l" rtl="0">
              <a:buFont typeface="Arial" panose="020B0604020202020204" pitchFamily="34" charset="0"/>
              <a:buChar char="•"/>
            </a:pPr>
            <a:r>
              <a:rPr lang="sw" sz="1800" dirty="0">
                <a:solidFill>
                  <a:schemeClr val="tx2"/>
                </a:solidFill>
              </a:rPr>
              <a:t>Mwongozo wa mafunzo kwa mwalimu/mshauri (katika sehemu ya madokezo)</a:t>
            </a:r>
          </a:p>
          <a:p>
            <a:pPr marL="457200" indent="-228600" algn="l" rtl="0">
              <a:buFont typeface="Arial" panose="020B0604020202020204" pitchFamily="34" charset="0"/>
              <a:buChar char="•"/>
            </a:pPr>
            <a:r>
              <a:rPr lang="sw" sz="1800" dirty="0">
                <a:solidFill>
                  <a:schemeClr val="tx2"/>
                </a:solidFill>
              </a:rPr>
              <a:t>Kazi ya nyumbani</a:t>
            </a:r>
          </a:p>
          <a:p>
            <a:pPr marL="457200" indent="-228600" algn="l" rtl="0">
              <a:buFont typeface="Arial" panose="020B0604020202020204" pitchFamily="34" charset="0"/>
              <a:buChar char="•"/>
            </a:pPr>
            <a:r>
              <a:rPr lang="sw" sz="1800" dirty="0">
                <a:solidFill>
                  <a:schemeClr val="tx2"/>
                </a:solidFill>
              </a:rPr>
              <a:t>Nyenzo kwa wazazi zenye maelezo zaidi</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rtl="0"/>
            <a:r>
              <a:rPr lang="sw" sz="3200" kern="1200" dirty="0">
                <a:solidFill>
                  <a:schemeClr val="bg1"/>
                </a:solidFill>
                <a:latin typeface="+mj-lt"/>
                <a:ea typeface="+mj-ea"/>
                <a:cs typeface="+mj-cs"/>
              </a:rPr>
              <a:t>Haki za binadamu</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3800" dirty="0"/>
              <a:t>Mapatano ya Haki za Mtoto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rtl="0" fontAlgn="base"/>
            <a:r>
              <a:rPr lang="sw" sz="2200" dirty="0"/>
              <a:t>Watu wote chini ya umri wa miaka 18 ni watoto</a:t>
            </a:r>
            <a:endParaRPr lang="en-US" sz="2200" dirty="0"/>
          </a:p>
          <a:p>
            <a:pPr rtl="0" fontAlgn="base"/>
            <a:r>
              <a:rPr lang="sw" sz="2200" dirty="0"/>
              <a:t>Takriban nchi zote duniani zimetia saini Mapatano haya</a:t>
            </a:r>
            <a:endParaRPr lang="en-US" sz="2200" dirty="0"/>
          </a:p>
          <a:p>
            <a:pPr rtl="0" fontAlgn="base"/>
            <a:r>
              <a:rPr lang="sw" sz="2200" dirty="0"/>
              <a:t>Yakawa sehemu ya sheria ya Norwe mnamo mwaka wa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sz="4800" dirty="0"/>
              <a:t>Mapatano ya Haki za Mtoto</a:t>
            </a:r>
            <a:endParaRPr lang="en-US" sz="4600" kern="1200" dirty="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endParaRPr lang="en-US" sz="2200" dirty="0"/>
          </a:p>
          <a:p>
            <a:pPr rtl="0"/>
            <a:r>
              <a:rPr lang="sw" sz="2200" dirty="0"/>
              <a:t>Ulinzi dhidi ya aina zote za ubaguzi</a:t>
            </a:r>
          </a:p>
          <a:p>
            <a:pPr rtl="0"/>
            <a:r>
              <a:rPr lang="sw" sz="2200" dirty="0"/>
              <a:t>Watu wazima wanapaswa kutenda kwa kuzingatia maslahi ya mtoto</a:t>
            </a:r>
            <a:endParaRPr lang="en-US" sz="2200" dirty="0"/>
          </a:p>
          <a:p>
            <a:pPr rtl="0"/>
            <a:r>
              <a:rPr lang="sw" sz="2200" dirty="0"/>
              <a:t>Watoto wana haki ya kujitambulisha wapendavyo</a:t>
            </a:r>
            <a:endParaRPr lang="en-US" sz="2200" dirty="0"/>
          </a:p>
          <a:p>
            <a:pPr rtl="0"/>
            <a:r>
              <a:rPr lang="sw" sz="2200" dirty="0"/>
              <a:t>Watoto wote wana haki ya kusikilizwa na maoni yao kuchukuliwa kwa uzito unaostahili</a:t>
            </a:r>
            <a:endParaRPr lang="en-US" sz="2200" dirty="0"/>
          </a:p>
          <a:p>
            <a:pPr marL="0" indent="0" rtl="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611258" y="396121"/>
            <a:ext cx="3822189" cy="1899912"/>
          </a:xfrm>
        </p:spPr>
        <p:txBody>
          <a:bodyPr vert="horz" lIns="91440" tIns="45720" rIns="91440" bIns="45720" rtlCol="0" anchor="ctr">
            <a:normAutofit fontScale="90000"/>
          </a:bodyPr>
          <a:lstStyle/>
          <a:p>
            <a:pPr rtl="0"/>
            <a:r>
              <a:rPr lang="sw" sz="3700" dirty="0"/>
              <a:t>Haki ya kuwa na maisha ya kujitegemea bila vitisho au vurugu</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611258" y="2418703"/>
            <a:ext cx="3822189" cy="3742762"/>
          </a:xfrm>
        </p:spPr>
        <p:txBody>
          <a:bodyPr vert="horz" lIns="91440" tIns="45720" rIns="91440" bIns="45720" rtlCol="0">
            <a:normAutofit/>
          </a:bodyPr>
          <a:lstStyle/>
          <a:p>
            <a:pPr rtl="0"/>
            <a:r>
              <a:rPr lang="sw" sz="2000" dirty="0"/>
              <a:t>Watoto na watu wazima wote wana haki ya kuwa na maisha ya kujitegemea bila vurugu na vitisho</a:t>
            </a:r>
          </a:p>
          <a:p>
            <a:pPr rtl="0"/>
            <a:r>
              <a:rPr lang="sw" sz="2000" dirty="0"/>
              <a:t>Kuwapiga, kuwatishia na kuwaogofya watoto ni dhuluma na ni marufuku</a:t>
            </a:r>
          </a:p>
          <a:p>
            <a:pPr rtl="0"/>
            <a:r>
              <a:rPr lang="sw" sz="2000" dirty="0"/>
              <a:t>Aina mbalimbali za vurugu: </a:t>
            </a:r>
          </a:p>
          <a:p>
            <a:pPr lvl="1" rtl="0"/>
            <a:r>
              <a:rPr lang="sw" sz="2000" dirty="0"/>
              <a:t>Kimwili</a:t>
            </a:r>
          </a:p>
          <a:p>
            <a:pPr lvl="1" rtl="0"/>
            <a:r>
              <a:rPr lang="sw" sz="2000" dirty="0"/>
              <a:t>Kisaikolojia</a:t>
            </a:r>
          </a:p>
          <a:p>
            <a:pPr lvl="1" rtl="0"/>
            <a:r>
              <a:rPr lang="sw" sz="2000" dirty="0"/>
              <a:t>Udhibiti mbaya wa kijamii</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79" y="458029"/>
            <a:ext cx="4908313" cy="1956841"/>
          </a:xfrm>
        </p:spPr>
        <p:txBody>
          <a:bodyPr vert="horz" lIns="91440" tIns="45720" rIns="91440" bIns="45720" rtlCol="0" anchor="b">
            <a:normAutofit/>
          </a:bodyPr>
          <a:lstStyle/>
          <a:p>
            <a:pPr rtl="0"/>
            <a:r>
              <a:rPr lang="sw" sz="4900" dirty="0"/>
              <a:t>Sheria ya Watoto na Wazazi</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85000" lnSpcReduction="10000"/>
          </a:bodyPr>
          <a:lstStyle/>
          <a:p>
            <a:pPr rtl="0"/>
            <a:r>
              <a:rPr lang="sw" sz="2200" dirty="0"/>
              <a:t>Wazazi wana haki ya kumwamulia mtoto kuhusu mambo binafsi</a:t>
            </a:r>
            <a:endParaRPr lang="en-US" sz="2200" dirty="0"/>
          </a:p>
          <a:p>
            <a:pPr rtl="0"/>
            <a:r>
              <a:rPr lang="sw" sz="2200" dirty="0"/>
              <a:t>Wajibu wa mzazi lazima utekelezwe kulingana na mahitaji na maslahi ya mtoto</a:t>
            </a:r>
            <a:endParaRPr lang="en-US" sz="2200" dirty="0"/>
          </a:p>
          <a:p>
            <a:pPr rtl="0"/>
            <a:r>
              <a:rPr lang="sw" sz="2200" dirty="0"/>
              <a:t>Watoto wana haki ya kusikilizwa</a:t>
            </a:r>
            <a:endParaRPr lang="en-US" sz="2200" dirty="0"/>
          </a:p>
          <a:p>
            <a:pPr rtl="0"/>
            <a:r>
              <a:rPr lang="sw" sz="2200" dirty="0"/>
              <a:t>Wazazi wanapaswa kuchukulia kwa uzito maoni ya mtoto kulingana na kiwango cha umri na ukomavu wao</a:t>
            </a:r>
            <a:endParaRPr lang="en-US" sz="2200" dirty="0"/>
          </a:p>
          <a:p>
            <a:pPr rtl="0"/>
            <a:r>
              <a:rPr lang="sw" sz="2200" dirty="0"/>
              <a:t>Sheria kuhusu msaada wa bila malipo wa kisheria ikiwa inahitajika</a:t>
            </a:r>
            <a:endParaRPr lang="en-US" sz="2200" dirty="0"/>
          </a:p>
          <a:p>
            <a:pPr rtl="0"/>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Haki sawa</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rtl="0">
              <a:buNone/>
            </a:pPr>
            <a:r>
              <a:rPr lang="sw" sz="2200" dirty="0"/>
              <a:t>Sheria ya Norwe inalinda walio wachache bila kujali: </a:t>
            </a:r>
            <a:endParaRPr lang="en-US" dirty="0"/>
          </a:p>
          <a:p>
            <a:pPr rtl="0"/>
            <a:r>
              <a:rPr lang="sw" sz="2200" dirty="0"/>
              <a:t>Jinsia</a:t>
            </a:r>
            <a:endParaRPr lang="en-US" sz="2200" dirty="0"/>
          </a:p>
          <a:p>
            <a:pPr rtl="0"/>
            <a:r>
              <a:rPr lang="sw" sz="2200" dirty="0"/>
              <a:t>Kabila</a:t>
            </a:r>
            <a:endParaRPr lang="en-US" sz="2200" dirty="0"/>
          </a:p>
          <a:p>
            <a:pPr rtl="0"/>
            <a:r>
              <a:rPr lang="sw" sz="2200" dirty="0"/>
              <a:t>Mwelekeo wa kijinsia (wale ambayo tunavutiwa na kupendana nao)</a:t>
            </a:r>
            <a:endParaRPr lang="en-US" sz="2200" dirty="0"/>
          </a:p>
          <a:p>
            <a:pPr rtl="0"/>
            <a:r>
              <a:rPr lang="sw" sz="2200" dirty="0"/>
              <a:t>Ushirikiano wa kidini</a:t>
            </a:r>
            <a:endParaRPr lang="en-US" sz="2200" dirty="0"/>
          </a:p>
          <a:p>
            <a:pPr rtl="0"/>
            <a:r>
              <a:rPr lang="sw" sz="2200" dirty="0"/>
              <a:t>Kiwango cha utendaji</a:t>
            </a:r>
            <a:endParaRPr lang="en-US" sz="2200" dirty="0"/>
          </a:p>
          <a:p>
            <a:pPr rtl="0"/>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KILA MTU ana haki sawa</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rtl="0"/>
            <a:r>
              <a:rPr lang="sw" sz="2200" dirty="0"/>
              <a:t>Bendera ya Upinde wa Mvua inaashiria uhuru wa kueleza utambulisho wa mtu mwenyewe, jamii, utofauti na ushirikishwaji</a:t>
            </a:r>
            <a:endParaRPr lang="en-US" sz="2200" dirty="0"/>
          </a:p>
          <a:p>
            <a:pPr marL="0" rtl="0"/>
            <a:r>
              <a:rPr lang="sw" sz="2200" dirty="0"/>
              <a:t>Ubaguzi ni kumtendea mtu kwa njia tofauti kwa sababu ya dini, kabila, jinsia, tofauti za kiutendaji au mwelekeo wake wa kijinsia</a:t>
            </a:r>
            <a:endParaRPr lang="en-US" sz="2200" dirty="0"/>
          </a:p>
          <a:p>
            <a:pPr marL="0" rtl="0"/>
            <a:r>
              <a:rPr lang="sw" sz="2200" dirty="0"/>
              <a:t>Kutoruhusu kabisa ubaguzi kunatumika kwa walio wachache</a:t>
            </a:r>
            <a:endParaRPr lang="en-US" sz="2200" dirty="0"/>
          </a:p>
          <a:p>
            <a:pPr marL="0" rtl="0"/>
            <a:endParaRPr lang="en-US" sz="2200" dirty="0"/>
          </a:p>
          <a:p>
            <a:pPr rtl="0"/>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sw" sz="2200" dirty="0"/>
              <a:t>Wazazi wana jukumu kuu la kuhakikisha kwamba watoto wanahisi salama</a:t>
            </a:r>
            <a:endParaRPr lang="en-US" sz="2200" dirty="0"/>
          </a:p>
          <a:p>
            <a:pPr rtl="0"/>
            <a:r>
              <a:rPr lang="sw" sz="2200" dirty="0"/>
              <a:t>Hata hivyo, wazazi pia wanahitaji usaidizi ili kuhisi wakiwa salama katika jukumu lao wenyewe</a:t>
            </a:r>
            <a:endParaRPr lang="en-US" sz="2200" dirty="0"/>
          </a:p>
          <a:p>
            <a:pPr rtl="0"/>
            <a:r>
              <a:rPr lang="sw" sz="2200" dirty="0"/>
              <a:t>Usaidizi unaweza kutolewa katika hatua ya awali ikiwa usaidizi unahitajika </a:t>
            </a:r>
            <a:r>
              <a:rPr lang="sw" sz="2200" dirty="0">
                <a:solidFill>
                  <a:srgbClr val="FF0000"/>
                </a:solidFill>
              </a:rPr>
              <a:t>(endres)</a:t>
            </a:r>
            <a:endParaRPr lang="en-US" sz="2200" dirty="0">
              <a:solidFill>
                <a:srgbClr val="FF0000"/>
              </a:solidFill>
            </a:endParaRP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79" y="325369"/>
            <a:ext cx="5935650" cy="1956841"/>
          </a:xfrm>
        </p:spPr>
        <p:txBody>
          <a:bodyPr vert="horz" lIns="91440" tIns="45720" rIns="91440" bIns="45720" rtlCol="0" anchor="b">
            <a:normAutofit/>
          </a:bodyPr>
          <a:lstStyle/>
          <a:p>
            <a:pPr rtl="0"/>
            <a:r>
              <a:rPr lang="sw" sz="4900" dirty="0"/>
              <a:t>Wazazi wanaojiamini = Watoto wanaojiamini</a:t>
            </a:r>
          </a:p>
        </p:txBody>
      </p:sp>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4200" dirty="0"/>
              <a:t>Mwongozo wa wazazi</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Mwongozo wa wazazi – ni nini? </a:t>
            </a:r>
          </a:p>
          <a:p>
            <a:pPr rtl="0"/>
            <a:r>
              <a:rPr lang="sw" sz="2200" dirty="0"/>
              <a:t>Unapatikana kwa wazazi wote, sio wakimbizi tu</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496344"/>
            <a:ext cx="5251838" cy="1956841"/>
          </a:xfrm>
        </p:spPr>
        <p:txBody>
          <a:bodyPr vert="horz" lIns="91440" tIns="45720" rIns="91440" bIns="45720" rtlCol="0" anchor="b">
            <a:normAutofit fontScale="90000"/>
          </a:bodyPr>
          <a:lstStyle/>
          <a:p>
            <a:pPr rtl="0"/>
            <a:r>
              <a:rPr lang="sw" sz="5400" dirty="0"/>
              <a:t>Je, ninaweza kuzungumza na nani?</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pPr marL="269875" indent="-269875" rtl="0"/>
            <a:r>
              <a:rPr lang="sw" sz="1700" dirty="0"/>
              <a:t>Huduma za Wakimbizi</a:t>
            </a:r>
          </a:p>
          <a:p>
            <a:pPr marL="269875" indent="-269875" rtl="0"/>
            <a:r>
              <a:rPr lang="sw" sz="1700" dirty="0"/>
              <a:t>Huduma za Manispaa</a:t>
            </a:r>
          </a:p>
          <a:p>
            <a:pPr marL="269875" indent="-269875" rtl="0"/>
            <a:r>
              <a:rPr lang="sw" sz="1700" dirty="0"/>
              <a:t>Huduma za Ustawi wa Watoto</a:t>
            </a:r>
          </a:p>
          <a:p>
            <a:pPr marL="269875" indent="-269875" rtl="0"/>
            <a:r>
              <a:rPr lang="sw" sz="1700" dirty="0"/>
              <a:t>Ofisi ya Ustawi wa Familia</a:t>
            </a:r>
          </a:p>
          <a:p>
            <a:pPr marL="269875" indent="-269875" rtl="0"/>
            <a:r>
              <a:rPr lang="sw" sz="1700" dirty="0"/>
              <a:t>Shule</a:t>
            </a:r>
          </a:p>
          <a:p>
            <a:pPr marL="269875" indent="-269875" rtl="0"/>
            <a:r>
              <a:rPr lang="sw" sz="1700" dirty="0"/>
              <a:t>Huduma za Afya</a:t>
            </a:r>
          </a:p>
          <a:p>
            <a:pPr marL="269875" indent="-269875" rtl="0"/>
            <a:r>
              <a:rPr lang="sw" sz="1700" dirty="0"/>
              <a:t>Mashirika ya kujitolea na mitandao ya wazazi</a:t>
            </a:r>
          </a:p>
          <a:p>
            <a:pPr marL="269875" indent="-269875" rtl="0"/>
            <a:r>
              <a:rPr lang="sw" sz="1700" dirty="0"/>
              <a:t>Tutafahamu zaidi kuhusu huduma hizi wakati ujao</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5970866" y="4433530"/>
            <a:ext cx="5435150" cy="1635639"/>
          </a:xfrm>
        </p:spPr>
        <p:txBody>
          <a:bodyPr vert="horz" lIns="91440" tIns="45720" rIns="91440" bIns="45720" rtlCol="0" anchor="t">
            <a:normAutofit/>
          </a:bodyPr>
          <a:lstStyle/>
          <a:p>
            <a:pPr rtl="0"/>
            <a:r>
              <a:rPr lang="sw" sz="3700" kern="1200" dirty="0">
                <a:solidFill>
                  <a:schemeClr val="tx2"/>
                </a:solidFill>
                <a:latin typeface="+mj-lt"/>
                <a:ea typeface="+mj-ea"/>
                <a:cs typeface="+mj-cs"/>
              </a:rPr>
              <a:t>Programu: Google Translate</a:t>
            </a:r>
            <a:br>
              <a:rPr lang="en-US" sz="3700" kern="1200" dirty="0">
                <a:solidFill>
                  <a:schemeClr val="tx2"/>
                </a:solidFill>
                <a:latin typeface="+mj-lt"/>
                <a:ea typeface="+mj-ea"/>
                <a:cs typeface="+mj-cs"/>
              </a:rPr>
            </a:br>
            <a:r>
              <a:rPr lang="sw" sz="3700" kern="1200" dirty="0">
                <a:solidFill>
                  <a:schemeClr val="tx2"/>
                </a:solidFill>
                <a:latin typeface="+mj-lt"/>
                <a:ea typeface="+mj-ea"/>
                <a:cs typeface="+mj-cs"/>
              </a:rPr>
              <a:t>Tumia kipengele cha kamera</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sw" sz="3000" kern="1200" dirty="0">
                <a:solidFill>
                  <a:schemeClr val="tx1"/>
                </a:solidFill>
                <a:latin typeface="+mj-lt"/>
                <a:ea typeface="+mj-ea"/>
                <a:cs typeface="+mj-cs"/>
              </a:rPr>
              <a:t>Kazi ya nyumbani/kutafakari</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sw" sz="2200" dirty="0"/>
              <a:t>Kutafakari</a:t>
            </a:r>
          </a:p>
          <a:p>
            <a:pPr lvl="1" rtl="0"/>
            <a:r>
              <a:rPr lang="sw" sz="2200" dirty="0"/>
              <a:t>Je, umeona tofauti zozote kati ya kuwa mzazi katika nchi yako na nchini Norwe?</a:t>
            </a:r>
          </a:p>
          <a:p>
            <a:pPr lvl="1" rtl="0"/>
            <a:r>
              <a:rPr lang="sw" sz="2200" dirty="0"/>
              <a:t>Je, una maswali yoyote kuhusu mfumo nchini Norwe?</a:t>
            </a:r>
          </a:p>
          <a:p>
            <a:pPr lvl="1" rtl="0"/>
            <a:r>
              <a:rPr lang="sw" sz="2200" dirty="0"/>
              <a:t>Je, kuna jambo lolote linalokutia wasiwasi kuhusu kuwa mzazi nchini Norwe?</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sw" dirty="0"/>
              <a:t>Viungo na anwani muhimu</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sw" dirty="0"/>
              <a:t>Foreldrehverdag.no</a:t>
            </a:r>
          </a:p>
          <a:p>
            <a:pPr rtl="0"/>
            <a:r>
              <a:rPr lang="sw" dirty="0"/>
              <a:t>Littsint.no</a:t>
            </a:r>
          </a:p>
          <a:p>
            <a:pPr rtl="0"/>
            <a:r>
              <a:rPr lang="sw" i="1" dirty="0">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rtlCol="0" anchor="b">
            <a:normAutofit/>
          </a:bodyPr>
          <a:lstStyle/>
          <a:p>
            <a:pPr rtl="0"/>
            <a:r>
              <a:rPr lang="sw" sz="5400" dirty="0"/>
              <a:t>Karibu kwenye kozi ya wazazi!</a:t>
            </a:r>
            <a:endParaRPr lang="nb-NO" sz="54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rtlCol="0">
            <a:normAutofit/>
          </a:bodyPr>
          <a:lstStyle/>
          <a:p>
            <a:pPr rtl="0"/>
            <a:r>
              <a:rPr lang="sw" sz="2200" dirty="0"/>
              <a:t>Jina: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sw" sz="5400" dirty="0"/>
              <a:t>Je, kwa nini tuna kozi ya wazazi?</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rtl="0"/>
            <a:r>
              <a:rPr lang="sw" sz="2200" dirty="0"/>
              <a:t>Wazazi wengi wana zaidi ya uwezo wa kutosha!</a:t>
            </a:r>
            <a:endParaRPr lang="en-US" sz="2200" dirty="0"/>
          </a:p>
          <a:p>
            <a:pPr rtl="0"/>
            <a:r>
              <a:rPr lang="sw" sz="2200" dirty="0"/>
              <a:t>Sheria na haki tunazohitaji kufahamu kama wazazi nchini Norwe</a:t>
            </a:r>
            <a:endParaRPr lang="en-US" sz="2200" dirty="0"/>
          </a:p>
          <a:p>
            <a:pPr rtl="0"/>
            <a:r>
              <a:rPr lang="sw" sz="2200" dirty="0"/>
              <a:t>Ushauri mzuri wa kuwasaidia watoto walio katika hali ngumu</a:t>
            </a:r>
            <a:endParaRPr lang="en-US" sz="2200" dirty="0"/>
          </a:p>
          <a:p>
            <a:pPr rtl="0"/>
            <a:r>
              <a:rPr lang="sw" sz="2200" dirty="0"/>
              <a:t>Je, ni wapi tunaweza kutafuta ushauri na usaidizi, ikiwa sisi au mtoto wetu anahitaji usaidizi?</a:t>
            </a:r>
            <a:endParaRPr lang="en-US" sz="2200" dirty="0"/>
          </a:p>
          <a:p>
            <a:pPr rtl="0"/>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Mpango wa leo</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Kujuana</a:t>
            </a:r>
            <a:endParaRPr lang="en-US" sz="2200" dirty="0"/>
          </a:p>
          <a:p>
            <a:pPr rtl="0"/>
            <a:r>
              <a:rPr lang="sw" sz="2200" dirty="0"/>
              <a:t>Maisha ya familia nchini Norwe</a:t>
            </a:r>
            <a:endParaRPr lang="en-US" sz="2200" dirty="0"/>
          </a:p>
          <a:p>
            <a:pPr lvl="1" rtl="0"/>
            <a:r>
              <a:rPr lang="sw" sz="1800" dirty="0"/>
              <a:t>Haki za binadamu</a:t>
            </a:r>
            <a:endParaRPr lang="en-US" sz="1800" dirty="0"/>
          </a:p>
          <a:p>
            <a:pPr lvl="1" rtl="0"/>
            <a:r>
              <a:rPr lang="sw" sz="1800" dirty="0"/>
              <a:t>Mapatano ya Haki za Mtoto</a:t>
            </a:r>
            <a:endParaRPr lang="en-US" sz="1800" dirty="0"/>
          </a:p>
          <a:p>
            <a:pPr lvl="1" rtl="0"/>
            <a:r>
              <a:rPr lang="sw" sz="1800" dirty="0"/>
              <a:t>Sheria na haki zingine</a:t>
            </a:r>
            <a:endParaRPr lang="en-US" sz="2200" dirty="0"/>
          </a:p>
          <a:p>
            <a:pPr rtl="0"/>
            <a:r>
              <a:rPr lang="sw" sz="2200" dirty="0"/>
              <a:t>Je, ni wapi ninaweza kupata usaidizi?</a:t>
            </a:r>
            <a:endParaRPr lang="en-US" sz="2200" dirty="0"/>
          </a:p>
          <a:p>
            <a:pPr rtl="0"/>
            <a:r>
              <a:rPr lang="sw" sz="2200" dirty="0"/>
              <a:t>Kazi ya nyumbani</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Kujuana</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Nani anashiriki kwenye kozi hii?</a:t>
            </a:r>
            <a:endParaRPr lang="en-US" sz="2200" dirty="0"/>
          </a:p>
          <a:p>
            <a:pPr rtl="0"/>
            <a:r>
              <a:rPr lang="sw" sz="2200" dirty="0"/>
              <a:t>Jina</a:t>
            </a:r>
            <a:endParaRPr lang="en-US" sz="2200" dirty="0"/>
          </a:p>
          <a:p>
            <a:pPr rtl="0"/>
            <a:r>
              <a:rPr lang="sw" sz="2200" dirty="0"/>
              <a:t>Kwa nini unaitwa hivyo au ulipataje jina hilo?</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Kujuana – zoezi</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sw" sz="2200" dirty="0"/>
              <a:t>“Kisanduku cha Kumbukumbu”</a:t>
            </a:r>
            <a:endParaRPr lang="en-US" sz="2200" dirty="0"/>
          </a:p>
          <a:p>
            <a:pPr rtl="0"/>
            <a:r>
              <a:rPr lang="sw" sz="2200" dirty="0"/>
              <a:t>Shiriki kumbukumbu au uzoefu mzuri ambao ni muhimu sana kwako</a:t>
            </a:r>
            <a:endParaRPr lang="en-US" sz="2200" dirty="0"/>
          </a:p>
          <a:p>
            <a:pPr rtl="0"/>
            <a:r>
              <a:rPr lang="sw" sz="2200" dirty="0"/>
              <a:t>Hii inaweza kuwa kwa mfano, shughuli unayopenda, tamasha ambalo ni muhimu kwako, au tukio maalum katika maisha yako</a:t>
            </a:r>
            <a:endParaRPr lang="en-US" sz="2200" dirty="0"/>
          </a:p>
          <a:p>
            <a:pPr rtl="0"/>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Watoto nchini Norwe</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sw" sz="2200" dirty="0"/>
              <a:t>Kama mzazi nchini Norwe, utakutana na mashirika mengi tofauti:</a:t>
            </a:r>
            <a:endParaRPr lang="en-US" sz="2200" dirty="0"/>
          </a:p>
          <a:p>
            <a:pPr lvl="1" rtl="0"/>
            <a:r>
              <a:rPr lang="sw" sz="2200" dirty="0"/>
              <a:t>Kliniki ya afya</a:t>
            </a:r>
            <a:endParaRPr lang="en-US" sz="2200" dirty="0"/>
          </a:p>
          <a:p>
            <a:pPr lvl="1" rtl="0"/>
            <a:r>
              <a:rPr lang="sw" sz="2200" dirty="0"/>
              <a:t>Daktari</a:t>
            </a:r>
            <a:endParaRPr lang="en-US" sz="2200" dirty="0"/>
          </a:p>
          <a:p>
            <a:pPr lvl="1" rtl="0"/>
            <a:r>
              <a:rPr lang="sw" sz="2200" dirty="0"/>
              <a:t>Chekechea</a:t>
            </a:r>
            <a:endParaRPr lang="en-US" sz="2200" dirty="0"/>
          </a:p>
          <a:p>
            <a:pPr lvl="1" rtl="0"/>
            <a:r>
              <a:rPr lang="sw" sz="2200" dirty="0"/>
              <a:t>Klabu ya baada ya shule (SFO)</a:t>
            </a:r>
          </a:p>
          <a:p>
            <a:pPr lvl="1" rtl="0"/>
            <a:r>
              <a:rPr lang="sw" sz="2200" dirty="0"/>
              <a:t>Shughuli za spoti na za burudani</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sw" sz="5400" dirty="0"/>
              <a:t>Mfumo wenye uaminifu</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568024" cy="3320668"/>
          </a:xfrm>
        </p:spPr>
        <p:txBody>
          <a:bodyPr vert="horz" lIns="91440" tIns="45720" rIns="91440" bIns="45720" rtlCol="0">
            <a:normAutofit/>
          </a:bodyPr>
          <a:lstStyle/>
          <a:p>
            <a:pPr rtl="0"/>
            <a:r>
              <a:rPr lang="sw" sz="2200" dirty="0"/>
              <a:t>Kuhakikisha ustawi wa watoto na wazazi</a:t>
            </a:r>
          </a:p>
          <a:p>
            <a:pPr rtl="0"/>
            <a:r>
              <a:rPr lang="sw" sz="2200" dirty="0"/>
              <a:t>Sheria na kanuni hutoa udhibiti</a:t>
            </a:r>
          </a:p>
          <a:p>
            <a:pPr rtl="0"/>
            <a:r>
              <a:rPr lang="sw" sz="2200" dirty="0"/>
              <a:t>Haki za watoto</a:t>
            </a:r>
          </a:p>
          <a:p>
            <a:pPr rtl="0"/>
            <a:r>
              <a:rPr lang="sw" sz="2200" dirty="0"/>
              <a:t>Haki za wazazi</a:t>
            </a:r>
          </a:p>
          <a:p>
            <a:pPr rtl="0"/>
            <a:r>
              <a:rPr lang="sw" sz="2200" dirty="0"/>
              <a:t>Haki na wajibu wa wazazi</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4457</Words>
  <Application>Microsoft Office PowerPoint</Application>
  <PresentationFormat>Widescreen</PresentationFormat>
  <Paragraphs>336</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Mkutano wa 1</vt:lpstr>
      <vt:lpstr>Programu: Google Translate Tumia kipengele cha kamera</vt:lpstr>
      <vt:lpstr>Karibu kwenye kozi ya wazazi!</vt:lpstr>
      <vt:lpstr>Je, kwa nini tuna kozi ya wazazi?</vt:lpstr>
      <vt:lpstr>Mpango wa leo</vt:lpstr>
      <vt:lpstr>Kujuana</vt:lpstr>
      <vt:lpstr>Kujuana – zoezi</vt:lpstr>
      <vt:lpstr>Watoto nchini Norwe</vt:lpstr>
      <vt:lpstr>Mfumo wenye uaminifu</vt:lpstr>
      <vt:lpstr>Haki za binadamu</vt:lpstr>
      <vt:lpstr>Mapatano ya Haki za Mtoto</vt:lpstr>
      <vt:lpstr>Mapatano ya Haki za Mtoto</vt:lpstr>
      <vt:lpstr>Haki ya kuwa na maisha ya kujitegemea bila vitisho au vurugu</vt:lpstr>
      <vt:lpstr>Sheria ya Watoto na Wazazi</vt:lpstr>
      <vt:lpstr>Haki sawa</vt:lpstr>
      <vt:lpstr>KILA MTU ana haki sawa</vt:lpstr>
      <vt:lpstr>Wazazi wanaojiamini = Watoto wanaojiamini</vt:lpstr>
      <vt:lpstr>Mwongozo wa wazazi</vt:lpstr>
      <vt:lpstr>Je, ninaweza kuzungumza na nani?</vt:lpstr>
      <vt:lpstr>Kazi ya nyumbani/kutafakari</vt:lpstr>
      <vt:lpstr>Viungo na anwani muhimu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1</cp:revision>
  <dcterms:created xsi:type="dcterms:W3CDTF">2024-06-07T11:28:22Z</dcterms:created>
  <dcterms:modified xsi:type="dcterms:W3CDTF">2024-06-07T11:28:26Z</dcterms:modified>
</cp:coreProperties>
</file>