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78" r:id="rId5"/>
    <p:sldId id="279" r:id="rId6"/>
    <p:sldId id="280" r:id="rId7"/>
    <p:sldId id="287" r:id="rId8"/>
    <p:sldId id="284" r:id="rId9"/>
    <p:sldId id="281" r:id="rId10"/>
    <p:sldId id="276" r:id="rId11"/>
    <p:sldId id="275" r:id="rId12"/>
    <p:sldId id="277" r:id="rId13"/>
    <p:sldId id="285" r:id="rId14"/>
    <p:sldId id="288" r:id="rId15"/>
    <p:sldId id="289" r:id="rId16"/>
    <p:sldId id="283" r:id="rId17"/>
    <p:sldId id="286" r:id="rId18"/>
    <p:sldId id="282" r:id="rId19"/>
    <p:sldId id="310" r:id="rId20"/>
    <p:sldId id="273"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46"/>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D6F1F8-C5BA-4689-A6D7-E57C81BB87F1}" type="datetimeFigureOut">
              <a:rPr lang="nb-NO" smtClean="0"/>
              <a:t>25.05.2024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9D02B-5931-4225-89C3-A3FC1BB0BF96}" type="slidenum">
              <a:rPr lang="nb-NO" smtClean="0"/>
              <a:t>‹#›</a:t>
            </a:fld>
            <a:endParaRPr lang="nb-NO"/>
          </a:p>
        </p:txBody>
      </p:sp>
    </p:spTree>
    <p:extLst>
      <p:ext uri="{BB962C8B-B14F-4D97-AF65-F5344CB8AC3E}">
        <p14:creationId xmlns:p14="http://schemas.microsoft.com/office/powerpoint/2010/main" val="32583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VIKTIG Å IDENTIFISERE OG REKRUTTERE TIL FULLVERDIG FORELDREVEILEDNING.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a:t>
            </a:fld>
            <a:endParaRPr lang="nb-NO"/>
          </a:p>
        </p:txBody>
      </p:sp>
    </p:spTree>
    <p:extLst>
      <p:ext uri="{BB962C8B-B14F-4D97-AF65-F5344CB8AC3E}">
        <p14:creationId xmlns:p14="http://schemas.microsoft.com/office/powerpoint/2010/main" val="878255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en-US" sz="1200">
                <a:effectLst/>
              </a:rPr>
              <a:t>Hentet </a:t>
            </a:r>
            <a:r>
              <a:rPr lang="en-US" sz="1200" err="1">
                <a:effectLst/>
              </a:rPr>
              <a:t>fra</a:t>
            </a:r>
            <a:r>
              <a:rPr lang="en-US" sz="1200">
                <a:effectLst/>
              </a:rPr>
              <a:t> NKVTS sine </a:t>
            </a:r>
            <a:r>
              <a:rPr lang="en-US" sz="1200" err="1">
                <a:effectLst/>
              </a:rPr>
              <a:t>nettsider</a:t>
            </a:r>
            <a:r>
              <a:rPr lang="en-US" sz="1200">
                <a:effectLst/>
              </a:rPr>
              <a:t>: https://www.nkvts.no/flyktning/pfa/7-mestringsstrategier/</a:t>
            </a:r>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12</a:t>
            </a:fld>
            <a:endParaRPr lang="nb-NO"/>
          </a:p>
        </p:txBody>
      </p:sp>
    </p:spTree>
    <p:extLst>
      <p:ext uri="{BB962C8B-B14F-4D97-AF65-F5344CB8AC3E}">
        <p14:creationId xmlns:p14="http://schemas.microsoft.com/office/powerpoint/2010/main" val="4118959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det viktig at man har tenkt ut noen eksempler.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13</a:t>
            </a:fld>
            <a:endParaRPr lang="nb-NO"/>
          </a:p>
        </p:txBody>
      </p:sp>
    </p:spTree>
    <p:extLst>
      <p:ext uri="{BB962C8B-B14F-4D97-AF65-F5344CB8AC3E}">
        <p14:creationId xmlns:p14="http://schemas.microsoft.com/office/powerpoint/2010/main" val="818346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379D02B-5931-4225-89C3-A3FC1BB0BF96}" type="slidenum">
              <a:rPr lang="nb-NO" smtClean="0"/>
              <a:t>14</a:t>
            </a:fld>
            <a:endParaRPr lang="nb-NO"/>
          </a:p>
        </p:txBody>
      </p:sp>
    </p:spTree>
    <p:extLst>
      <p:ext uri="{BB962C8B-B14F-4D97-AF65-F5344CB8AC3E}">
        <p14:creationId xmlns:p14="http://schemas.microsoft.com/office/powerpoint/2010/main" val="2451057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det fint hvis man legger inn kommunens tilbud.</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15</a:t>
            </a:fld>
            <a:endParaRPr lang="nb-NO"/>
          </a:p>
        </p:txBody>
      </p:sp>
    </p:spTree>
    <p:extLst>
      <p:ext uri="{BB962C8B-B14F-4D97-AF65-F5344CB8AC3E}">
        <p14:creationId xmlns:p14="http://schemas.microsoft.com/office/powerpoint/2010/main" val="3046074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Gå igjennom oppgaven fra forrige gang</a:t>
            </a:r>
          </a:p>
        </p:txBody>
      </p:sp>
      <p:sp>
        <p:nvSpPr>
          <p:cNvPr id="4" name="Plassholder for lysbildenummer 3"/>
          <p:cNvSpPr>
            <a:spLocks noGrp="1"/>
          </p:cNvSpPr>
          <p:nvPr>
            <p:ph type="sldNum" sz="quarter" idx="5"/>
          </p:nvPr>
        </p:nvSpPr>
        <p:spPr/>
        <p:txBody>
          <a:bodyPr/>
          <a:lstStyle/>
          <a:p>
            <a:fld id="{E379D02B-5931-4225-89C3-A3FC1BB0BF96}" type="slidenum">
              <a:rPr lang="nb-NO" smtClean="0"/>
              <a:t>3</a:t>
            </a:fld>
            <a:endParaRPr lang="nb-NO"/>
          </a:p>
        </p:txBody>
      </p:sp>
    </p:spTree>
    <p:extLst>
      <p:ext uri="{BB962C8B-B14F-4D97-AF65-F5344CB8AC3E}">
        <p14:creationId xmlns:p14="http://schemas.microsoft.com/office/powerpoint/2010/main" val="394070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ønsker vi at dere legger til noe som passer til tema fra det foreldreveiledningsprogrammet du er sertifisert i. For eksempel kan du bruke ICDP-Huset om dere bruker ICDP i din kommune. Bruker du DUÅ kan du for eksempel bruke Foreldrepyramiden. </a:t>
            </a:r>
          </a:p>
          <a:p>
            <a:endParaRPr lang="nb-NO"/>
          </a:p>
          <a:p>
            <a:r>
              <a:rPr lang="nb-NO"/>
              <a:t>Bruk </a:t>
            </a:r>
            <a:r>
              <a:rPr lang="nb-NO" err="1"/>
              <a:t>dettte</a:t>
            </a:r>
            <a:r>
              <a:rPr lang="nb-NO"/>
              <a:t> for å vise at i et samspill mellom foreldre og barn er det mange aspekter som er viktig. Derifra kan du finne en overgang til at en viktig del av samspillet er hvordan en som voksen setter grenser for barn, som er neste tema.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4</a:t>
            </a:fld>
            <a:endParaRPr lang="nb-NO"/>
          </a:p>
        </p:txBody>
      </p:sp>
    </p:spTree>
    <p:extLst>
      <p:ext uri="{BB962C8B-B14F-4D97-AF65-F5344CB8AC3E}">
        <p14:creationId xmlns:p14="http://schemas.microsoft.com/office/powerpoint/2010/main" val="34845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5</a:t>
            </a:fld>
            <a:endParaRPr lang="nb-NO"/>
          </a:p>
        </p:txBody>
      </p:sp>
    </p:spTree>
    <p:extLst>
      <p:ext uri="{BB962C8B-B14F-4D97-AF65-F5344CB8AC3E}">
        <p14:creationId xmlns:p14="http://schemas.microsoft.com/office/powerpoint/2010/main" val="2970486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Eksempel: Om en sier nei til å spille mer dataspill kan barnet bli svært lei seg og sint. Har man forståelse om at barnet synes det er kjipt å avslutte noe som er veldig gøy, og lar de få lov til å være sint og lei seg for det, kan det føles støttende for barnet. De får lov til å være sint for det, og det er veldig forståelig at de blir lei seg når vi som voksne kommer å skrur av noe som er så gøy. Det skjønner vi godt. </a:t>
            </a:r>
          </a:p>
          <a:p>
            <a:endParaRPr lang="nb-NO"/>
          </a:p>
          <a:p>
            <a:r>
              <a:rPr lang="nb-NO"/>
              <a:t>Det er allikevel slik at vi må skru av etter en viss tid, eller sette den grensen. Forklar barnet ditt hvorfor det er viktig at vi ikke spiller dataspill hele tiden, selv om det er skikkelig gøy. La de bli sint og frustrert, men grensen er tydelig allikevel.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6</a:t>
            </a:fld>
            <a:endParaRPr lang="nb-NO"/>
          </a:p>
        </p:txBody>
      </p:sp>
    </p:spTree>
    <p:extLst>
      <p:ext uri="{BB962C8B-B14F-4D97-AF65-F5344CB8AC3E}">
        <p14:creationId xmlns:p14="http://schemas.microsoft.com/office/powerpoint/2010/main" val="1139114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indent="-342900">
              <a:spcBef>
                <a:spcPts val="1000"/>
              </a:spcBef>
              <a:buFont typeface="Symbol,Sans-Serif"/>
              <a:buChar char=""/>
            </a:pPr>
            <a:endParaRPr lang="nb-NO" sz="1200" dirty="0">
              <a:latin typeface="Arial"/>
              <a:cs typeface="Arial"/>
            </a:endParaRPr>
          </a:p>
          <a:p>
            <a:pPr marL="0" indent="0">
              <a:spcBef>
                <a:spcPts val="1000"/>
              </a:spcBef>
              <a:buFont typeface="Symbol,Sans-Serif"/>
              <a:buNone/>
            </a:pPr>
            <a:r>
              <a:rPr lang="nb-NO" sz="1200" dirty="0">
                <a:latin typeface="Arial"/>
                <a:cs typeface="Arial"/>
              </a:rPr>
              <a:t>På denne sliden er det </a:t>
            </a:r>
            <a:r>
              <a:rPr lang="nb-NO" sz="1200" dirty="0" err="1">
                <a:latin typeface="Arial"/>
                <a:cs typeface="Arial"/>
              </a:rPr>
              <a:t>viktog</a:t>
            </a:r>
            <a:r>
              <a:rPr lang="nb-NO" sz="1200" dirty="0">
                <a:latin typeface="Arial"/>
                <a:cs typeface="Arial"/>
              </a:rPr>
              <a:t> å få frem noe som støtter til foreldres selvivaretakelse, stressmestring og selvhjelp i krevende livssituasjoner.</a:t>
            </a:r>
          </a:p>
          <a:p>
            <a:pPr marL="0" indent="0">
              <a:spcBef>
                <a:spcPts val="1000"/>
              </a:spcBef>
              <a:buFont typeface="Symbol,Sans-Serif"/>
              <a:buNone/>
            </a:pPr>
            <a:endParaRPr lang="nb-NO" sz="1200" dirty="0">
              <a:latin typeface="Arial"/>
              <a:cs typeface="Arial"/>
            </a:endParaRPr>
          </a:p>
          <a:p>
            <a:pPr marL="0" indent="0">
              <a:spcBef>
                <a:spcPts val="1000"/>
              </a:spcBef>
              <a:buFont typeface="Symbol,Sans-Serif"/>
              <a:buNone/>
            </a:pPr>
            <a:r>
              <a:rPr lang="nb-NO" sz="1200" dirty="0">
                <a:latin typeface="Arial"/>
                <a:cs typeface="Arial"/>
              </a:rPr>
              <a:t>Her er det lurt å få frem at selv om det er mye fint ved det å være foreldre er det også mye som kan være frustrerende. Det kan være validerende å få normalisert dette, så det er det vi skal ha fokus på i denne sliden. </a:t>
            </a:r>
          </a:p>
          <a:p>
            <a:pPr marL="342900" indent="-342900">
              <a:spcBef>
                <a:spcPts val="1000"/>
              </a:spcBef>
              <a:buFont typeface="Symbol,Sans-Serif"/>
              <a:buChar char=""/>
            </a:pPr>
            <a:endParaRPr lang="nb-NO" dirty="0"/>
          </a:p>
        </p:txBody>
      </p:sp>
      <p:sp>
        <p:nvSpPr>
          <p:cNvPr id="4" name="Plassholder for lysbildenummer 3"/>
          <p:cNvSpPr>
            <a:spLocks noGrp="1"/>
          </p:cNvSpPr>
          <p:nvPr>
            <p:ph type="sldNum" sz="quarter" idx="5"/>
          </p:nvPr>
        </p:nvSpPr>
        <p:spPr/>
        <p:txBody>
          <a:bodyPr/>
          <a:lstStyle/>
          <a:p>
            <a:fld id="{E379D02B-5931-4225-89C3-A3FC1BB0BF96}" type="slidenum">
              <a:rPr lang="nb-NO" smtClean="0"/>
              <a:t>8</a:t>
            </a:fld>
            <a:endParaRPr lang="nb-NO"/>
          </a:p>
        </p:txBody>
      </p:sp>
    </p:spTree>
    <p:extLst>
      <p:ext uri="{BB962C8B-B14F-4D97-AF65-F5344CB8AC3E}">
        <p14:creationId xmlns:p14="http://schemas.microsoft.com/office/powerpoint/2010/main" val="31428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Nå</a:t>
            </a:r>
            <a:r>
              <a:rPr lang="en-US">
                <a:cs typeface="Calibri"/>
              </a:rPr>
              <a:t> </a:t>
            </a:r>
            <a:r>
              <a:rPr lang="en-US" err="1">
                <a:cs typeface="Calibri"/>
              </a:rPr>
              <a:t>begynner</a:t>
            </a:r>
            <a:r>
              <a:rPr lang="en-US">
                <a:cs typeface="Calibri"/>
              </a:rPr>
              <a:t> </a:t>
            </a:r>
            <a:r>
              <a:rPr lang="en-US" err="1">
                <a:cs typeface="Calibri"/>
              </a:rPr>
              <a:t>snart</a:t>
            </a:r>
            <a:r>
              <a:rPr lang="en-US">
                <a:cs typeface="Calibri"/>
              </a:rPr>
              <a:t> </a:t>
            </a:r>
            <a:r>
              <a:rPr lang="en-US" err="1">
                <a:cs typeface="Calibri"/>
              </a:rPr>
              <a:t>hverdagen</a:t>
            </a:r>
            <a:r>
              <a:rPr lang="en-US">
                <a:cs typeface="Calibri"/>
              </a:rPr>
              <a:t> </a:t>
            </a:r>
            <a:r>
              <a:rPr lang="en-US" err="1">
                <a:cs typeface="Calibri"/>
              </a:rPr>
              <a:t>på</a:t>
            </a:r>
            <a:r>
              <a:rPr lang="en-US">
                <a:cs typeface="Calibri"/>
              </a:rPr>
              <a:t> </a:t>
            </a:r>
            <a:r>
              <a:rPr lang="en-US" err="1">
                <a:cs typeface="Calibri"/>
              </a:rPr>
              <a:t>egen</a:t>
            </a:r>
            <a:r>
              <a:rPr lang="en-US">
                <a:cs typeface="Calibri"/>
              </a:rPr>
              <a:t> </a:t>
            </a:r>
            <a:r>
              <a:rPr lang="en-US" err="1">
                <a:cs typeface="Calibri"/>
              </a:rPr>
              <a:t>hånd</a:t>
            </a:r>
            <a:r>
              <a:rPr lang="en-US">
                <a:cs typeface="Calibri"/>
              </a:rPr>
              <a:t> I Norge, </a:t>
            </a:r>
            <a:r>
              <a:rPr lang="en-US" err="1">
                <a:cs typeface="Calibri"/>
              </a:rPr>
              <a:t>uansett</a:t>
            </a:r>
            <a:r>
              <a:rPr lang="en-US">
                <a:cs typeface="Calibri"/>
              </a:rPr>
              <a:t> </a:t>
            </a:r>
            <a:r>
              <a:rPr lang="en-US" err="1">
                <a:cs typeface="Calibri"/>
              </a:rPr>
              <a:t>hvor</a:t>
            </a:r>
            <a:r>
              <a:rPr lang="en-US">
                <a:cs typeface="Calibri"/>
              </a:rPr>
              <a:t> lang </a:t>
            </a:r>
            <a:r>
              <a:rPr lang="en-US" err="1">
                <a:cs typeface="Calibri"/>
              </a:rPr>
              <a:t>tid</a:t>
            </a:r>
            <a:r>
              <a:rPr lang="en-US">
                <a:cs typeface="Calibri"/>
              </a:rPr>
              <a:t> du og </a:t>
            </a:r>
            <a:r>
              <a:rPr lang="en-US" err="1">
                <a:cs typeface="Calibri"/>
              </a:rPr>
              <a:t>familien</a:t>
            </a:r>
            <a:r>
              <a:rPr lang="en-US">
                <a:cs typeface="Calibri"/>
              </a:rPr>
              <a:t> </a:t>
            </a:r>
            <a:r>
              <a:rPr lang="en-US" err="1">
                <a:cs typeface="Calibri"/>
              </a:rPr>
              <a:t>kommer</a:t>
            </a:r>
            <a:r>
              <a:rPr lang="en-US">
                <a:cs typeface="Calibri"/>
              </a:rPr>
              <a:t> </a:t>
            </a:r>
            <a:r>
              <a:rPr lang="en-US" err="1">
                <a:cs typeface="Calibri"/>
              </a:rPr>
              <a:t>til</a:t>
            </a:r>
            <a:r>
              <a:rPr lang="en-US">
                <a:cs typeface="Calibri"/>
              </a:rPr>
              <a:t> å </a:t>
            </a:r>
            <a:r>
              <a:rPr lang="en-US" err="1">
                <a:cs typeface="Calibri"/>
              </a:rPr>
              <a:t>oppholde</a:t>
            </a:r>
            <a:r>
              <a:rPr lang="en-US">
                <a:cs typeface="Calibri"/>
              </a:rPr>
              <a:t> </a:t>
            </a:r>
            <a:r>
              <a:rPr lang="en-US" err="1">
                <a:cs typeface="Calibri"/>
              </a:rPr>
              <a:t>dere</a:t>
            </a:r>
            <a:r>
              <a:rPr lang="en-US">
                <a:cs typeface="Calibri"/>
              </a:rPr>
              <a:t> her </a:t>
            </a:r>
            <a:r>
              <a:rPr lang="en-US" err="1">
                <a:cs typeface="Calibri"/>
              </a:rPr>
              <a:t>så</a:t>
            </a:r>
            <a:r>
              <a:rPr lang="en-US">
                <a:cs typeface="Calibri"/>
              </a:rPr>
              <a:t> </a:t>
            </a:r>
            <a:r>
              <a:rPr lang="en-US" err="1">
                <a:cs typeface="Calibri"/>
              </a:rPr>
              <a:t>vil</a:t>
            </a:r>
            <a:r>
              <a:rPr lang="en-US">
                <a:cs typeface="Calibri"/>
              </a:rPr>
              <a:t> vi </a:t>
            </a:r>
            <a:r>
              <a:rPr lang="en-US" err="1">
                <a:cs typeface="Calibri"/>
              </a:rPr>
              <a:t>støtte</a:t>
            </a:r>
            <a:r>
              <a:rPr lang="en-US">
                <a:cs typeface="Calibri"/>
              </a:rPr>
              <a:t> deg I å </a:t>
            </a:r>
            <a:r>
              <a:rPr lang="en-US" err="1">
                <a:cs typeface="Calibri"/>
              </a:rPr>
              <a:t>være</a:t>
            </a:r>
            <a:r>
              <a:rPr lang="en-US">
                <a:cs typeface="Calibri"/>
              </a:rPr>
              <a:t> </a:t>
            </a:r>
            <a:r>
              <a:rPr lang="en-US" err="1">
                <a:cs typeface="Calibri"/>
              </a:rPr>
              <a:t>en</a:t>
            </a:r>
            <a:r>
              <a:rPr lang="en-US">
                <a:cs typeface="Calibri"/>
              </a:rPr>
              <a:t> god </a:t>
            </a:r>
            <a:r>
              <a:rPr lang="en-US" err="1">
                <a:cs typeface="Calibri"/>
              </a:rPr>
              <a:t>forelder</a:t>
            </a:r>
            <a:r>
              <a:rPr lang="en-US">
                <a:cs typeface="Calibri"/>
              </a:rPr>
              <a:t> for </a:t>
            </a:r>
            <a:r>
              <a:rPr lang="en-US" err="1">
                <a:cs typeface="Calibri"/>
              </a:rPr>
              <a:t>barnet</a:t>
            </a:r>
            <a:r>
              <a:rPr lang="en-US">
                <a:cs typeface="Calibri"/>
              </a:rPr>
              <a:t> </a:t>
            </a:r>
            <a:r>
              <a:rPr lang="en-US" err="1">
                <a:cs typeface="Calibri"/>
              </a:rPr>
              <a:t>ditt</a:t>
            </a:r>
            <a:r>
              <a:rPr lang="en-US">
                <a:cs typeface="Calibri"/>
              </a:rPr>
              <a:t>. </a:t>
            </a:r>
            <a:r>
              <a:rPr lang="en-US" err="1">
                <a:cs typeface="Calibri"/>
              </a:rPr>
              <a:t>Foreldre</a:t>
            </a:r>
            <a:r>
              <a:rPr lang="en-US">
                <a:cs typeface="Calibri"/>
              </a:rPr>
              <a:t> er </a:t>
            </a:r>
            <a:r>
              <a:rPr lang="en-US" err="1">
                <a:cs typeface="Calibri"/>
              </a:rPr>
              <a:t>viktigere</a:t>
            </a:r>
            <a:r>
              <a:rPr lang="en-US">
                <a:cs typeface="Calibri"/>
              </a:rPr>
              <a:t> </a:t>
            </a:r>
            <a:r>
              <a:rPr lang="en-US" err="1">
                <a:cs typeface="Calibri"/>
              </a:rPr>
              <a:t>enn</a:t>
            </a:r>
            <a:r>
              <a:rPr lang="en-US">
                <a:cs typeface="Calibri"/>
              </a:rPr>
              <a:t> alt </a:t>
            </a:r>
            <a:r>
              <a:rPr lang="en-US" err="1">
                <a:cs typeface="Calibri"/>
              </a:rPr>
              <a:t>annet</a:t>
            </a:r>
            <a:r>
              <a:rPr lang="en-US">
                <a:cs typeface="Calibri"/>
              </a:rPr>
              <a:t> for barns </a:t>
            </a:r>
            <a:r>
              <a:rPr lang="en-US" err="1">
                <a:cs typeface="Calibri"/>
              </a:rPr>
              <a:t>utvikling</a:t>
            </a:r>
            <a:r>
              <a:rPr lang="en-US">
                <a:cs typeface="Calibri"/>
              </a:rPr>
              <a:t>.</a:t>
            </a:r>
          </a:p>
          <a:p>
            <a:endParaRPr lang="en-US">
              <a:cs typeface="Calibri"/>
            </a:endParaRPr>
          </a:p>
          <a:p>
            <a:r>
              <a:rPr lang="en-US">
                <a:cs typeface="Calibri"/>
              </a:rPr>
              <a:t>Å ha </a:t>
            </a:r>
            <a:r>
              <a:rPr lang="en-US" err="1">
                <a:cs typeface="Calibri"/>
              </a:rPr>
              <a:t>sosial</a:t>
            </a:r>
            <a:r>
              <a:rPr lang="en-US">
                <a:cs typeface="Calibri"/>
              </a:rPr>
              <a:t> </a:t>
            </a:r>
            <a:r>
              <a:rPr lang="en-US" err="1">
                <a:cs typeface="Calibri"/>
              </a:rPr>
              <a:t>støtte</a:t>
            </a:r>
            <a:r>
              <a:rPr lang="en-US">
                <a:cs typeface="Calibri"/>
              </a:rPr>
              <a:t> </a:t>
            </a:r>
            <a:r>
              <a:rPr lang="en-US" err="1">
                <a:cs typeface="Calibri"/>
              </a:rPr>
              <a:t>som</a:t>
            </a:r>
            <a:r>
              <a:rPr lang="en-US">
                <a:cs typeface="Calibri"/>
              </a:rPr>
              <a:t> </a:t>
            </a:r>
            <a:r>
              <a:rPr lang="en-US" err="1">
                <a:cs typeface="Calibri"/>
              </a:rPr>
              <a:t>foreldre</a:t>
            </a:r>
            <a:r>
              <a:rPr lang="en-US">
                <a:cs typeface="Calibri"/>
              </a:rPr>
              <a:t> – et </a:t>
            </a:r>
            <a:r>
              <a:rPr lang="en-US" err="1">
                <a:cs typeface="Calibri"/>
              </a:rPr>
              <a:t>universelt</a:t>
            </a:r>
            <a:r>
              <a:rPr lang="en-US">
                <a:cs typeface="Calibri"/>
              </a:rPr>
              <a:t> </a:t>
            </a:r>
            <a:r>
              <a:rPr lang="en-US" err="1">
                <a:cs typeface="Calibri"/>
              </a:rPr>
              <a:t>behov</a:t>
            </a:r>
            <a:r>
              <a:rPr lang="en-US">
                <a:cs typeface="Calibri"/>
              </a:rPr>
              <a:t>. Vi </a:t>
            </a:r>
            <a:r>
              <a:rPr lang="en-US" err="1">
                <a:cs typeface="Calibri"/>
              </a:rPr>
              <a:t>trenger</a:t>
            </a:r>
            <a:r>
              <a:rPr lang="en-US">
                <a:cs typeface="Calibri"/>
              </a:rPr>
              <a:t> å </a:t>
            </a:r>
            <a:r>
              <a:rPr lang="en-US" err="1">
                <a:cs typeface="Calibri"/>
              </a:rPr>
              <a:t>kunne</a:t>
            </a:r>
            <a:r>
              <a:rPr lang="en-US">
                <a:cs typeface="Calibri"/>
              </a:rPr>
              <a:t> </a:t>
            </a:r>
            <a:r>
              <a:rPr lang="en-US" err="1">
                <a:cs typeface="Calibri"/>
              </a:rPr>
              <a:t>drøfte</a:t>
            </a:r>
            <a:r>
              <a:rPr lang="en-US">
                <a:cs typeface="Calibri"/>
              </a:rPr>
              <a:t> </a:t>
            </a:r>
            <a:r>
              <a:rPr lang="en-US" err="1">
                <a:cs typeface="Calibri"/>
              </a:rPr>
              <a:t>ulike</a:t>
            </a:r>
            <a:r>
              <a:rPr lang="en-US">
                <a:cs typeface="Calibri"/>
              </a:rPr>
              <a:t> </a:t>
            </a:r>
            <a:r>
              <a:rPr lang="en-US" err="1">
                <a:cs typeface="Calibri"/>
              </a:rPr>
              <a:t>problemstillinger</a:t>
            </a:r>
            <a:r>
              <a:rPr lang="en-US">
                <a:cs typeface="Calibri"/>
              </a:rPr>
              <a:t> </a:t>
            </a:r>
            <a:r>
              <a:rPr lang="en-US" err="1">
                <a:cs typeface="Calibri"/>
              </a:rPr>
              <a:t>knyttet</a:t>
            </a:r>
            <a:r>
              <a:rPr lang="en-US">
                <a:cs typeface="Calibri"/>
              </a:rPr>
              <a:t> </a:t>
            </a:r>
            <a:r>
              <a:rPr lang="en-US" err="1">
                <a:cs typeface="Calibri"/>
              </a:rPr>
              <a:t>til</a:t>
            </a:r>
            <a:r>
              <a:rPr lang="en-US">
                <a:cs typeface="Calibri"/>
              </a:rPr>
              <a:t> barn </a:t>
            </a:r>
          </a:p>
          <a:p>
            <a:endParaRPr lang="en-US">
              <a:cs typeface="Calibri"/>
            </a:endParaRPr>
          </a:p>
        </p:txBody>
      </p:sp>
      <p:sp>
        <p:nvSpPr>
          <p:cNvPr id="4" name="Slide Number Placeholder 3"/>
          <p:cNvSpPr>
            <a:spLocks noGrp="1"/>
          </p:cNvSpPr>
          <p:nvPr>
            <p:ph type="sldNum" sz="quarter" idx="5"/>
          </p:nvPr>
        </p:nvSpPr>
        <p:spPr/>
        <p:txBody>
          <a:bodyPr/>
          <a:lstStyle/>
          <a:p>
            <a:fld id="{58940A1C-C1EE-4646-B7A5-2E7169BACB61}" type="slidenum">
              <a:t>9</a:t>
            </a:fld>
            <a:endParaRPr lang="en-US"/>
          </a:p>
        </p:txBody>
      </p:sp>
    </p:spTree>
    <p:extLst>
      <p:ext uri="{BB962C8B-B14F-4D97-AF65-F5344CB8AC3E}">
        <p14:creationId xmlns:p14="http://schemas.microsoft.com/office/powerpoint/2010/main" val="3507804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10</a:t>
            </a:fld>
            <a:endParaRPr lang="nb-NO"/>
          </a:p>
        </p:txBody>
      </p:sp>
    </p:spTree>
    <p:extLst>
      <p:ext uri="{BB962C8B-B14F-4D97-AF65-F5344CB8AC3E}">
        <p14:creationId xmlns:p14="http://schemas.microsoft.com/office/powerpoint/2010/main" val="279295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a:t>Eksempel på punkt en kan være en helsearbeider, et familiemedlem eller en venn man stoler på. </a:t>
            </a:r>
          </a:p>
          <a:p>
            <a:pPr marL="171450" indent="-171450">
              <a:buFont typeface="Arial" panose="020B0604020202020204" pitchFamily="34" charset="0"/>
              <a:buChar char="•"/>
            </a:pPr>
            <a:r>
              <a:rPr lang="nb-NO"/>
              <a:t>Eksempel på </a:t>
            </a:r>
            <a:r>
              <a:rPr lang="nb-NO" err="1"/>
              <a:t>punkty</a:t>
            </a:r>
            <a:r>
              <a:rPr lang="nb-NO"/>
              <a:t> 2 er </a:t>
            </a:r>
            <a:r>
              <a:rPr lang="en-US" sz="1200" err="1">
                <a:effectLst/>
              </a:rPr>
              <a:t>aktiviteter</a:t>
            </a:r>
            <a:r>
              <a:rPr lang="en-US" sz="1200">
                <a:effectLst/>
              </a:rPr>
              <a:t> </a:t>
            </a:r>
            <a:r>
              <a:rPr lang="en-US" sz="1200" err="1">
                <a:effectLst/>
              </a:rPr>
              <a:t>som</a:t>
            </a:r>
            <a:r>
              <a:rPr lang="en-US" sz="1200">
                <a:effectLst/>
              </a:rPr>
              <a:t> holder dem </a:t>
            </a:r>
            <a:r>
              <a:rPr lang="en-US" sz="1200" err="1">
                <a:effectLst/>
              </a:rPr>
              <a:t>aktive</a:t>
            </a:r>
            <a:r>
              <a:rPr lang="en-US" sz="1200">
                <a:effectLst/>
              </a:rPr>
              <a:t>, </a:t>
            </a:r>
            <a:r>
              <a:rPr lang="en-US" sz="1200" err="1">
                <a:effectLst/>
              </a:rPr>
              <a:t>som</a:t>
            </a:r>
            <a:r>
              <a:rPr lang="en-US" sz="1200">
                <a:effectLst/>
              </a:rPr>
              <a:t> å lese, </a:t>
            </a:r>
            <a:r>
              <a:rPr lang="en-US" sz="1200" err="1">
                <a:effectLst/>
              </a:rPr>
              <a:t>tegne</a:t>
            </a:r>
            <a:r>
              <a:rPr lang="en-US" sz="1200">
                <a:effectLst/>
              </a:rPr>
              <a:t>, </a:t>
            </a:r>
            <a:r>
              <a:rPr lang="en-US" sz="1200" err="1">
                <a:effectLst/>
              </a:rPr>
              <a:t>skrive</a:t>
            </a:r>
            <a:r>
              <a:rPr lang="en-US" sz="1200">
                <a:effectLst/>
              </a:rPr>
              <a:t> sanger, danse.</a:t>
            </a:r>
          </a:p>
          <a:p>
            <a:pPr marL="171450" indent="-171450">
              <a:buFont typeface="Arial" panose="020B0604020202020204" pitchFamily="34" charset="0"/>
              <a:buChar char="•"/>
            </a:pPr>
            <a:endParaRPr lang="en-US" sz="1200">
              <a:effectLst/>
            </a:endParaRPr>
          </a:p>
          <a:p>
            <a:pPr marL="171450" indent="-171450">
              <a:buFont typeface="Arial" panose="020B0604020202020204" pitchFamily="34" charset="0"/>
              <a:buChar char="•"/>
            </a:pPr>
            <a:r>
              <a:rPr lang="en-US" sz="1200">
                <a:effectLst/>
              </a:rPr>
              <a:t>Hentet </a:t>
            </a:r>
            <a:r>
              <a:rPr lang="en-US" sz="1200" err="1">
                <a:effectLst/>
              </a:rPr>
              <a:t>fra</a:t>
            </a:r>
            <a:r>
              <a:rPr lang="en-US" sz="1200">
                <a:effectLst/>
              </a:rPr>
              <a:t> NKVTS sine </a:t>
            </a:r>
            <a:r>
              <a:rPr lang="en-US" sz="1200" err="1">
                <a:effectLst/>
              </a:rPr>
              <a:t>nettsider</a:t>
            </a:r>
            <a:r>
              <a:rPr lang="en-US" sz="1200">
                <a:effectLst/>
              </a:rPr>
              <a:t>: https://www.nkvts.no/flyktning/pfa/7-mestringsstrategier/</a:t>
            </a:r>
            <a:br>
              <a:rPr lang="en-US" sz="1200">
                <a:effectLst/>
              </a:rPr>
            </a:br>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11</a:t>
            </a:fld>
            <a:endParaRPr lang="nb-NO"/>
          </a:p>
        </p:txBody>
      </p:sp>
    </p:spTree>
    <p:extLst>
      <p:ext uri="{BB962C8B-B14F-4D97-AF65-F5344CB8AC3E}">
        <p14:creationId xmlns:p14="http://schemas.microsoft.com/office/powerpoint/2010/main" val="1343370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60EE96-E361-CA25-9725-796003D79572}"/>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FEA46E9E-0721-FB83-0126-AF6F2EE573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C207905C-F975-DE81-D079-DDCA5A159F3E}"/>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5" name="Plassholder for bunntekst 4">
            <a:extLst>
              <a:ext uri="{FF2B5EF4-FFF2-40B4-BE49-F238E27FC236}">
                <a16:creationId xmlns:a16="http://schemas.microsoft.com/office/drawing/2014/main" id="{BE842DF5-AD65-DC0E-4AE8-8D2505CEEB5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61C9723-BB3A-2E46-0437-3F5B171B8FA6}"/>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938943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FE11D5-DA5C-1731-4F8D-2482BC37E0DE}"/>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C41DBD07-D249-5FF0-173B-5BD4D831F658}"/>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C170F80-437A-CB56-DCD0-12CBED569F49}"/>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5" name="Plassholder for bunntekst 4">
            <a:extLst>
              <a:ext uri="{FF2B5EF4-FFF2-40B4-BE49-F238E27FC236}">
                <a16:creationId xmlns:a16="http://schemas.microsoft.com/office/drawing/2014/main" id="{5EC10540-F4F6-7A55-4750-114F4829A1D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7147279-6E2F-74A0-9788-3F066CFEA26F}"/>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733830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6DC0CD0E-B637-4C14-EFDA-44D6E2933A02}"/>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E0E3469-BF60-3E92-D250-60E335DA9141}"/>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42EAA1E-6167-B098-B3F0-CBD64F9D2EB7}"/>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5" name="Plassholder for bunntekst 4">
            <a:extLst>
              <a:ext uri="{FF2B5EF4-FFF2-40B4-BE49-F238E27FC236}">
                <a16:creationId xmlns:a16="http://schemas.microsoft.com/office/drawing/2014/main" id="{540DDD20-621E-39A2-D1A0-D2640DA7AA0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4EE5E4C-1901-4F95-49AB-35AEF0347F13}"/>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98240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A185B7-F908-FB13-456A-96BAC045AA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B5EBC57-275C-968A-BED2-5844858DDDD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E12A1BA-B774-7893-D623-2164591F2FAD}"/>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5" name="Plassholder for bunntekst 4">
            <a:extLst>
              <a:ext uri="{FF2B5EF4-FFF2-40B4-BE49-F238E27FC236}">
                <a16:creationId xmlns:a16="http://schemas.microsoft.com/office/drawing/2014/main" id="{3454AC9B-F900-9C87-9576-0DDB1488A10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C0F26DB-EF68-4D21-57A1-33C65FAE28D6}"/>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33839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40CC79-042C-F4E7-9813-49D31F46024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9C401EA-18A2-A03D-01F5-3ED45BA6034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018B034-5F4F-B61E-634B-7DBDF90AEAA7}"/>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5" name="Plassholder for bunntekst 4">
            <a:extLst>
              <a:ext uri="{FF2B5EF4-FFF2-40B4-BE49-F238E27FC236}">
                <a16:creationId xmlns:a16="http://schemas.microsoft.com/office/drawing/2014/main" id="{6CC2589B-834B-E1A7-68D9-27B86932550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3FE8A5B-5AE3-7D9D-D0A7-2B6EE40E96CE}"/>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169459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62787D-8CA1-4ACE-95ED-777EC2E963A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752A998-0123-D578-8FB2-25A34FFB7BBB}"/>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503B7766-17C9-3AE8-77A3-51DE2146936F}"/>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0C3D7763-36F5-D37F-F19B-00692C9A12F2}"/>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6" name="Plassholder for bunntekst 5">
            <a:extLst>
              <a:ext uri="{FF2B5EF4-FFF2-40B4-BE49-F238E27FC236}">
                <a16:creationId xmlns:a16="http://schemas.microsoft.com/office/drawing/2014/main" id="{71157BD2-29C0-38F1-94FF-66D1241284D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CE56989-668B-48A0-67E6-66BD2101BE7B}"/>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8365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65C2AC-EBDC-0B68-18D8-01C47A277E9A}"/>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8D20AAB-7447-5670-A9F3-75207E614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3D6BD54-33E1-AC1B-04B1-A52F531410FC}"/>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FE7DD18-5EE6-1536-9357-10D26D32C8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C261A450-E90D-0E14-1506-C4D47C407FC6}"/>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3C60ED3-97E7-224B-7A63-714EC4445AF3}"/>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8" name="Plassholder for bunntekst 7">
            <a:extLst>
              <a:ext uri="{FF2B5EF4-FFF2-40B4-BE49-F238E27FC236}">
                <a16:creationId xmlns:a16="http://schemas.microsoft.com/office/drawing/2014/main" id="{6E84818D-71C1-CC18-8449-721D76041B3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54981684-DF16-9B79-B655-0B4764B85410}"/>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886636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C0698C-906E-2146-99C9-9251DFE48189}"/>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AEEE1EA9-3F9C-76ED-2A99-FD976BA0CF8B}"/>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4" name="Plassholder for bunntekst 3">
            <a:extLst>
              <a:ext uri="{FF2B5EF4-FFF2-40B4-BE49-F238E27FC236}">
                <a16:creationId xmlns:a16="http://schemas.microsoft.com/office/drawing/2014/main" id="{A9560657-F429-792B-A654-F4AA8B949C1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0D572C-8744-D74F-858B-E57184136669}"/>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43182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290F394-AC2B-77A4-E3FB-1115F92A0C93}"/>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3" name="Plassholder for bunntekst 2">
            <a:extLst>
              <a:ext uri="{FF2B5EF4-FFF2-40B4-BE49-F238E27FC236}">
                <a16:creationId xmlns:a16="http://schemas.microsoft.com/office/drawing/2014/main" id="{F26991CC-483D-E52B-261F-0CCD1D1D01D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0B49444F-B606-6AE6-D381-AEAC584C2F44}"/>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74731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3A5967-9C47-8BF4-1F3C-367C70F239F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EE2DF13E-AD57-B21C-4BC0-5D2A7F442D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B0762D9-A463-9A8C-3656-02339EAA0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0979E13-C6C3-012B-69D0-127A65AAAB1E}"/>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6" name="Plassholder for bunntekst 5">
            <a:extLst>
              <a:ext uri="{FF2B5EF4-FFF2-40B4-BE49-F238E27FC236}">
                <a16:creationId xmlns:a16="http://schemas.microsoft.com/office/drawing/2014/main" id="{A6967CE3-5A11-D34F-B1B6-651239CEA79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1216730-B13C-14FF-BAD5-11BA1C353BB0}"/>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010418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548D7A-F403-7AF4-D38D-AB6C4621440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3CA2D75-F813-E1D7-5DF5-FE0446A96A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7FAFC28-8382-4028-1419-31261B407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48403B6-01CC-29D2-6D3B-1453D778627C}"/>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6" name="Plassholder for bunntekst 5">
            <a:extLst>
              <a:ext uri="{FF2B5EF4-FFF2-40B4-BE49-F238E27FC236}">
                <a16:creationId xmlns:a16="http://schemas.microsoft.com/office/drawing/2014/main" id="{151A1F33-7629-4DF2-2E9C-40EF929271E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29FE6E8-3264-25F5-5643-ACDDFF507605}"/>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119210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324C32F-27D2-E743-5CDF-FD68965F2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F295E12-B76A-CA14-CBDB-436BAE064B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AF284D3-1D3A-311B-050C-C65E74B95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0A795C-BA6B-4BC9-AF6F-736CEE5A869E}" type="datetimeFigureOut">
              <a:rPr lang="nb-NO" smtClean="0"/>
              <a:t>25.05.2024</a:t>
            </a:fld>
            <a:endParaRPr lang="nb-NO"/>
          </a:p>
        </p:txBody>
      </p:sp>
      <p:sp>
        <p:nvSpPr>
          <p:cNvPr id="5" name="Plassholder for bunntekst 4">
            <a:extLst>
              <a:ext uri="{FF2B5EF4-FFF2-40B4-BE49-F238E27FC236}">
                <a16:creationId xmlns:a16="http://schemas.microsoft.com/office/drawing/2014/main" id="{CD105CE9-0706-EE88-BE73-8FA017DB5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EDA6C957-8781-A6EE-8334-E2DDEAC795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41A2DB-04B2-41EC-BCF7-D859F5556319}" type="slidenum">
              <a:rPr lang="nb-NO" smtClean="0"/>
              <a:t>‹#›</a:t>
            </a:fld>
            <a:endParaRPr lang="nb-NO"/>
          </a:p>
        </p:txBody>
      </p:sp>
    </p:spTree>
    <p:extLst>
      <p:ext uri="{BB962C8B-B14F-4D97-AF65-F5344CB8AC3E}">
        <p14:creationId xmlns:p14="http://schemas.microsoft.com/office/powerpoint/2010/main" val="2590818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rettentil.no/fra-bekymring-til-hjelp/a-leve-med-krysskultur" TargetMode="External"/><Relationship Id="rId2" Type="http://schemas.openxmlformats.org/officeDocument/2006/relationships/hyperlink" Target="https://www.nkvts.no/flyktning/vanlige-reaksjoner/"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5" name="Group 34">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6" name="Freeform: Shape 35">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ru-RU" sz="3600" kern="1200" dirty="0">
                <a:solidFill>
                  <a:schemeClr val="tx2"/>
                </a:solidFill>
                <a:latin typeface="+mj-lt"/>
                <a:ea typeface="+mj-ea"/>
                <a:cs typeface="+mj-cs"/>
              </a:rPr>
              <a:t>Встреча  4</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ru-RU" sz="1800" dirty="0">
                <a:solidFill>
                  <a:schemeClr val="tx2"/>
                </a:solidFill>
              </a:rPr>
              <a:t>Презентация для родителей</a:t>
            </a:r>
          </a:p>
          <a:p>
            <a:pPr marL="457200" indent="-228600" algn="l">
              <a:buFont typeface="Arial" panose="020B0604020202020204" pitchFamily="34" charset="0"/>
              <a:buChar char="•"/>
            </a:pPr>
            <a:r>
              <a:rPr lang="ru-RU" sz="1800" dirty="0">
                <a:solidFill>
                  <a:schemeClr val="tx2"/>
                </a:solidFill>
              </a:rPr>
              <a:t>Учебное пособие для учителя</a:t>
            </a:r>
            <a:r>
              <a:rPr lang="lv-LV" sz="1800" dirty="0">
                <a:solidFill>
                  <a:schemeClr val="tx2"/>
                </a:solidFill>
              </a:rPr>
              <a:t> </a:t>
            </a:r>
            <a:r>
              <a:rPr lang="ru-RU" sz="1800" dirty="0">
                <a:solidFill>
                  <a:schemeClr val="tx2"/>
                </a:solidFill>
              </a:rPr>
              <a:t>/</a:t>
            </a:r>
            <a:r>
              <a:rPr lang="lv-LV" sz="1800" dirty="0">
                <a:solidFill>
                  <a:schemeClr val="tx2"/>
                </a:solidFill>
              </a:rPr>
              <a:t> </a:t>
            </a:r>
            <a:r>
              <a:rPr lang="ru-RU" sz="1800" dirty="0">
                <a:solidFill>
                  <a:schemeClr val="tx2"/>
                </a:solidFill>
              </a:rPr>
              <a:t>методиста (в поле примечаний)</a:t>
            </a:r>
          </a:p>
          <a:p>
            <a:pPr marL="457200" indent="-228600" algn="l">
              <a:buFont typeface="Arial" panose="020B0604020202020204" pitchFamily="34" charset="0"/>
              <a:buChar char="•"/>
            </a:pPr>
            <a:r>
              <a:rPr lang="ru-RU" sz="1800" dirty="0">
                <a:solidFill>
                  <a:schemeClr val="tx2"/>
                </a:solidFill>
              </a:rPr>
              <a:t>Домашнее задание </a:t>
            </a:r>
          </a:p>
          <a:p>
            <a:pPr marL="457200" indent="-228600" algn="l">
              <a:buFont typeface="Arial" panose="020B0604020202020204" pitchFamily="34" charset="0"/>
              <a:buChar char="•"/>
            </a:pPr>
            <a:r>
              <a:rPr lang="ru-RU" sz="1800" dirty="0">
                <a:solidFill>
                  <a:schemeClr val="tx2"/>
                </a:solidFill>
              </a:rPr>
              <a:t>Ресурсы с дополнительной информацией для родителей</a:t>
            </a:r>
          </a:p>
        </p:txBody>
      </p:sp>
    </p:spTree>
    <p:extLst>
      <p:ext uri="{BB962C8B-B14F-4D97-AF65-F5344CB8AC3E}">
        <p14:creationId xmlns:p14="http://schemas.microsoft.com/office/powerpoint/2010/main" val="341722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9E21A96-0200-62CD-CEDC-C718F6E050A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4600" dirty="0"/>
              <a:t>Забота о себе как о родителе</a:t>
            </a:r>
          </a:p>
        </p:txBody>
      </p:sp>
      <p:sp>
        <p:nvSpPr>
          <p:cNvPr id="5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E252C25-2610-DD74-D8E9-5B8661CC324F}"/>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r>
              <a:rPr lang="ru-RU" sz="2000" dirty="0"/>
              <a:t>Детям нужны родители, которые серьезно относятся к себе и своему собственному здоровью. Важно на первое место ставить свое хорошее самочувствие</a:t>
            </a:r>
          </a:p>
          <a:p>
            <a:r>
              <a:rPr lang="ru-RU" sz="2000" dirty="0"/>
              <a:t>Важно уделять время своему здоровью</a:t>
            </a:r>
          </a:p>
          <a:p>
            <a:r>
              <a:rPr lang="ru-RU" sz="2000" dirty="0"/>
              <a:t>Важно уделять время отношениям</a:t>
            </a:r>
          </a:p>
          <a:p>
            <a:r>
              <a:rPr lang="ru-RU" sz="2000" dirty="0"/>
              <a:t>Важно уметь отдыхать с чистой совестью</a:t>
            </a:r>
          </a:p>
          <a:p>
            <a:r>
              <a:rPr lang="ru-RU" sz="2000" dirty="0"/>
              <a:t>Никто не совершенен!</a:t>
            </a:r>
          </a:p>
        </p:txBody>
      </p:sp>
      <p:pic>
        <p:nvPicPr>
          <p:cNvPr id="12" name="Plassholder for innhold 11" descr="Et bilde som inneholder klær, sko, person, innendørs&#10;&#10;Automatisk generert beskrivelse">
            <a:extLst>
              <a:ext uri="{FF2B5EF4-FFF2-40B4-BE49-F238E27FC236}">
                <a16:creationId xmlns:a16="http://schemas.microsoft.com/office/drawing/2014/main" id="{829FD1FB-1EF5-C36C-B46B-A684121364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17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ru-RU" sz="5000" dirty="0"/>
              <a:t>Советы, как заботиться о себе</a:t>
            </a: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ru-RU" sz="2200" dirty="0">
                <a:effectLst/>
              </a:rPr>
              <a:t>Поговорите с кем-нибудь о поддержке</a:t>
            </a:r>
          </a:p>
          <a:p>
            <a:r>
              <a:rPr lang="ru-RU" sz="2200" dirty="0"/>
              <a:t>Вовлекайтесь в активности</a:t>
            </a:r>
            <a:r>
              <a:rPr lang="ru-RU" sz="2200" dirty="0">
                <a:effectLst/>
              </a:rPr>
              <a:t>  </a:t>
            </a:r>
          </a:p>
          <a:p>
            <a:r>
              <a:rPr lang="ru-RU" sz="2200" dirty="0">
                <a:effectLst/>
              </a:rPr>
              <a:t>Старайтесь следовать распорядку дня/графику.</a:t>
            </a:r>
          </a:p>
          <a:p>
            <a:r>
              <a:rPr lang="ru-RU" sz="2200">
                <a:effectLst/>
              </a:rPr>
              <a:t>Ведите </a:t>
            </a:r>
            <a:r>
              <a:rPr lang="ru-RU" sz="2200" dirty="0">
                <a:effectLst/>
              </a:rPr>
              <a:t>дневник</a:t>
            </a:r>
          </a:p>
          <a:p>
            <a:r>
              <a:rPr lang="ru-RU" sz="2200" dirty="0">
                <a:effectLst/>
              </a:rPr>
              <a:t>Участвуйте в религиозных или духовных упражнениях и мероприятиях</a:t>
            </a:r>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6269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ru-RU" sz="5000" dirty="0"/>
              <a:t>Советы, как заботиться о себе</a:t>
            </a:r>
            <a:endParaRPr lang="en-US" sz="5000" dirty="0"/>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r>
              <a:rPr lang="ru-RU" sz="1900" dirty="0">
                <a:effectLst/>
              </a:rPr>
              <a:t>Используйте успокаивающие стратегии, такие как дыхательные упражнения и физические упражнения/движения</a:t>
            </a:r>
          </a:p>
          <a:p>
            <a:r>
              <a:rPr lang="ru-RU" sz="1900" dirty="0">
                <a:effectLst/>
              </a:rPr>
              <a:t>Используйте техники борьбы со стрессом, которые, по их мнению, работали в прошлом</a:t>
            </a:r>
          </a:p>
          <a:p>
            <a:r>
              <a:rPr lang="ru-RU" sz="1900" dirty="0">
                <a:effectLst/>
              </a:rPr>
              <a:t>Скажите себе, что расстраиваться или злиться — это естественно</a:t>
            </a:r>
          </a:p>
          <a:p>
            <a:r>
              <a:rPr lang="ru-RU" sz="1900" dirty="0">
                <a:effectLst/>
              </a:rPr>
              <a:t>Сосредоточьтесь на приятных воспоминаниях о человеке, которого они потеряли</a:t>
            </a:r>
          </a:p>
          <a:p>
            <a:pPr marL="0" indent="0">
              <a:buNone/>
            </a:pPr>
            <a:endParaRPr lang="ru-RU" sz="1900" dirty="0"/>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7233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FC1CE3A-E08C-EF27-A459-AE1FB3F9116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5400" dirty="0"/>
              <a:t>Анализировать вместе</a:t>
            </a:r>
          </a:p>
        </p:txBody>
      </p:sp>
      <p:sp>
        <p:nvSpPr>
          <p:cNvPr id="6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7B6F954A-B98B-A1F0-F5CE-D1D7ADD0E77F}"/>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ru-RU" sz="2200" dirty="0"/>
              <a:t>Что мне нужно в своей повседневной жизни, чтобы чувствовать себя как родитель хорошо?</a:t>
            </a:r>
          </a:p>
          <a:p>
            <a:r>
              <a:rPr lang="ru-RU" sz="2200" dirty="0"/>
              <a:t>Какая поддержка мне нужна?</a:t>
            </a:r>
          </a:p>
          <a:p>
            <a:r>
              <a:rPr lang="ru-RU" sz="2200" dirty="0"/>
              <a:t>Как мне позаботиться о себе лучше всего?</a:t>
            </a:r>
          </a:p>
        </p:txBody>
      </p:sp>
      <p:pic>
        <p:nvPicPr>
          <p:cNvPr id="20" name="Plassholder for innhold 19" descr="Et bilde som inneholder klær, møbler, person, kvinne&#10;&#10;Automatisk generert beskrivelse">
            <a:extLst>
              <a:ext uri="{FF2B5EF4-FFF2-40B4-BE49-F238E27FC236}">
                <a16:creationId xmlns:a16="http://schemas.microsoft.com/office/drawing/2014/main" id="{CA7BCE0E-4688-2491-64BE-AD188DBF838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631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D57EE63-F5AC-26DE-78DD-7334A44A1AF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5000" dirty="0"/>
              <a:t>Резюме об анализе</a:t>
            </a:r>
            <a:endParaRPr lang="en-US" sz="5000" dirty="0"/>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BD98DF69-7A36-D503-F28E-A4A040B79E40}"/>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ru-RU" sz="2200" dirty="0"/>
              <a:t>Как это было - пройти курс?</a:t>
            </a:r>
          </a:p>
          <a:p>
            <a:r>
              <a:rPr lang="ru-RU" sz="2200" dirty="0"/>
              <a:t>Узнали ли вы что-то новое?</a:t>
            </a:r>
          </a:p>
          <a:p>
            <a:r>
              <a:rPr lang="ru-RU" sz="2200" dirty="0"/>
              <a:t>Есть ли что-то, что вам нужно, что мы не рассмотрели здесь?</a:t>
            </a:r>
          </a:p>
          <a:p>
            <a:r>
              <a:rPr lang="ru-RU" sz="2200" dirty="0"/>
              <a:t>Есть ли у вас потребность присоединиться к родительской группе?</a:t>
            </a:r>
          </a:p>
          <a:p>
            <a:pPr marL="0" indent="0">
              <a:buNone/>
            </a:pPr>
            <a:endParaRPr lang="ru-RU" sz="2200" dirty="0"/>
          </a:p>
        </p:txBody>
      </p:sp>
      <p:pic>
        <p:nvPicPr>
          <p:cNvPr id="10" name="Plassholder for innhold 9" descr="Et bilde som inneholder klær, sko, jeans, person&#10;&#10;Automatisk generert beskrivelse">
            <a:extLst>
              <a:ext uri="{FF2B5EF4-FFF2-40B4-BE49-F238E27FC236}">
                <a16:creationId xmlns:a16="http://schemas.microsoft.com/office/drawing/2014/main" id="{8D84446D-D665-8C41-ECC4-CB8B573F964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79517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1CC3608-5F42-96C7-2DCF-2AFB074B41D0}"/>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ru-RU" sz="5400" dirty="0"/>
              <a:t>Куда я могу обратиться за помощью?</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B5EA5DB4-DE88-D34E-F071-AE4D1DEAB6B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ru-RU" sz="2200" dirty="0"/>
              <a:t>Мероприятия муниципалитета, такие как консультации  для родителей</a:t>
            </a:r>
          </a:p>
          <a:p>
            <a:r>
              <a:rPr lang="ru-RU" sz="2200" dirty="0"/>
              <a:t>Врач, чтобы получить направление к психологу или в другие службы, чтобы поговорить о </a:t>
            </a:r>
            <a:r>
              <a:rPr lang="ru-RU" sz="2200"/>
              <a:t>сложных вещах</a:t>
            </a:r>
            <a:endParaRPr lang="ru-RU" sz="2200" dirty="0"/>
          </a:p>
          <a:p>
            <a:r>
              <a:rPr lang="ru-RU" sz="2200" dirty="0"/>
              <a:t>Служба благополучия семьи</a:t>
            </a:r>
          </a:p>
          <a:p>
            <a:r>
              <a:rPr lang="ru-RU" sz="2200" dirty="0"/>
              <a:t>Муниципальные службы</a:t>
            </a:r>
          </a:p>
        </p:txBody>
      </p:sp>
      <p:pic>
        <p:nvPicPr>
          <p:cNvPr id="5" name="Plassholder for innhold 4">
            <a:extLst>
              <a:ext uri="{FF2B5EF4-FFF2-40B4-BE49-F238E27FC236}">
                <a16:creationId xmlns:a16="http://schemas.microsoft.com/office/drawing/2014/main" id="{30163B99-734D-91D2-B17E-CFFF90DD3961}"/>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28874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ru-RU" dirty="0"/>
              <a:t>Полезные ссылки и адреса</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dirty="0"/>
              <a:t>Foreldrehverdag.no</a:t>
            </a:r>
          </a:p>
          <a:p>
            <a:r>
              <a:rPr lang="nb-NO" dirty="0"/>
              <a:t>Littsint.no</a:t>
            </a:r>
          </a:p>
          <a:p>
            <a:r>
              <a:rPr lang="en-GB" dirty="0"/>
              <a:t>(</a:t>
            </a:r>
            <a:r>
              <a:rPr lang="ru-RU" dirty="0"/>
              <a:t>Введите соответствующие номера телефонов, ссылки и адреса</a:t>
            </a:r>
            <a:r>
              <a:rPr lang="en-GB" dirty="0"/>
              <a:t>)</a:t>
            </a:r>
            <a:endParaRPr lang="nb-NO" dirty="0"/>
          </a:p>
        </p:txBody>
      </p:sp>
    </p:spTree>
    <p:extLst>
      <p:ext uri="{BB962C8B-B14F-4D97-AF65-F5344CB8AC3E}">
        <p14:creationId xmlns:p14="http://schemas.microsoft.com/office/powerpoint/2010/main" val="92514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4" name="Freeform: Shape 1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a:xfrm>
            <a:off x="640080" y="1243013"/>
            <a:ext cx="3855720" cy="4371974"/>
          </a:xfrm>
        </p:spPr>
        <p:txBody>
          <a:bodyPr>
            <a:normAutofit/>
          </a:bodyPr>
          <a:lstStyle/>
          <a:p>
            <a:r>
              <a:rPr lang="ru-RU" sz="3600" dirty="0"/>
              <a:t>Ресурсы для встречи</a:t>
            </a:r>
            <a:r>
              <a:rPr lang="lv-LV" sz="3600" dirty="0"/>
              <a:t> 4:</a:t>
            </a:r>
            <a:endParaRPr lang="nb-NO" sz="3600" dirty="0">
              <a:solidFill>
                <a:schemeClr val="tx2"/>
              </a:solidFill>
            </a:endParaRPr>
          </a:p>
        </p:txBody>
      </p:sp>
      <p:sp>
        <p:nvSpPr>
          <p:cNvPr id="4" name="Rectangle 1">
            <a:extLst>
              <a:ext uri="{FF2B5EF4-FFF2-40B4-BE49-F238E27FC236}">
                <a16:creationId xmlns:a16="http://schemas.microsoft.com/office/drawing/2014/main" id="{E7F829CD-03D8-7F79-AA23-8EC328650AE7}"/>
              </a:ext>
            </a:extLst>
          </p:cNvPr>
          <p:cNvSpPr>
            <a:spLocks noGrp="1" noChangeArrowheads="1"/>
          </p:cNvSpPr>
          <p:nvPr>
            <p:ph idx="1"/>
          </p:nvPr>
        </p:nvSpPr>
        <p:spPr bwMode="auto">
          <a:xfrm>
            <a:off x="6172200" y="804672"/>
            <a:ext cx="5221224" cy="52303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nb-NO" sz="1400" b="1" i="0" u="none" strike="noStrike" cap="none" normalizeH="0" baseline="0" dirty="0">
                <a:ln>
                  <a:noFill/>
                </a:ln>
                <a:effectLst/>
                <a:ea typeface="Calibri" panose="020F0502020204030204" pitchFamily="34" charset="0"/>
                <a:cs typeface="Calibri" panose="020F0502020204030204" pitchFamily="34" charset="0"/>
              </a:rPr>
              <a:t>Психологическое образование о распространенных реакциях на стресс, перемены, миграцию и бегство у детей и взрослых</a:t>
            </a:r>
            <a:r>
              <a:rPr kumimoji="0" lang="en-GB" altLang="nb-NO" sz="1400" b="1" i="0" u="none" strike="noStrike" cap="none" normalizeH="0" baseline="0" dirty="0">
                <a:ln>
                  <a:noFill/>
                </a:ln>
                <a:effectLst/>
                <a:ea typeface="Calibri" panose="020F0502020204030204" pitchFamily="34" charset="0"/>
                <a:cs typeface="Calibri" panose="020F0502020204030204" pitchFamily="34" charset="0"/>
              </a:rPr>
              <a:t>:</a:t>
            </a:r>
            <a:endParaRPr kumimoji="0" lang="lv-LV" altLang="nb-NO" sz="1400" b="1" i="0" u="none" strike="noStrike" cap="none" normalizeH="0" baseline="0" dirty="0">
              <a:ln>
                <a:noFill/>
              </a:ln>
              <a:effectLst/>
              <a:ea typeface="Calibri" panose="020F0502020204030204" pitchFamily="34" charset="0"/>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buFontTx/>
              <a:buChar char="-"/>
              <a:tabLst/>
            </a:pPr>
            <a:r>
              <a:rPr kumimoji="0" lang="ru-RU" altLang="nb-NO" sz="1400" b="0" i="0" u="sng" strike="noStrike" cap="none" normalizeH="0" baseline="0" dirty="0">
                <a:ln>
                  <a:noFill/>
                </a:ln>
                <a:effectLst/>
                <a:ea typeface="Calibri" panose="020F0502020204030204" pitchFamily="34" charset="0"/>
                <a:cs typeface="Calibri" panose="020F0502020204030204" pitchFamily="34" charset="0"/>
              </a:rPr>
              <a:t>Руководство и приложение для родителей-беженцев</a:t>
            </a:r>
            <a:endParaRPr kumimoji="0" lang="lv-LV" altLang="nb-NO" sz="1400" b="0" i="0" u="sng" strike="noStrike" cap="none" normalizeH="0" baseline="0" dirty="0">
              <a:ln>
                <a:noFill/>
              </a:ln>
              <a:effectLst/>
              <a:ea typeface="Calibri" panose="020F0502020204030204" pitchFamily="34" charset="0"/>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buFontTx/>
              <a:buChar char="-"/>
              <a:tabLst/>
            </a:pPr>
            <a:r>
              <a:rPr kumimoji="0" lang="en-GB" altLang="nb-NO" sz="1400" b="0" i="0" u="sng" strike="noStrike" cap="none" normalizeH="0" baseline="0" dirty="0">
                <a:ln>
                  <a:noFill/>
                </a:ln>
                <a:effectLst/>
                <a:ea typeface="Calibri" panose="020F0502020204030204" pitchFamily="34" charset="0"/>
                <a:cs typeface="Arial" panose="020B0604020202020204" pitchFamily="34" charset="0"/>
              </a:rPr>
              <a:t>Flyktning.net: </a:t>
            </a:r>
            <a:r>
              <a:rPr kumimoji="0" lang="ru-RU" altLang="nb-NO" sz="1400" b="0" i="0" u="sng" strike="noStrike" cap="none" normalizeH="0" baseline="0" dirty="0">
                <a:ln>
                  <a:noFill/>
                </a:ln>
                <a:effectLst/>
                <a:ea typeface="Calibri" panose="020F0502020204030204" pitchFamily="34" charset="0"/>
                <a:cs typeface="Arial" panose="020B0604020202020204" pitchFamily="34" charset="0"/>
              </a:rPr>
              <a:t>информация о сотрудниках, работающих с беженцами</a:t>
            </a:r>
            <a:endParaRPr kumimoji="0" lang="lv-LV" altLang="nb-NO" sz="1400" b="0" i="0" u="sng" strike="noStrike" cap="none" normalizeH="0" baseline="0" dirty="0">
              <a:ln>
                <a:noFill/>
              </a:ln>
              <a:effectLst/>
              <a:ea typeface="Calibri" panose="020F0502020204030204" pitchFamily="34" charset="0"/>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Tx/>
              <a:buChar char="-"/>
              <a:tabLst/>
            </a:pPr>
            <a:r>
              <a:rPr kumimoji="0" lang="ru-RU" altLang="nb-NO" sz="1400" b="0" i="0" u="sng" strike="noStrike" cap="none" normalizeH="0" baseline="0" dirty="0">
                <a:ln>
                  <a:noFill/>
                </a:ln>
                <a:effectLst/>
                <a:ea typeface="Calibri" panose="020F0502020204030204" pitchFamily="34" charset="0"/>
                <a:cs typeface="Arial" panose="020B0604020202020204" pitchFamily="34" charset="0"/>
              </a:rPr>
              <a:t>Отдельная тематическая страница о руководстве для родителей, психосоциальном наблюдении, реакциях на травмы и т. д.  </a:t>
            </a:r>
            <a:endParaRPr kumimoji="0" lang="lv-LV" altLang="nb-NO" sz="1400" b="0" i="0" u="sng" strike="noStrike" cap="none" normalizeH="0" baseline="0" dirty="0">
              <a:ln>
                <a:noFill/>
              </a:ln>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0" u="none" strike="noStrike" cap="none" normalizeH="0" baseline="0" dirty="0">
                <a:ln>
                  <a:noFill/>
                </a:ln>
                <a:effectLst/>
                <a:ea typeface="Calibri" panose="020F0502020204030204" pitchFamily="34" charset="0"/>
                <a:cs typeface="Arial"/>
              </a:rPr>
              <a:t>-</a:t>
            </a:r>
            <a:r>
              <a:rPr kumimoji="0" lang="lv-LV" altLang="nb-NO" sz="1400" b="0" i="0" u="none" strike="noStrike" cap="none" normalizeH="0" baseline="0" dirty="0">
                <a:ln>
                  <a:noFill/>
                </a:ln>
                <a:effectLst/>
                <a:ea typeface="Calibri" panose="020F0502020204030204" pitchFamily="34" charset="0"/>
                <a:cs typeface="Arial"/>
              </a:rPr>
              <a:t> </a:t>
            </a:r>
            <a:r>
              <a:rPr kumimoji="0" lang="ru-RU" altLang="nb-NO" sz="1400" b="0" i="0" u="none" strike="noStrike" cap="none" normalizeH="0" baseline="0" dirty="0">
                <a:ln>
                  <a:noFill/>
                </a:ln>
                <a:effectLst/>
                <a:ea typeface="Calibri" panose="020F0502020204030204" pitchFamily="34" charset="0"/>
                <a:cs typeface="Arial"/>
                <a:hlinkClick r:id="rId2">
                  <a:extLst>
                    <a:ext uri="{A12FA001-AC4F-418D-AE19-62706E023703}">
                      <ahyp:hlinkClr xmlns:ahyp="http://schemas.microsoft.com/office/drawing/2018/hyperlinkcolor" val="tx"/>
                    </a:ext>
                  </a:extLst>
                </a:hlinkClick>
              </a:rPr>
              <a:t>Нормальные реакции на войну и бегство </a:t>
            </a:r>
            <a:r>
              <a:rPr kumimoji="0" lang="nb-NO" altLang="nb-NO" sz="1400" b="0" i="0" u="none" strike="noStrike" cap="none" normalizeH="0" baseline="0" dirty="0">
                <a:ln>
                  <a:noFill/>
                </a:ln>
                <a:effectLst/>
                <a:ea typeface="Calibri" panose="020F0502020204030204" pitchFamily="34" charset="0"/>
                <a:cs typeface="Arial"/>
                <a:hlinkClick r:id="rId2">
                  <a:extLst>
                    <a:ext uri="{A12FA001-AC4F-418D-AE19-62706E023703}">
                      <ahyp:hlinkClr xmlns:ahyp="http://schemas.microsoft.com/office/drawing/2018/hyperlinkcolor" val="tx"/>
                    </a:ext>
                  </a:extLst>
                </a:hlinkClick>
              </a:rPr>
              <a:t>(NKVTS)</a:t>
            </a:r>
            <a:endParaRPr kumimoji="0" lang="nb-NO" altLang="nb-NO" sz="1400" b="0" i="0" u="none" strike="noStrike" cap="none" normalizeH="0" baseline="0" dirty="0">
              <a:ln>
                <a:noFill/>
              </a:ln>
              <a:effectLst/>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nb-NO" sz="1400" b="1" i="0" u="none" strike="noStrike" cap="none" normalizeH="0" baseline="0" dirty="0">
                <a:ln>
                  <a:noFill/>
                </a:ln>
                <a:effectLst/>
                <a:ea typeface="Calibri" panose="020F0502020204030204" pitchFamily="34" charset="0"/>
                <a:cs typeface="Calibri" panose="020F0502020204030204" pitchFamily="34" charset="0"/>
              </a:rPr>
              <a:t>Потребности ребенка и адаптация ухода к потребностям ребенка </a:t>
            </a:r>
            <a:r>
              <a:rPr lang="ru-RU" altLang="nb-NO" sz="1400" b="1" dirty="0">
                <a:ea typeface="Calibri" panose="020F0502020204030204" pitchFamily="34" charset="0"/>
                <a:cs typeface="Calibri" panose="020F0502020204030204" pitchFamily="34" charset="0"/>
              </a:rPr>
              <a:t>в контексте новой культуры</a:t>
            </a:r>
            <a:r>
              <a:rPr kumimoji="0" lang="en-GB" altLang="nb-NO" sz="1400" b="1" i="0" u="none" strike="noStrike" cap="none" normalizeH="0" baseline="0" dirty="0">
                <a:ln>
                  <a:noFill/>
                </a:ln>
                <a:effectLst/>
                <a:ea typeface="Calibri" panose="020F0502020204030204" pitchFamily="34" charset="0"/>
                <a:cs typeface="Calibri" panose="020F0502020204030204" pitchFamily="34" charset="0"/>
              </a:rPr>
              <a:t>:</a:t>
            </a:r>
            <a:endParaRPr kumimoji="0" lang="nb-NO" altLang="nb-NO" sz="14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n-NO" altLang="nb-NO" sz="1400" b="0" i="0" u="sng" strike="noStrike" cap="none" normalizeH="0" baseline="0" dirty="0">
                <a:ln>
                  <a:noFill/>
                </a:ln>
                <a:effectLst/>
                <a:ea typeface="Calibri" panose="020F0502020204030204" pitchFamily="34" charset="0"/>
                <a:cs typeface="Calibri" panose="020F0502020204030204" pitchFamily="34" charset="0"/>
              </a:rPr>
              <a:t>-</a:t>
            </a:r>
            <a:r>
              <a:rPr kumimoji="0" lang="lv-LV" altLang="nb-NO" sz="1400" b="0" i="0" u="none" strike="noStrike" cap="none" normalizeH="0" baseline="0" dirty="0">
                <a:ln>
                  <a:noFill/>
                </a:ln>
                <a:effectLst/>
                <a:ea typeface="Calibri" panose="020F0502020204030204" pitchFamily="34" charset="0"/>
                <a:cs typeface="Arial" panose="020B0604020202020204" pitchFamily="34" charset="0"/>
              </a:rPr>
              <a:t> </a:t>
            </a:r>
            <a:r>
              <a:rPr kumimoji="0" lang="ru-RU" altLang="nb-NO" sz="1400" b="0" i="0" u="sng" strike="noStrike" cap="none" normalizeH="0" baseline="0" dirty="0">
                <a:ln>
                  <a:noFill/>
                </a:ln>
                <a:effectLst/>
                <a:ea typeface="Calibri" panose="020F0502020204030204" pitchFamily="34" charset="0"/>
                <a:cs typeface="Arial" panose="020B0604020202020204" pitchFamily="34" charset="0"/>
              </a:rPr>
              <a:t>Тематический буклет и фильм: дети и молодежь разных культур </a:t>
            </a:r>
            <a:r>
              <a:rPr kumimoji="0" lang="nn-NO" altLang="nb-NO" sz="1400" b="0" i="0" u="none" strike="noStrike" cap="none" normalizeH="0" baseline="0" dirty="0">
                <a:ln>
                  <a:noFill/>
                </a:ln>
                <a:effectLst/>
                <a:ea typeface="Calibri" panose="020F0502020204030204" pitchFamily="34" charset="0"/>
                <a:cs typeface="Calibri" panose="020F0502020204030204" pitchFamily="34" charset="0"/>
              </a:rPr>
              <a:t>(Bufetat)</a:t>
            </a:r>
            <a:endParaRPr kumimoji="0" lang="nb-NO" altLang="nb-NO" sz="14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0" u="none" strike="noStrike" cap="none" normalizeH="0" baseline="0" dirty="0">
                <a:ln>
                  <a:noFill/>
                </a:ln>
                <a:effectLs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kumimoji="0" lang="ru-RU" altLang="nb-NO" sz="1400" b="0" u="sng" strike="noStrike" cap="none" normalizeH="0" baseline="0" dirty="0">
                <a:ln>
                  <a:noFill/>
                </a:ln>
                <a:effectLst/>
                <a:ea typeface="Calibri" panose="020F0502020204030204" pitchFamily="34" charset="0"/>
                <a:cs typeface="Calibri" panose="020F0502020204030204" pitchFamily="34" charset="0"/>
              </a:rPr>
              <a:t>Жизнь в условиях разных культур</a:t>
            </a:r>
            <a:r>
              <a:rPr kumimoji="0" lang="nb-NO" altLang="nb-NO" sz="1400" b="0" u="sng" strike="noStrike" cap="none" normalizeH="0" baseline="0" dirty="0">
                <a:ln>
                  <a:noFill/>
                </a:ln>
                <a:effectLst/>
                <a:ea typeface="Calibri" panose="020F0502020204030204" pitchFamily="34" charset="0"/>
                <a:cs typeface="Calibri" panose="020F0502020204030204" pitchFamily="34" charset="0"/>
              </a:rPr>
              <a:t> </a:t>
            </a:r>
            <a:r>
              <a:rPr kumimoji="0" lang="nb-NO" altLang="nb-NO" sz="1400" b="0" i="0" u="none" strike="noStrike" cap="none" normalizeH="0" baseline="0" dirty="0">
                <a:ln>
                  <a:noFill/>
                </a:ln>
                <a:effectLst/>
                <a:ea typeface="Calibri" panose="020F0502020204030204" pitchFamily="34" charset="0"/>
                <a:cs typeface="Calibri" panose="020F0502020204030204" pitchFamily="34" charset="0"/>
              </a:rPr>
              <a:t>(RVTS)</a:t>
            </a:r>
            <a:endParaRPr kumimoji="0" lang="nb-NO" altLang="nb-NO" sz="14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0" u="sng" strike="noStrike" cap="none" normalizeH="0" baseline="0" dirty="0">
                <a:ln>
                  <a:noFill/>
                </a:ln>
                <a:effectLst/>
                <a:ea typeface="Calibri" panose="020F0502020204030204" pitchFamily="34" charset="0"/>
                <a:cs typeface="Calibri" panose="020F0502020204030204" pitchFamily="34" charset="0"/>
              </a:rPr>
              <a:t>-</a:t>
            </a:r>
            <a:r>
              <a:rPr kumimoji="0" lang="lv-LV" altLang="nb-NO" sz="1400" b="0" i="0" u="sng" strike="noStrike" cap="none" normalizeH="0" baseline="0" dirty="0">
                <a:ln>
                  <a:noFill/>
                </a:ln>
                <a:effectLst/>
                <a:ea typeface="Calibri" panose="020F0502020204030204" pitchFamily="34" charset="0"/>
                <a:cs typeface="Calibri" panose="020F0502020204030204" pitchFamily="34" charset="0"/>
              </a:rPr>
              <a:t> </a:t>
            </a:r>
            <a:r>
              <a:rPr kumimoji="0" lang="ru-RU" altLang="nb-NO" sz="1400" b="0" i="0" u="sng" strike="noStrike" cap="none" normalizeH="0" baseline="0" dirty="0">
                <a:ln>
                  <a:noFill/>
                </a:ln>
                <a:effectLst/>
                <a:ea typeface="Calibri" panose="020F0502020204030204" pitchFamily="34" charset="0"/>
                <a:cs typeface="Calibri" panose="020F0502020204030204" pitchFamily="34" charset="0"/>
              </a:rPr>
              <a:t>Быть </a:t>
            </a:r>
            <a:r>
              <a:rPr lang="ru-RU" altLang="nb-NO" sz="1400" u="sng" dirty="0">
                <a:ea typeface="Calibri" panose="020F0502020204030204" pitchFamily="34" charset="0"/>
                <a:cs typeface="Calibri" panose="020F0502020204030204" pitchFamily="34" charset="0"/>
              </a:rPr>
              <a:t>родителем из разных культур </a:t>
            </a:r>
            <a:r>
              <a:rPr kumimoji="0" lang="nb-NO" altLang="nb-NO" sz="1400" b="0" i="0" u="sng" strike="noStrike" cap="none" normalizeH="0" baseline="0" dirty="0">
                <a:ln>
                  <a:noFill/>
                </a:ln>
                <a:effectLst/>
                <a:ea typeface="Calibri" panose="020F0502020204030204" pitchFamily="34" charset="0"/>
                <a:cs typeface="Arial" panose="020B0604020202020204" pitchFamily="34" charset="0"/>
              </a:rPr>
              <a:t> </a:t>
            </a:r>
            <a:r>
              <a:rPr kumimoji="0" lang="nb-NO" altLang="nb-NO" sz="1400" b="0" i="0" u="none" strike="noStrike" cap="none" normalizeH="0" baseline="0" dirty="0">
                <a:ln>
                  <a:noFill/>
                </a:ln>
                <a:effectLst/>
                <a:ea typeface="Calibri" panose="020F0502020204030204" pitchFamily="34" charset="0"/>
                <a:cs typeface="Calibri" panose="020F0502020204030204" pitchFamily="34" charset="0"/>
              </a:rPr>
              <a:t>(Flexid)</a:t>
            </a:r>
            <a:endParaRPr kumimoji="0" lang="nb-NO" altLang="nb-NO" sz="1400" b="0" i="0" u="none" strike="noStrike" cap="none" normalizeH="0" baseline="0" dirty="0">
              <a:ln>
                <a:noFill/>
              </a:ln>
              <a:effectLst/>
            </a:endParaRPr>
          </a:p>
          <a:p>
            <a:pPr marR="0" lvl="0" algn="l" defTabSz="914400" rtl="0" eaLnBrk="0" fontAlgn="base" latinLnBrk="0" hangingPunct="0">
              <a:lnSpc>
                <a:spcPct val="100000"/>
              </a:lnSpc>
              <a:spcBef>
                <a:spcPct val="0"/>
              </a:spcBef>
              <a:spcAft>
                <a:spcPct val="0"/>
              </a:spcAft>
              <a:buClrTx/>
              <a:buSzTx/>
              <a:buFontTx/>
              <a:buChar char="-"/>
              <a:tabLst/>
            </a:pPr>
            <a:r>
              <a:rPr kumimoji="0" lang="ru-RU" altLang="nb-NO" sz="1400" b="0" i="0" u="sng" strike="noStrike" cap="none" normalizeH="0" baseline="0" dirty="0">
                <a:ln>
                  <a:noFill/>
                </a:ln>
                <a:effectLst/>
                <a:ea typeface="Calibri" panose="020F0502020204030204" pitchFamily="34" charset="0"/>
                <a:cs typeface="Calibri" panose="020F0502020204030204" pitchFamily="34" charset="0"/>
              </a:rPr>
              <a:t>Молодежь из разных культур и сотрудничество между школой и домом</a:t>
            </a:r>
            <a:r>
              <a:rPr kumimoji="0" lang="en-GB" altLang="nb-NO" sz="1400" b="0" i="0" u="sng" strike="noStrike" cap="none" normalizeH="0" baseline="0" dirty="0">
                <a:ln>
                  <a:noFill/>
                </a:ln>
                <a:effectLst/>
                <a:ea typeface="Calibri" panose="020F0502020204030204" pitchFamily="34" charset="0"/>
                <a:cs typeface="Calibri" panose="020F0502020204030204" pitchFamily="34" charset="0"/>
              </a:rPr>
              <a:t> </a:t>
            </a:r>
            <a:r>
              <a:rPr kumimoji="0" lang="nb-NO" altLang="nb-NO" sz="1400" b="0" i="0" u="sng" strike="noStrike" cap="none" normalizeH="0" baseline="0" dirty="0">
                <a:ln>
                  <a:noFill/>
                </a:ln>
                <a:effectLst/>
                <a:ea typeface="Calibri" panose="020F0502020204030204" pitchFamily="34" charset="0"/>
                <a:cs typeface="Calibri" panose="020F0502020204030204" pitchFamily="34" charset="0"/>
              </a:rPr>
              <a:t>(</a:t>
            </a:r>
            <a:r>
              <a:rPr kumimoji="0" lang="nb-NO" altLang="nb-NO" sz="1400" b="0" i="0" u="none" strike="noStrike" cap="none" normalizeH="0" baseline="0" dirty="0">
                <a:ln>
                  <a:noFill/>
                </a:ln>
                <a:effectLst/>
                <a:ea typeface="Calibri" panose="020F0502020204030204" pitchFamily="34" charset="0"/>
                <a:cs typeface="Calibri" panose="020F0502020204030204" pitchFamily="34" charset="0"/>
              </a:rPr>
              <a:t>Udir) </a:t>
            </a:r>
            <a:endParaRPr kumimoji="0" lang="lv-LV" altLang="nb-NO" sz="1400" b="0" i="0" u="none" strike="noStrike" cap="none" normalizeH="0" baseline="0" dirty="0">
              <a:ln>
                <a:noFill/>
              </a:ln>
              <a:effectLs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nb-NO" sz="1400" b="1" i="0" u="none" strike="noStrike" cap="none" normalizeH="0" baseline="0" dirty="0">
                <a:ln>
                  <a:noFill/>
                </a:ln>
                <a:effectLst/>
                <a:ea typeface="Calibri" panose="020F0502020204030204" pitchFamily="34" charset="0"/>
                <a:cs typeface="Calibri" panose="020F0502020204030204" pitchFamily="34" charset="0"/>
              </a:rPr>
              <a:t>Позитивное развитие эмоциональных отношений между тем, кто заботится, </a:t>
            </a:r>
            <a:r>
              <a:rPr kumimoji="0" lang="ru-RU" altLang="nb-NO" sz="1400" b="1" i="0" u="none" strike="noStrike" cap="none" normalizeH="0" baseline="0">
                <a:ln>
                  <a:noFill/>
                </a:ln>
                <a:effectLst/>
                <a:ea typeface="Calibri" panose="020F0502020204030204" pitchFamily="34" charset="0"/>
                <a:cs typeface="Calibri" panose="020F0502020204030204" pitchFamily="34" charset="0"/>
              </a:rPr>
              <a:t>и ребенком</a:t>
            </a:r>
            <a:r>
              <a:rPr kumimoji="0" lang="en-GB" altLang="nb-NO" sz="1400" b="1" i="0" u="none" strike="noStrike" cap="none" normalizeH="0" baseline="0">
                <a:ln>
                  <a:noFill/>
                </a:ln>
                <a:effectLst/>
                <a:ea typeface="Calibri" panose="020F0502020204030204" pitchFamily="34" charset="0"/>
                <a:cs typeface="Calibri" panose="020F0502020204030204" pitchFamily="34" charset="0"/>
              </a:rPr>
              <a:t>:</a:t>
            </a:r>
            <a:endParaRPr kumimoji="0" lang="lv-LV" altLang="nb-NO" sz="1400" b="1" i="0" u="none" strike="noStrike" cap="none" normalizeH="0" baseline="0" dirty="0">
              <a:ln>
                <a:noFill/>
              </a:ln>
              <a:effectLs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0" u="none" strike="noStrike" cap="none" normalizeH="0" baseline="0" dirty="0">
                <a:ln>
                  <a:noFill/>
                </a:ln>
                <a:effectLst/>
                <a:ea typeface="Calibri" panose="020F0502020204030204" pitchFamily="34" charset="0"/>
                <a:cs typeface="Calibri" panose="020F0502020204030204" pitchFamily="34" charset="0"/>
              </a:rPr>
              <a:t>-</a:t>
            </a:r>
            <a:r>
              <a:rPr kumimoji="0" lang="lv-LV" altLang="nb-NO" sz="1400" b="0" i="0" u="none" strike="noStrike" cap="none" normalizeH="0" baseline="0" dirty="0">
                <a:ln>
                  <a:noFill/>
                </a:ln>
                <a:effectLst/>
                <a:ea typeface="Calibri" panose="020F0502020204030204" pitchFamily="34" charset="0"/>
                <a:cs typeface="Calibri" panose="020F0502020204030204" pitchFamily="34" charset="0"/>
              </a:rPr>
              <a:t> </a:t>
            </a:r>
            <a:r>
              <a:rPr kumimoji="0" lang="ru-RU" altLang="nb-NO" sz="1400" b="0" i="0" u="sng" strike="noStrike" cap="none" normalizeH="0" baseline="0" dirty="0">
                <a:ln>
                  <a:noFill/>
                </a:ln>
                <a:effectLst/>
                <a:ea typeface="Calibri" panose="020F0502020204030204" pitchFamily="34" charset="0"/>
                <a:cs typeface="Calibri" panose="020F0502020204030204" pitchFamily="34" charset="0"/>
              </a:rPr>
              <a:t>Родительский день – хороший совет для вас с детьми</a:t>
            </a:r>
            <a:r>
              <a:rPr kumimoji="0" lang="en-GB" altLang="nb-NO" sz="1400" b="0" i="0" u="sng" strike="noStrike" cap="none" normalizeH="0" baseline="0" dirty="0">
                <a:ln>
                  <a:noFill/>
                </a:ln>
                <a:effectLst/>
                <a:ea typeface="Calibri" panose="020F0502020204030204" pitchFamily="34" charset="0"/>
                <a:cs typeface="Calibri" panose="020F0502020204030204" pitchFamily="34" charset="0"/>
              </a:rPr>
              <a:t> </a:t>
            </a:r>
            <a:r>
              <a:rPr kumimoji="0" lang="nb-NO" altLang="nb-NO" sz="1400" b="0" i="0" u="none" strike="noStrike" cap="none" normalizeH="0" baseline="0" dirty="0">
                <a:ln>
                  <a:noFill/>
                </a:ln>
                <a:effectLst/>
                <a:ea typeface="Calibri" panose="020F0502020204030204" pitchFamily="34" charset="0"/>
                <a:cs typeface="Calibri" panose="020F0502020204030204" pitchFamily="34" charset="0"/>
              </a:rPr>
              <a:t>(</a:t>
            </a:r>
            <a:r>
              <a:rPr kumimoji="0" lang="nb-NO" altLang="nb-NO" sz="1400" b="0" i="0" u="none" strike="noStrike" cap="none" normalizeH="0" baseline="0" dirty="0" err="1">
                <a:ln>
                  <a:noFill/>
                </a:ln>
                <a:effectLst/>
                <a:ea typeface="Calibri" panose="020F0502020204030204" pitchFamily="34" charset="0"/>
                <a:cs typeface="Calibri" panose="020F0502020204030204" pitchFamily="34" charset="0"/>
              </a:rPr>
              <a:t>Bufdir</a:t>
            </a:r>
            <a:r>
              <a:rPr kumimoji="0" lang="nb-NO" altLang="nb-NO" sz="1400" b="0" i="0" u="none" strike="noStrike" cap="none" normalizeH="0" baseline="0" dirty="0">
                <a:ln>
                  <a:noFill/>
                </a:ln>
                <a:effectLst/>
                <a:ea typeface="Calibri" panose="020F0502020204030204" pitchFamily="34" charset="0"/>
                <a:cs typeface="Calibri" panose="020F0502020204030204" pitchFamily="34" charset="0"/>
              </a:rPr>
              <a:t>)</a:t>
            </a:r>
            <a:endParaRPr kumimoji="0" lang="nb-NO" altLang="nb-NO" sz="1400" b="0" i="0" u="none" strike="noStrike" cap="none" normalizeH="0" baseline="0" dirty="0">
              <a:ln>
                <a:noFill/>
              </a:ln>
              <a:effectLst/>
            </a:endParaRPr>
          </a:p>
        </p:txBody>
      </p:sp>
    </p:spTree>
    <p:extLst>
      <p:ext uri="{BB962C8B-B14F-4D97-AF65-F5344CB8AC3E}">
        <p14:creationId xmlns:p14="http://schemas.microsoft.com/office/powerpoint/2010/main" val="1457913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descr="Et bilde som inneholder klær, sko, person, anime&#10;&#10;Automatisk generert beskrivelse">
            <a:extLst>
              <a:ext uri="{FF2B5EF4-FFF2-40B4-BE49-F238E27FC236}">
                <a16:creationId xmlns:a16="http://schemas.microsoft.com/office/drawing/2014/main" id="{69057CA5-460B-17D4-3003-A75CE47D44B2}"/>
              </a:ext>
            </a:extLst>
          </p:cNvPr>
          <p:cNvPicPr>
            <a:picLocks noGrp="1" noChangeAspect="1"/>
          </p:cNvPicPr>
          <p:nvPr>
            <p:ph sz="half" idx="2"/>
          </p:nvPr>
        </p:nvPicPr>
        <p:blipFill rotWithShape="1">
          <a:blip r:embed="rId2"/>
          <a:srcRect t="5436"/>
          <a:stretch/>
        </p:blipFill>
        <p:spPr>
          <a:xfrm>
            <a:off x="2522356" y="10"/>
            <a:ext cx="9669642" cy="6857990"/>
          </a:xfrm>
          <a:prstGeom prst="rect">
            <a:avLst/>
          </a:prstGeom>
        </p:spPr>
      </p:pic>
      <p:sp>
        <p:nvSpPr>
          <p:cNvPr id="15"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C65E680-9110-FB54-F37A-E647B9B24A2F}"/>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ru-RU" sz="4000" dirty="0"/>
              <a:t>Сегодняшняя повестка дня</a:t>
            </a:r>
          </a:p>
        </p:txBody>
      </p:sp>
      <p:sp>
        <p:nvSpPr>
          <p:cNvPr id="3" name="Plassholder for innhold 2">
            <a:extLst>
              <a:ext uri="{FF2B5EF4-FFF2-40B4-BE49-F238E27FC236}">
                <a16:creationId xmlns:a16="http://schemas.microsoft.com/office/drawing/2014/main" id="{67891C5C-8CEA-9F8F-CBB1-0FC5498B63E6}"/>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ru-RU" sz="2000" dirty="0"/>
              <a:t>Домашнее задание</a:t>
            </a:r>
          </a:p>
          <a:p>
            <a:r>
              <a:rPr lang="ru-RU" sz="2000" dirty="0"/>
              <a:t>Хорошее и стимулирующее</a:t>
            </a:r>
            <a:r>
              <a:rPr lang="en-GB" sz="2000" dirty="0"/>
              <a:t> </a:t>
            </a:r>
            <a:r>
              <a:rPr lang="ru-RU" sz="2000" dirty="0"/>
              <a:t>взаимодействие</a:t>
            </a:r>
          </a:p>
          <a:p>
            <a:r>
              <a:rPr lang="ru-RU" sz="2000" dirty="0"/>
              <a:t>Установка границ</a:t>
            </a:r>
          </a:p>
          <a:p>
            <a:r>
              <a:rPr lang="ru-RU" sz="2000" dirty="0"/>
              <a:t>Уход за собой</a:t>
            </a:r>
          </a:p>
        </p:txBody>
      </p:sp>
    </p:spTree>
    <p:extLst>
      <p:ext uri="{BB962C8B-B14F-4D97-AF65-F5344CB8AC3E}">
        <p14:creationId xmlns:p14="http://schemas.microsoft.com/office/powerpoint/2010/main" val="219449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3D42C09-6567-143E-1F1B-8340B7C8FA24}"/>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ru-RU" sz="4600" dirty="0"/>
              <a:t>Домашнее задание с прошлого раза</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B3743834-5B7F-68B6-8300-CA07B7378012}"/>
              </a:ext>
            </a:extLst>
          </p:cNvPr>
          <p:cNvSpPr>
            <a:spLocks noGrp="1"/>
          </p:cNvSpPr>
          <p:nvPr>
            <p:ph sz="half" idx="2"/>
          </p:nvPr>
        </p:nvSpPr>
        <p:spPr>
          <a:xfrm>
            <a:off x="640080" y="2872899"/>
            <a:ext cx="4243589" cy="3320668"/>
          </a:xfrm>
        </p:spPr>
        <p:txBody>
          <a:bodyPr vert="horz" lIns="91440" tIns="45720" rIns="91440" bIns="45720" rtlCol="0">
            <a:normAutofit/>
          </a:bodyPr>
          <a:lstStyle/>
          <a:p>
            <a:endParaRPr lang="en-US" sz="2200" dirty="0"/>
          </a:p>
        </p:txBody>
      </p:sp>
      <p:pic>
        <p:nvPicPr>
          <p:cNvPr id="6" name="Plassholder for innhold 5" descr="Et bilde som inneholder klær, tegnefilm, Menneskeansikt, smil&#10;&#10;Automatisk generert beskrivelse">
            <a:extLst>
              <a:ext uri="{FF2B5EF4-FFF2-40B4-BE49-F238E27FC236}">
                <a16:creationId xmlns:a16="http://schemas.microsoft.com/office/drawing/2014/main" id="{7B5CCFA2-FA17-D582-B008-FB160AD83065}"/>
              </a:ext>
            </a:extLst>
          </p:cNvPr>
          <p:cNvPicPr>
            <a:picLocks noGrp="1" noChangeAspect="1"/>
          </p:cNvPicPr>
          <p:nvPr>
            <p:ph sz="half" idx="1"/>
          </p:nvPr>
        </p:nvPicPr>
        <p:blipFill rotWithShape="1">
          <a:blip r:embed="rId3"/>
          <a:srcRect l="11837" r="129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24061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A4ACDA3-BF8A-BA02-51DE-A18B4CFE4F1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4200" dirty="0"/>
              <a:t>Хорошее и стимулирующее взаимодействие</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42A74D0-839E-3257-5A27-E2422D429B8F}"/>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endParaRPr lang="en-US" sz="2200" dirty="0"/>
          </a:p>
        </p:txBody>
      </p:sp>
      <p:pic>
        <p:nvPicPr>
          <p:cNvPr id="5" name="Plassholder for innhold 4" descr="Et bilde som inneholder klær, Menneskeansikt, gutt, person&#10;&#10;Automatisk generert beskrivelse">
            <a:extLst>
              <a:ext uri="{FF2B5EF4-FFF2-40B4-BE49-F238E27FC236}">
                <a16:creationId xmlns:a16="http://schemas.microsoft.com/office/drawing/2014/main" id="{CBB40747-101B-7FA5-0F33-59F0029B0A7E}"/>
              </a:ext>
            </a:extLst>
          </p:cNvPr>
          <p:cNvPicPr>
            <a:picLocks noGrp="1" noChangeAspect="1"/>
          </p:cNvPicPr>
          <p:nvPr>
            <p:ph sz="half" idx="2"/>
          </p:nvPr>
        </p:nvPicPr>
        <p:blipFill rotWithShape="1">
          <a:blip r:embed="rId3"/>
          <a:srcRect l="11522" r="132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6473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BB52E63-6C35-B7C9-C687-4BE791AA8D6D}"/>
              </a:ext>
            </a:extLst>
          </p:cNvPr>
          <p:cNvSpPr>
            <a:spLocks noGrp="1"/>
          </p:cNvSpPr>
          <p:nvPr>
            <p:ph type="title"/>
          </p:nvPr>
        </p:nvSpPr>
        <p:spPr>
          <a:xfrm>
            <a:off x="630936" y="640080"/>
            <a:ext cx="4818888" cy="1481328"/>
          </a:xfrm>
        </p:spPr>
        <p:txBody>
          <a:bodyPr vert="horz" lIns="91440" tIns="45720" rIns="91440" bIns="45720" rtlCol="0" anchor="b">
            <a:normAutofit fontScale="90000"/>
          </a:bodyPr>
          <a:lstStyle/>
          <a:p>
            <a:r>
              <a:rPr lang="ru-RU" sz="5400" kern="1200" dirty="0">
                <a:solidFill>
                  <a:schemeClr val="tx1"/>
                </a:solidFill>
                <a:latin typeface="+mj-lt"/>
                <a:ea typeface="+mj-ea"/>
                <a:cs typeface="+mj-cs"/>
              </a:rPr>
              <a:t>Установление границ</a:t>
            </a:r>
            <a:endParaRPr lang="en-US" sz="5400" kern="1200" dirty="0">
              <a:solidFill>
                <a:schemeClr val="tx1"/>
              </a:solidFill>
              <a:latin typeface="+mj-lt"/>
              <a:ea typeface="+mj-ea"/>
              <a:cs typeface="+mj-cs"/>
            </a:endParaRP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5CD1C9C-0819-6091-281E-E0ABEC84776D}"/>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ru-RU" sz="2200" dirty="0"/>
              <a:t>Дети не всегда согласны с вашими границами</a:t>
            </a:r>
          </a:p>
          <a:p>
            <a:r>
              <a:rPr lang="ru-RU" sz="2200" dirty="0"/>
              <a:t>Многим может показаться, что в Норвегии нельзя говорить «нет» или устанавливать границы для своих детей</a:t>
            </a:r>
          </a:p>
          <a:p>
            <a:r>
              <a:rPr lang="ru-RU" sz="2200" dirty="0"/>
              <a:t>Ничего подобного!</a:t>
            </a:r>
          </a:p>
          <a:p>
            <a:r>
              <a:rPr lang="ru-RU" sz="2200" dirty="0"/>
              <a:t>Детям нужны четкие и понятные границы!</a:t>
            </a:r>
          </a:p>
          <a:p>
            <a:pPr marL="0" indent="0">
              <a:buNone/>
            </a:pPr>
            <a:endParaRPr lang="ru-RU" sz="2200" dirty="0"/>
          </a:p>
        </p:txBody>
      </p:sp>
      <p:pic>
        <p:nvPicPr>
          <p:cNvPr id="10" name="Plassholder for innhold 9" descr="Et bilde som inneholder Menneskeansikt, møbler, klær, sofa&#10;&#10;Automatisk generert beskrivelse">
            <a:extLst>
              <a:ext uri="{FF2B5EF4-FFF2-40B4-BE49-F238E27FC236}">
                <a16:creationId xmlns:a16="http://schemas.microsoft.com/office/drawing/2014/main" id="{4F730C03-6704-44A2-1CA7-0E44C2D1292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958420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CCC2CEE-D759-3B95-6C30-002D97FD4D44}"/>
              </a:ext>
            </a:extLst>
          </p:cNvPr>
          <p:cNvSpPr>
            <a:spLocks noGrp="1"/>
          </p:cNvSpPr>
          <p:nvPr>
            <p:ph type="title"/>
          </p:nvPr>
        </p:nvSpPr>
        <p:spPr>
          <a:xfrm>
            <a:off x="630936" y="640080"/>
            <a:ext cx="4818888" cy="1481328"/>
          </a:xfrm>
        </p:spPr>
        <p:txBody>
          <a:bodyPr vert="horz" lIns="91440" tIns="45720" rIns="91440" bIns="45720" rtlCol="0" anchor="b">
            <a:normAutofit fontScale="90000"/>
          </a:bodyPr>
          <a:lstStyle/>
          <a:p>
            <a:r>
              <a:rPr lang="ru-RU" sz="5400" kern="1200" dirty="0">
                <a:solidFill>
                  <a:schemeClr val="tx1"/>
                </a:solidFill>
                <a:latin typeface="+mj-lt"/>
                <a:ea typeface="+mj-ea"/>
                <a:cs typeface="+mj-cs"/>
              </a:rPr>
              <a:t>Установление границ</a:t>
            </a:r>
            <a:endParaRPr lang="en-US" sz="5400" kern="1200" dirty="0">
              <a:solidFill>
                <a:schemeClr val="tx1"/>
              </a:solidFill>
              <a:latin typeface="+mj-lt"/>
              <a:ea typeface="+mj-ea"/>
              <a:cs typeface="+mj-cs"/>
            </a:endParaRP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55D178F-A3C5-C217-DB52-3E5C34C5ADF3}"/>
              </a:ext>
            </a:extLst>
          </p:cNvPr>
          <p:cNvSpPr>
            <a:spLocks noGrp="1"/>
          </p:cNvSpPr>
          <p:nvPr>
            <p:ph sz="half" idx="1"/>
          </p:nvPr>
        </p:nvSpPr>
        <p:spPr>
          <a:xfrm>
            <a:off x="630936" y="2660904"/>
            <a:ext cx="4818888" cy="3547872"/>
          </a:xfrm>
        </p:spPr>
        <p:txBody>
          <a:bodyPr vert="horz" lIns="91440" tIns="45720" rIns="91440" bIns="45720" rtlCol="0" anchor="t">
            <a:normAutofit lnSpcReduction="10000"/>
          </a:bodyPr>
          <a:lstStyle/>
          <a:p>
            <a:r>
              <a:rPr lang="ru-RU" sz="2200" dirty="0"/>
              <a:t>Установите границы, понятные ребенку, объясните, почему ему нельзя что-то делать</a:t>
            </a:r>
          </a:p>
          <a:p>
            <a:r>
              <a:rPr lang="ru-RU" sz="2200" dirty="0"/>
              <a:t>Позвольте детям выражать свое несогласие</a:t>
            </a:r>
          </a:p>
          <a:p>
            <a:r>
              <a:rPr lang="ru-RU" sz="2200" dirty="0"/>
              <a:t>Работайте над тем, чтобы сохранять спокойствие и понимать реакцию ребенка, даже если вы не согласны. Тогда ребенку легче понять, почему вы говорите «нет»</a:t>
            </a:r>
          </a:p>
          <a:p>
            <a:endParaRPr lang="ru-RU" sz="2200" dirty="0"/>
          </a:p>
        </p:txBody>
      </p:sp>
      <p:pic>
        <p:nvPicPr>
          <p:cNvPr id="10" name="Plassholder for innhold 9" descr="Et bilde som inneholder klær, tegnefilm, Animasjon, Tegnefilm&#10;&#10;Automatisk generert beskrivelse">
            <a:extLst>
              <a:ext uri="{FF2B5EF4-FFF2-40B4-BE49-F238E27FC236}">
                <a16:creationId xmlns:a16="http://schemas.microsoft.com/office/drawing/2014/main" id="{D7B8B9E6-FF4F-1ECB-2534-DD7E87B2150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477924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63708E-AADB-B27B-8357-1E9CE2B4D345}"/>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ru-RU" sz="4200" kern="1200" dirty="0">
                <a:solidFill>
                  <a:schemeClr val="tx1"/>
                </a:solidFill>
                <a:latin typeface="+mj-lt"/>
                <a:ea typeface="+mj-ea"/>
                <a:cs typeface="+mj-cs"/>
              </a:rPr>
              <a:t>Задание на анализ</a:t>
            </a: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16C56FC-118C-183E-5A3A-2B864C72E54D}"/>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marL="342900"/>
            <a:endParaRPr lang="ru-RU" sz="2200" dirty="0"/>
          </a:p>
          <a:p>
            <a:r>
              <a:rPr lang="ru-RU" sz="2200" dirty="0"/>
              <a:t>Как вы устанавливаете границы дома?</a:t>
            </a:r>
          </a:p>
          <a:p>
            <a:r>
              <a:rPr lang="ru-RU" sz="2200" dirty="0"/>
              <a:t>Отличается ли это от того, как это делали ваши родители, когда вы были маленькими?</a:t>
            </a:r>
          </a:p>
        </p:txBody>
      </p:sp>
      <p:pic>
        <p:nvPicPr>
          <p:cNvPr id="6" name="Plassholder for innhold 5" descr="Et bilde som inneholder klær, Menneskeansikt, person, innendørs&#10;&#10;Automatisk generert beskrivelse">
            <a:extLst>
              <a:ext uri="{FF2B5EF4-FFF2-40B4-BE49-F238E27FC236}">
                <a16:creationId xmlns:a16="http://schemas.microsoft.com/office/drawing/2014/main" id="{8F48FC98-2312-FE9D-FC5E-CCD5FC53268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714340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5400" dirty="0"/>
              <a:t>Быть родителем</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7C5B4C62-34B1-D05A-C95B-13C3C6DA995C}"/>
              </a:ext>
            </a:extLst>
          </p:cNvPr>
          <p:cNvSpPr>
            <a:spLocks noGrp="1"/>
          </p:cNvSpPr>
          <p:nvPr>
            <p:ph sz="half" idx="1"/>
          </p:nvPr>
        </p:nvSpPr>
        <p:spPr>
          <a:xfrm>
            <a:off x="640080" y="2872899"/>
            <a:ext cx="4243589" cy="3320668"/>
          </a:xfrm>
        </p:spPr>
        <p:txBody>
          <a:bodyPr vert="horz" lIns="91440" tIns="45720" rIns="91440" bIns="45720" rtlCol="0">
            <a:normAutofit fontScale="85000" lnSpcReduction="20000"/>
          </a:bodyPr>
          <a:lstStyle/>
          <a:p>
            <a:r>
              <a:rPr lang="ru-RU" sz="2200" dirty="0"/>
              <a:t>Быть родителем может быть одним из самых важных и прекрасных дел, которые вы делаете</a:t>
            </a:r>
          </a:p>
          <a:p>
            <a:r>
              <a:rPr lang="ru-RU" sz="2200" dirty="0"/>
              <a:t>И все же, временами это может быть сложно и обескураживающе</a:t>
            </a:r>
          </a:p>
          <a:p>
            <a:r>
              <a:rPr lang="ru-RU" sz="2200" dirty="0"/>
              <a:t>Когда мы сами переживаем стрессовые или трудные времена, нам может понадобиться остановиться, чтобы:</a:t>
            </a:r>
          </a:p>
          <a:p>
            <a:pPr marL="0" indent="0">
              <a:buNone/>
            </a:pPr>
            <a:r>
              <a:rPr lang="ru-RU" sz="2200" dirty="0"/>
              <a:t>	Контролировать свои собственные эмоции 		Установить контакт с ребенком</a:t>
            </a:r>
          </a:p>
        </p:txBody>
      </p:sp>
      <p:pic>
        <p:nvPicPr>
          <p:cNvPr id="7" name="Plassholder for innhold 6" descr="Et bilde som inneholder klær, Menneskeansikt, tegnefilm, person&#10;&#10;Automatisk generert beskrivelse">
            <a:extLst>
              <a:ext uri="{FF2B5EF4-FFF2-40B4-BE49-F238E27FC236}">
                <a16:creationId xmlns:a16="http://schemas.microsoft.com/office/drawing/2014/main" id="{1F04E604-9AF6-77D0-DE38-C51AA907A57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9826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495121-2CCA-5549-9631-87DB904B3E07}"/>
              </a:ext>
            </a:extLst>
          </p:cNvPr>
          <p:cNvSpPr>
            <a:spLocks noGrp="1"/>
          </p:cNvSpPr>
          <p:nvPr>
            <p:ph type="title"/>
          </p:nvPr>
        </p:nvSpPr>
        <p:spPr>
          <a:xfrm>
            <a:off x="411480" y="987552"/>
            <a:ext cx="4485861" cy="1088136"/>
          </a:xfrm>
        </p:spPr>
        <p:txBody>
          <a:bodyPr vert="horz" lIns="91440" tIns="45720" rIns="91440" bIns="45720" rtlCol="0" anchor="b">
            <a:normAutofit/>
          </a:bodyPr>
          <a:lstStyle/>
          <a:p>
            <a:r>
              <a:rPr lang="ru-RU" sz="3600" dirty="0"/>
              <a:t>Быть родителем</a:t>
            </a:r>
            <a:endParaRPr lang="en-US" sz="3400" dirty="0"/>
          </a:p>
        </p:txBody>
      </p:sp>
      <p:sp>
        <p:nvSpPr>
          <p:cNvPr id="20" name="Rectangle 19">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2456966-E890-E981-BD29-73AD3ADB1EA6}"/>
              </a:ext>
            </a:extLst>
          </p:cNvPr>
          <p:cNvSpPr>
            <a:spLocks noGrp="1"/>
          </p:cNvSpPr>
          <p:nvPr>
            <p:ph sz="half" idx="1"/>
          </p:nvPr>
        </p:nvSpPr>
        <p:spPr>
          <a:xfrm>
            <a:off x="411479" y="2688336"/>
            <a:ext cx="4498848" cy="3584448"/>
          </a:xfrm>
        </p:spPr>
        <p:txBody>
          <a:bodyPr vert="horz" lIns="91440" tIns="45720" rIns="91440" bIns="45720" rtlCol="0" anchor="t">
            <a:normAutofit/>
          </a:bodyPr>
          <a:lstStyle/>
          <a:p>
            <a:r>
              <a:rPr lang="ru-RU" sz="1800" dirty="0"/>
              <a:t>Вы как родитель являетесь самым важным для своего ребенка</a:t>
            </a:r>
          </a:p>
          <a:p>
            <a:r>
              <a:rPr lang="ru-RU" sz="1800" dirty="0"/>
              <a:t>Родителям могут понадобиться разные вещи:</a:t>
            </a:r>
          </a:p>
          <a:p>
            <a:pPr lvl="1"/>
            <a:r>
              <a:rPr lang="ru-RU" sz="1800" dirty="0"/>
              <a:t>Некоторым нужна практическая поддержка</a:t>
            </a:r>
          </a:p>
          <a:p>
            <a:pPr lvl="1"/>
            <a:r>
              <a:rPr lang="ru-RU" sz="1800" dirty="0"/>
              <a:t>Некоторым людям нужно во всем разобраться самим</a:t>
            </a:r>
          </a:p>
          <a:p>
            <a:pPr lvl="1"/>
            <a:r>
              <a:rPr lang="ru-RU" sz="1800" dirty="0"/>
              <a:t>Некоторым нужно иметь возможность попросить совета</a:t>
            </a:r>
          </a:p>
          <a:p>
            <a:pPr marL="457200" lvl="1" indent="0">
              <a:buNone/>
            </a:pPr>
            <a:endParaRPr lang="ru-RU" sz="1800" dirty="0"/>
          </a:p>
          <a:p>
            <a:endParaRPr lang="ru-RU" sz="1800" dirty="0"/>
          </a:p>
          <a:p>
            <a:endParaRPr lang="ru-RU" sz="1800" dirty="0"/>
          </a:p>
        </p:txBody>
      </p:sp>
      <p:pic>
        <p:nvPicPr>
          <p:cNvPr id="10" name="Plassholder for innhold 9" descr="Et bilde som inneholder klær, illustrasjon, tegning, tegnefilm&#10;&#10;Automatisk generert beskrivelse">
            <a:extLst>
              <a:ext uri="{FF2B5EF4-FFF2-40B4-BE49-F238E27FC236}">
                <a16:creationId xmlns:a16="http://schemas.microsoft.com/office/drawing/2014/main" id="{B3A61B5D-B8E0-E645-4946-41423153B3F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77" r="1"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50875188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Maia Helene Aaby Tømmeraas</DisplayName>
        <AccountId>14</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Props1.xml><?xml version="1.0" encoding="utf-8"?>
<ds:datastoreItem xmlns:ds="http://schemas.openxmlformats.org/officeDocument/2006/customXml" ds:itemID="{DA5DC896-CBCC-42E4-8F8B-7C934241B4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D31D14-CBBF-4675-A8CB-09351714546C}">
  <ds:schemaRefs>
    <ds:schemaRef ds:uri="http://schemas.microsoft.com/sharepoint/v3/contenttype/forms"/>
  </ds:schemaRefs>
</ds:datastoreItem>
</file>

<file path=customXml/itemProps3.xml><?xml version="1.0" encoding="utf-8"?>
<ds:datastoreItem xmlns:ds="http://schemas.openxmlformats.org/officeDocument/2006/customXml" ds:itemID="{68C92168-D158-46D8-B2CE-2A5BCDCD0245}">
  <ds:schemaRef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dcmitype/"/>
    <ds:schemaRef ds:uri="5662dfda-f9ca-4ffc-aa76-bfc5e0372425"/>
    <ds:schemaRef ds:uri="http://purl.org/dc/terms/"/>
    <ds:schemaRef ds:uri="http://schemas.openxmlformats.org/package/2006/metadata/core-properties"/>
    <ds:schemaRef ds:uri="69737e73-f3ad-43f2-9fa4-d48f1107f523"/>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282</TotalTime>
  <Words>1216</Words>
  <Application>Microsoft Office PowerPoint</Application>
  <PresentationFormat>Widescreen</PresentationFormat>
  <Paragraphs>127</Paragraphs>
  <Slides>17</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Aptos Display</vt:lpstr>
      <vt:lpstr>Arial</vt:lpstr>
      <vt:lpstr>Calibri</vt:lpstr>
      <vt:lpstr>Symbol,Sans-Serif</vt:lpstr>
      <vt:lpstr>Office-tema</vt:lpstr>
      <vt:lpstr>Встреча  4</vt:lpstr>
      <vt:lpstr>Сегодняшняя повестка дня</vt:lpstr>
      <vt:lpstr>Домашнее задание с прошлого раза</vt:lpstr>
      <vt:lpstr>Хорошее и стимулирующее взаимодействие</vt:lpstr>
      <vt:lpstr>Установление границ</vt:lpstr>
      <vt:lpstr>Установление границ</vt:lpstr>
      <vt:lpstr>Задание на анализ</vt:lpstr>
      <vt:lpstr>Быть родителем</vt:lpstr>
      <vt:lpstr>Быть родителем</vt:lpstr>
      <vt:lpstr>Забота о себе как о родителе</vt:lpstr>
      <vt:lpstr>Советы, как заботиться о себе</vt:lpstr>
      <vt:lpstr>Советы, как заботиться о себе</vt:lpstr>
      <vt:lpstr>Анализировать вместе</vt:lpstr>
      <vt:lpstr>Резюме об анализе</vt:lpstr>
      <vt:lpstr>Куда я могу обратиться за помощью?</vt:lpstr>
      <vt:lpstr>Полезные ссылки и адреса</vt:lpstr>
      <vt:lpstr>Ресурсы для встречи 4:</vt:lpstr>
    </vt:vector>
  </TitlesOfParts>
  <Company>Barne-, ungdoms- og familiedirektoratet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Elfrid Krossbakken</dc:creator>
  <cp:lastModifiedBy>diana iksite</cp:lastModifiedBy>
  <cp:revision>13</cp:revision>
  <dcterms:created xsi:type="dcterms:W3CDTF">2024-05-02T12:26:52Z</dcterms:created>
  <dcterms:modified xsi:type="dcterms:W3CDTF">2024-05-25T19:12:21Z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