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885" autoAdjust="0"/>
  </p:normalViewPr>
  <p:slideViewPr>
    <p:cSldViewPr snapToGrid="0">
      <p:cViewPr varScale="1">
        <p:scale>
          <a:sx n="76" d="100"/>
          <a:sy n="76" d="100"/>
        </p:scale>
        <p:origin x="9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25.05.2024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møte 3 og 4 ønsker vi at dere som veiledere inkluderer det dere tenker er mest relevant for gruppen fra det foreldreveiledningsprogrammet du er sertifisert i, og som dere tilbyr i kommunen. </a:t>
            </a:r>
          </a:p>
          <a:p>
            <a:endParaRPr lang="nb-NO" dirty="0"/>
          </a:p>
          <a:p>
            <a:r>
              <a:rPr lang="nb-NO" dirty="0"/>
              <a:t>Noen forslag til hjelpematriell </a:t>
            </a:r>
          </a:p>
          <a:p>
            <a:r>
              <a:rPr lang="nb-NO" dirty="0">
                <a:ea typeface="+mn-lt"/>
                <a:cs typeface="+mn-lt"/>
                <a:hlinkClick r:id="rId3"/>
              </a:rPr>
              <a:t>https://www.reddbarna.no/content/uploads/2021/01/RB_foreldrebrosjyre_flyktninger_Norsk_endelig-versjon_25_nov_22.pdf</a:t>
            </a:r>
            <a:r>
              <a:rPr lang="nb-NO" dirty="0">
                <a:ea typeface="+mn-lt"/>
                <a:cs typeface="+mn-lt"/>
              </a:rPr>
              <a:t> </a:t>
            </a:r>
          </a:p>
          <a:p>
            <a:r>
              <a:rPr lang="nb-NO" dirty="0">
                <a:ea typeface="+mn-lt"/>
                <a:cs typeface="+mn-lt"/>
              </a:rPr>
              <a:t>(mange språk)</a:t>
            </a:r>
          </a:p>
          <a:p>
            <a:endParaRPr lang="nb-NO" dirty="0">
              <a:ea typeface="+mn-lt"/>
              <a:cs typeface="+mn-lt"/>
            </a:endParaRPr>
          </a:p>
          <a:p>
            <a:r>
              <a:rPr lang="nb-NO" dirty="0">
                <a:hlinkClick r:id="rId4"/>
              </a:rPr>
              <a:t>https://www.rvts-flyktningbrosjyrer.no</a:t>
            </a:r>
            <a:endParaRPr lang="nb-NO" dirty="0">
              <a:ea typeface="+mn-lt"/>
              <a:cs typeface="+mn-lt"/>
            </a:endParaRPr>
          </a:p>
          <a:p>
            <a:endParaRPr lang="nb-NO" dirty="0"/>
          </a:p>
          <a:p>
            <a:r>
              <a:rPr lang="nb-NO" dirty="0">
                <a:hlinkClick r:id="rId5"/>
              </a:rPr>
              <a:t>https://mentalhelse.no/fa-hjelp/foreldresupport/</a:t>
            </a:r>
            <a:endParaRPr lang="nb-NO"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Det </a:t>
            </a:r>
            <a:r>
              <a:rPr lang="en-US" err="1"/>
              <a:t>som</a:t>
            </a:r>
            <a:r>
              <a:rPr lang="en-US"/>
              <a:t> er </a:t>
            </a:r>
            <a:r>
              <a:rPr lang="en-US" err="1"/>
              <a:t>viktig</a:t>
            </a:r>
            <a:r>
              <a:rPr lang="en-US"/>
              <a:t> I </a:t>
            </a:r>
            <a:r>
              <a:rPr lang="en-US" err="1"/>
              <a:t>denne</a:t>
            </a:r>
            <a:r>
              <a:rPr lang="en-US"/>
              <a:t> </a:t>
            </a:r>
            <a:r>
              <a:rPr lang="en-US" err="1"/>
              <a:t>sammenhengen</a:t>
            </a:r>
            <a:r>
              <a:rPr lang="en-US"/>
              <a:t> er å </a:t>
            </a:r>
            <a:r>
              <a:rPr lang="en-US" err="1"/>
              <a:t>følge</a:t>
            </a:r>
            <a:r>
              <a:rPr lang="en-US"/>
              <a:t> </a:t>
            </a:r>
            <a:r>
              <a:rPr lang="en-US" err="1"/>
              <a:t>barnets</a:t>
            </a:r>
            <a:r>
              <a:rPr lang="en-US"/>
              <a:t> </a:t>
            </a:r>
            <a:r>
              <a:rPr lang="en-US" err="1"/>
              <a:t>initiativ</a:t>
            </a:r>
            <a:r>
              <a:rPr lang="en-US"/>
              <a:t> </a:t>
            </a:r>
            <a:r>
              <a:rPr lang="en-US" err="1"/>
              <a:t>til</a:t>
            </a:r>
            <a:r>
              <a:rPr lang="en-US"/>
              <a:t> </a:t>
            </a:r>
            <a:r>
              <a:rPr lang="en-US" err="1"/>
              <a:t>kontakt</a:t>
            </a:r>
            <a:r>
              <a:rPr lang="en-US"/>
              <a:t> og å </a:t>
            </a:r>
            <a:r>
              <a:rPr lang="en-US" err="1"/>
              <a:t>snakke</a:t>
            </a:r>
            <a:r>
              <a:rPr lang="en-US"/>
              <a:t> om det </a:t>
            </a:r>
            <a:r>
              <a:rPr lang="en-US" err="1"/>
              <a:t>som</a:t>
            </a:r>
            <a:r>
              <a:rPr lang="en-US"/>
              <a:t> er </a:t>
            </a:r>
            <a:r>
              <a:rPr lang="en-US" err="1"/>
              <a:t>vanskelig</a:t>
            </a:r>
            <a:r>
              <a:rPr lang="en-US"/>
              <a:t>. </a:t>
            </a:r>
            <a:r>
              <a:rPr lang="en-US" err="1"/>
              <a:t>Tilpasse</a:t>
            </a:r>
            <a:r>
              <a:rPr lang="en-US"/>
              <a:t> seg </a:t>
            </a:r>
            <a:r>
              <a:rPr lang="en-US" err="1"/>
              <a:t>barnets</a:t>
            </a:r>
            <a:r>
              <a:rPr lang="en-US"/>
              <a:t> alder og </a:t>
            </a:r>
            <a:r>
              <a:rPr lang="en-US" err="1"/>
              <a:t>uttrykksform</a:t>
            </a:r>
            <a:r>
              <a:rPr lang="en-US"/>
              <a:t>. Å snake om det </a:t>
            </a:r>
            <a:r>
              <a:rPr lang="en-US" err="1"/>
              <a:t>som</a:t>
            </a:r>
            <a:r>
              <a:rPr lang="en-US"/>
              <a:t> </a:t>
            </a:r>
            <a:r>
              <a:rPr lang="en-US" err="1"/>
              <a:t>en</a:t>
            </a:r>
            <a:r>
              <a:rPr lang="en-US"/>
              <a:t> </a:t>
            </a:r>
            <a:r>
              <a:rPr lang="en-US" err="1"/>
              <a:t>vanskelig</a:t>
            </a:r>
            <a:r>
              <a:rPr lang="en-US"/>
              <a:t> er </a:t>
            </a:r>
            <a:r>
              <a:rPr lang="en-US" err="1"/>
              <a:t>ofte</a:t>
            </a:r>
            <a:r>
              <a:rPr lang="en-US"/>
              <a:t> </a:t>
            </a:r>
            <a:r>
              <a:rPr lang="en-US" err="1"/>
              <a:t>godt</a:t>
            </a:r>
            <a:r>
              <a:rPr lang="en-US"/>
              <a:t> for barn, </a:t>
            </a:r>
            <a:r>
              <a:rPr lang="en-US" err="1"/>
              <a:t>likt</a:t>
            </a:r>
            <a:r>
              <a:rPr lang="en-US"/>
              <a:t> </a:t>
            </a:r>
            <a:r>
              <a:rPr lang="en-US" err="1"/>
              <a:t>som</a:t>
            </a:r>
            <a:r>
              <a:rPr lang="en-US"/>
              <a:t> </a:t>
            </a:r>
            <a:r>
              <a:rPr lang="en-US" err="1"/>
              <a:t>voksne</a:t>
            </a:r>
            <a:r>
              <a:rPr lang="en-US"/>
              <a:t>. La de </a:t>
            </a:r>
            <a:r>
              <a:rPr lang="en-US" err="1"/>
              <a:t>få</a:t>
            </a:r>
            <a:r>
              <a:rPr lang="en-US"/>
              <a:t> </a:t>
            </a:r>
            <a:r>
              <a:rPr lang="en-US" err="1"/>
              <a:t>snakke</a:t>
            </a:r>
            <a:r>
              <a:rPr lang="en-US"/>
              <a:t> seg tom, </a:t>
            </a:r>
            <a:r>
              <a:rPr lang="en-US" err="1"/>
              <a:t>lytt</a:t>
            </a:r>
            <a:r>
              <a:rPr lang="en-US"/>
              <a:t>, </a:t>
            </a:r>
            <a:r>
              <a:rPr lang="en-US" err="1"/>
              <a:t>prøv</a:t>
            </a:r>
            <a:r>
              <a:rPr lang="en-US"/>
              <a:t> å </a:t>
            </a:r>
            <a:r>
              <a:rPr lang="en-US" err="1"/>
              <a:t>møt</a:t>
            </a:r>
            <a:r>
              <a:rPr lang="en-US"/>
              <a:t> med </a:t>
            </a:r>
            <a:r>
              <a:rPr lang="en-US" err="1"/>
              <a:t>forståelse</a:t>
            </a:r>
            <a:r>
              <a:rPr lang="en-US"/>
              <a:t>. </a:t>
            </a:r>
          </a:p>
          <a:p>
            <a:r>
              <a:rPr lang="en-US" err="1"/>
              <a:t>Barna</a:t>
            </a:r>
            <a:r>
              <a:rPr lang="en-US"/>
              <a:t> </a:t>
            </a:r>
            <a:r>
              <a:rPr lang="en-US" err="1"/>
              <a:t>kan</a:t>
            </a:r>
            <a:r>
              <a:rPr lang="en-US"/>
              <a:t> mangle </a:t>
            </a:r>
            <a:r>
              <a:rPr lang="en-US" err="1"/>
              <a:t>ord</a:t>
            </a:r>
            <a:r>
              <a:rPr lang="en-US"/>
              <a:t> og </a:t>
            </a:r>
            <a:r>
              <a:rPr lang="en-US" err="1"/>
              <a:t>kan</a:t>
            </a:r>
            <a:r>
              <a:rPr lang="en-US"/>
              <a:t> </a:t>
            </a:r>
            <a:r>
              <a:rPr lang="en-US" err="1"/>
              <a:t>trenge</a:t>
            </a:r>
            <a:r>
              <a:rPr lang="en-US"/>
              <a:t> </a:t>
            </a:r>
            <a:r>
              <a:rPr lang="en-US" err="1"/>
              <a:t>hjelp</a:t>
            </a:r>
            <a:r>
              <a:rPr lang="en-US"/>
              <a:t> </a:t>
            </a:r>
            <a:r>
              <a:rPr lang="en-US" err="1"/>
              <a:t>til</a:t>
            </a:r>
            <a:r>
              <a:rPr lang="en-US"/>
              <a:t> å </a:t>
            </a:r>
            <a:r>
              <a:rPr lang="en-US" err="1"/>
              <a:t>uttrykke</a:t>
            </a:r>
            <a:r>
              <a:rPr lang="en-US"/>
              <a:t> seg. Det </a:t>
            </a:r>
            <a:r>
              <a:rPr lang="en-US" err="1"/>
              <a:t>kan</a:t>
            </a:r>
            <a:r>
              <a:rPr lang="en-US"/>
              <a:t> </a:t>
            </a:r>
            <a:r>
              <a:rPr lang="en-US" err="1"/>
              <a:t>være</a:t>
            </a:r>
            <a:r>
              <a:rPr lang="en-US"/>
              <a:t> </a:t>
            </a:r>
            <a:r>
              <a:rPr lang="en-US" err="1"/>
              <a:t>vanskelig</a:t>
            </a:r>
            <a:r>
              <a:rPr lang="en-US"/>
              <a:t> å </a:t>
            </a:r>
            <a:r>
              <a:rPr lang="en-US" err="1"/>
              <a:t>uttrykke</a:t>
            </a:r>
            <a:r>
              <a:rPr lang="en-US"/>
              <a:t> de </a:t>
            </a:r>
            <a:r>
              <a:rPr lang="en-US" err="1"/>
              <a:t>følelsene</a:t>
            </a:r>
            <a:r>
              <a:rPr lang="en-US"/>
              <a:t> </a:t>
            </a:r>
            <a:r>
              <a:rPr lang="en-US" err="1"/>
              <a:t>en</a:t>
            </a:r>
            <a:r>
              <a:rPr lang="en-US"/>
              <a:t> </a:t>
            </a:r>
            <a:r>
              <a:rPr lang="en-US" err="1"/>
              <a:t>har</a:t>
            </a:r>
            <a:r>
              <a:rPr lang="en-US"/>
              <a:t> </a:t>
            </a:r>
            <a:r>
              <a:rPr lang="en-US" err="1"/>
              <a:t>inni</a:t>
            </a:r>
            <a:r>
              <a:rPr lang="en-US"/>
              <a:t> seg, </a:t>
            </a:r>
            <a:r>
              <a:rPr lang="en-US" err="1"/>
              <a:t>så</a:t>
            </a:r>
            <a:r>
              <a:rPr lang="en-US"/>
              <a:t> da </a:t>
            </a:r>
            <a:r>
              <a:rPr lang="en-US" err="1"/>
              <a:t>kan</a:t>
            </a:r>
            <a:r>
              <a:rPr lang="en-US"/>
              <a:t> man </a:t>
            </a:r>
            <a:r>
              <a:rPr lang="en-US" err="1"/>
              <a:t>som</a:t>
            </a:r>
            <a:r>
              <a:rPr lang="en-US"/>
              <a:t> </a:t>
            </a:r>
            <a:r>
              <a:rPr lang="en-US" err="1"/>
              <a:t>voksen</a:t>
            </a:r>
            <a:r>
              <a:rPr lang="en-US"/>
              <a:t> </a:t>
            </a:r>
            <a:r>
              <a:rPr lang="en-US" err="1"/>
              <a:t>forsiktig</a:t>
            </a:r>
            <a:r>
              <a:rPr lang="en-US"/>
              <a:t> “</a:t>
            </a:r>
            <a:r>
              <a:rPr lang="en-US" err="1"/>
              <a:t>gjette</a:t>
            </a:r>
            <a:r>
              <a:rPr lang="en-US"/>
              <a:t>”, </a:t>
            </a:r>
            <a:r>
              <a:rPr lang="en-US" err="1"/>
              <a:t>så</a:t>
            </a:r>
            <a:r>
              <a:rPr lang="en-US"/>
              <a:t> </a:t>
            </a:r>
            <a:r>
              <a:rPr lang="en-US" err="1"/>
              <a:t>retter</a:t>
            </a:r>
            <a:r>
              <a:rPr lang="en-US"/>
              <a:t> </a:t>
            </a:r>
            <a:r>
              <a:rPr lang="en-US" err="1"/>
              <a:t>gjerne</a:t>
            </a:r>
            <a:r>
              <a:rPr lang="en-US"/>
              <a:t> </a:t>
            </a:r>
            <a:r>
              <a:rPr lang="en-US" err="1"/>
              <a:t>barnet</a:t>
            </a:r>
            <a:r>
              <a:rPr lang="en-US"/>
              <a:t> </a:t>
            </a:r>
            <a:r>
              <a:rPr lang="en-US" err="1"/>
              <a:t>på</a:t>
            </a:r>
            <a:r>
              <a:rPr lang="en-US"/>
              <a:t> deg om du tar </a:t>
            </a:r>
            <a:r>
              <a:rPr lang="en-US" err="1"/>
              <a:t>feil</a:t>
            </a:r>
            <a:r>
              <a:rPr lang="en-US"/>
              <a:t>. </a:t>
            </a:r>
          </a:p>
          <a:p>
            <a:r>
              <a:rPr lang="en-US"/>
              <a:t>Mange barn </a:t>
            </a:r>
            <a:r>
              <a:rPr lang="en-US" err="1"/>
              <a:t>forteller</a:t>
            </a:r>
            <a:r>
              <a:rPr lang="en-US"/>
              <a:t> </a:t>
            </a:r>
            <a:r>
              <a:rPr lang="en-US" err="1"/>
              <a:t>gjerne</a:t>
            </a:r>
            <a:r>
              <a:rPr lang="en-US"/>
              <a:t> om det </a:t>
            </a:r>
            <a:r>
              <a:rPr lang="en-US" err="1"/>
              <a:t>som</a:t>
            </a:r>
            <a:r>
              <a:rPr lang="en-US"/>
              <a:t> er </a:t>
            </a:r>
            <a:r>
              <a:rPr lang="en-US" err="1"/>
              <a:t>vanskelig</a:t>
            </a:r>
            <a:r>
              <a:rPr lang="en-US"/>
              <a:t> </a:t>
            </a:r>
            <a:r>
              <a:rPr lang="en-US" err="1"/>
              <a:t>igjennom</a:t>
            </a:r>
            <a:r>
              <a:rPr lang="en-US"/>
              <a:t> lek, </a:t>
            </a:r>
            <a:r>
              <a:rPr lang="en-US" err="1"/>
              <a:t>tegninger</a:t>
            </a:r>
            <a:r>
              <a:rPr lang="en-US"/>
              <a:t> </a:t>
            </a:r>
            <a:r>
              <a:rPr lang="en-US" err="1"/>
              <a:t>osv</a:t>
            </a:r>
            <a:r>
              <a:rPr lang="en-US"/>
              <a:t>. </a:t>
            </a:r>
          </a:p>
          <a:p>
            <a:endParaRPr lang="en-US"/>
          </a:p>
          <a:p>
            <a:r>
              <a:rPr lang="en-US"/>
              <a:t>Det </a:t>
            </a:r>
            <a:r>
              <a:rPr lang="en-US" err="1"/>
              <a:t>som</a:t>
            </a:r>
            <a:r>
              <a:rPr lang="en-US"/>
              <a:t> er </a:t>
            </a:r>
            <a:r>
              <a:rPr lang="en-US" err="1"/>
              <a:t>viktig</a:t>
            </a:r>
            <a:r>
              <a:rPr lang="en-US"/>
              <a:t> er at </a:t>
            </a:r>
            <a:r>
              <a:rPr lang="en-US" err="1"/>
              <a:t>barnet</a:t>
            </a:r>
            <a:r>
              <a:rPr lang="en-US"/>
              <a:t> </a:t>
            </a:r>
            <a:r>
              <a:rPr lang="en-US" err="1"/>
              <a:t>ikke</a:t>
            </a:r>
            <a:r>
              <a:rPr lang="en-US"/>
              <a:t> </a:t>
            </a:r>
            <a:r>
              <a:rPr lang="en-US" err="1"/>
              <a:t>tror</a:t>
            </a:r>
            <a:r>
              <a:rPr lang="en-US"/>
              <a:t> at det </a:t>
            </a:r>
            <a:r>
              <a:rPr lang="en-US" err="1"/>
              <a:t>som</a:t>
            </a:r>
            <a:r>
              <a:rPr lang="en-US"/>
              <a:t> </a:t>
            </a:r>
            <a:r>
              <a:rPr lang="en-US" err="1"/>
              <a:t>har</a:t>
            </a:r>
            <a:r>
              <a:rPr lang="en-US"/>
              <a:t> </a:t>
            </a:r>
            <a:r>
              <a:rPr lang="en-US" err="1"/>
              <a:t>hendt</a:t>
            </a:r>
            <a:r>
              <a:rPr lang="en-US"/>
              <a:t> og er </a:t>
            </a:r>
            <a:r>
              <a:rPr lang="en-US" err="1"/>
              <a:t>vanskelig</a:t>
            </a:r>
            <a:r>
              <a:rPr lang="en-US"/>
              <a:t> er </a:t>
            </a:r>
            <a:r>
              <a:rPr lang="en-US" err="1"/>
              <a:t>deres</a:t>
            </a:r>
            <a:r>
              <a:rPr lang="en-US"/>
              <a:t> </a:t>
            </a:r>
            <a:r>
              <a:rPr lang="en-US" err="1"/>
              <a:t>feil</a:t>
            </a:r>
            <a:r>
              <a:rPr lang="en-US"/>
              <a:t>. De </a:t>
            </a:r>
            <a:r>
              <a:rPr lang="en-US" err="1"/>
              <a:t>trenger</a:t>
            </a:r>
            <a:r>
              <a:rPr lang="en-US"/>
              <a:t> </a:t>
            </a:r>
            <a:r>
              <a:rPr lang="en-US" err="1"/>
              <a:t>gjerne</a:t>
            </a:r>
            <a:r>
              <a:rPr lang="en-US"/>
              <a:t> </a:t>
            </a:r>
            <a:r>
              <a:rPr lang="en-US" err="1"/>
              <a:t>gjentatte</a:t>
            </a:r>
            <a:r>
              <a:rPr lang="en-US"/>
              <a:t> </a:t>
            </a:r>
            <a:r>
              <a:rPr lang="en-US" err="1"/>
              <a:t>forsikringer</a:t>
            </a:r>
            <a:r>
              <a:rPr lang="en-US"/>
              <a:t> </a:t>
            </a:r>
            <a:r>
              <a:rPr lang="en-US" err="1"/>
              <a:t>på</a:t>
            </a:r>
            <a:r>
              <a:rPr lang="en-US"/>
              <a:t> at det </a:t>
            </a:r>
            <a:r>
              <a:rPr lang="en-US" err="1"/>
              <a:t>ikke</a:t>
            </a:r>
            <a:r>
              <a:rPr lang="en-US"/>
              <a:t> er </a:t>
            </a:r>
            <a:r>
              <a:rPr lang="en-US" err="1"/>
              <a:t>deres</a:t>
            </a:r>
            <a:r>
              <a:rPr lang="en-US"/>
              <a:t> </a:t>
            </a:r>
            <a:r>
              <a:rPr lang="en-US" err="1"/>
              <a:t>feil</a:t>
            </a:r>
            <a:r>
              <a:rPr lang="en-US"/>
              <a:t> at </a:t>
            </a:r>
            <a:r>
              <a:rPr lang="en-US" err="1"/>
              <a:t>dere</a:t>
            </a:r>
            <a:r>
              <a:rPr lang="en-US"/>
              <a:t> </a:t>
            </a:r>
            <a:r>
              <a:rPr lang="en-US" err="1"/>
              <a:t>har</a:t>
            </a:r>
            <a:r>
              <a:rPr lang="en-US"/>
              <a:t> </a:t>
            </a:r>
            <a:r>
              <a:rPr lang="en-US" err="1"/>
              <a:t>flyttet</a:t>
            </a:r>
            <a:r>
              <a:rPr lang="en-US"/>
              <a:t> </a:t>
            </a:r>
            <a:r>
              <a:rPr lang="en-US" err="1"/>
              <a:t>osv</a:t>
            </a:r>
            <a:r>
              <a:rPr lang="en-US"/>
              <a:t>. </a:t>
            </a: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p>
          <a:p>
            <a:r>
              <a:rPr lang="en-US" err="1"/>
              <a:t>Barna</a:t>
            </a:r>
            <a:r>
              <a:rPr lang="en-US"/>
              <a:t>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og </a:t>
            </a:r>
            <a:r>
              <a:rPr lang="en-US" err="1"/>
              <a:t>opplever</a:t>
            </a:r>
            <a:r>
              <a:rPr lang="en-US"/>
              <a:t>, </a:t>
            </a:r>
            <a:r>
              <a:rPr lang="en-US" err="1"/>
              <a:t>gjerne</a:t>
            </a:r>
            <a:r>
              <a:rPr lang="en-US"/>
              <a:t> I lek (</a:t>
            </a:r>
            <a:r>
              <a:rPr lang="en-US" err="1"/>
              <a:t>mindre</a:t>
            </a:r>
            <a:r>
              <a:rPr lang="en-US"/>
              <a:t> barn) og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og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p>
          <a:p>
            <a:r>
              <a:rPr lang="nb-NO"/>
              <a:t> Noe om at baret viser vei </a:t>
            </a:r>
          </a:p>
          <a:p>
            <a:endParaRPr lang="nb-NO"/>
          </a:p>
          <a:p>
            <a:r>
              <a:rPr lang="nb-NO"/>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En </a:t>
            </a:r>
            <a:r>
              <a:rPr lang="en-US" sz="1200" err="1"/>
              <a:t>oppgave</a:t>
            </a:r>
            <a:r>
              <a:rPr lang="en-US" sz="1200"/>
              <a:t> </a:t>
            </a:r>
            <a:r>
              <a:rPr lang="en-US" sz="1200" err="1"/>
              <a:t>som</a:t>
            </a:r>
            <a:r>
              <a:rPr lang="en-US" sz="1200"/>
              <a:t> </a:t>
            </a:r>
            <a:r>
              <a:rPr lang="en-US" sz="1200" err="1"/>
              <a:t>fremmer</a:t>
            </a:r>
            <a:r>
              <a:rPr lang="en-US" sz="1200"/>
              <a:t> </a:t>
            </a:r>
            <a:r>
              <a:rPr lang="en-US" sz="1200" err="1"/>
              <a:t>krysskultur</a:t>
            </a:r>
            <a:r>
              <a:rPr lang="en-US" sz="1200"/>
              <a:t>? </a:t>
            </a:r>
          </a:p>
          <a:p>
            <a:r>
              <a:rPr lang="en-US" sz="1200"/>
              <a:t>En </a:t>
            </a:r>
            <a:r>
              <a:rPr lang="en-US" sz="1200" err="1"/>
              <a:t>oppgave</a:t>
            </a:r>
            <a:r>
              <a:rPr lang="en-US" sz="1200"/>
              <a:t> </a:t>
            </a:r>
            <a:r>
              <a:rPr lang="en-US" sz="1200" err="1"/>
              <a:t>som</a:t>
            </a:r>
            <a:r>
              <a:rPr lang="en-US" sz="1200"/>
              <a:t> </a:t>
            </a:r>
            <a:r>
              <a:rPr lang="en-US" sz="1200" err="1"/>
              <a:t>får</a:t>
            </a:r>
            <a:r>
              <a:rPr lang="en-US" sz="1200"/>
              <a:t> de </a:t>
            </a:r>
            <a:r>
              <a:rPr lang="en-US" sz="1200" err="1"/>
              <a:t>til</a:t>
            </a:r>
            <a:r>
              <a:rPr lang="en-US" sz="1200"/>
              <a:t> å </a:t>
            </a:r>
            <a:r>
              <a:rPr lang="en-US" sz="1200" err="1"/>
              <a:t>tenke</a:t>
            </a:r>
            <a:r>
              <a:rPr lang="en-US" sz="1200"/>
              <a:t> </a:t>
            </a:r>
            <a:r>
              <a:rPr lang="en-US" sz="1200" err="1"/>
              <a:t>på</a:t>
            </a:r>
            <a:r>
              <a:rPr lang="en-US" sz="1200"/>
              <a:t> </a:t>
            </a:r>
            <a:r>
              <a:rPr lang="en-US" sz="1200" err="1"/>
              <a:t>hvordan</a:t>
            </a:r>
            <a:r>
              <a:rPr lang="en-US" sz="1200"/>
              <a:t> de </a:t>
            </a:r>
            <a:r>
              <a:rPr lang="en-US" sz="1200" err="1"/>
              <a:t>kan</a:t>
            </a:r>
            <a:r>
              <a:rPr lang="en-US" sz="1200"/>
              <a:t> </a:t>
            </a:r>
            <a:r>
              <a:rPr lang="en-US" sz="1200" err="1"/>
              <a:t>møte</a:t>
            </a:r>
            <a:r>
              <a:rPr lang="en-US" sz="1200"/>
              <a:t> </a:t>
            </a:r>
            <a:r>
              <a:rPr lang="en-US" sz="1200" err="1"/>
              <a:t>barnas</a:t>
            </a:r>
            <a:r>
              <a:rPr lang="en-US" sz="1200"/>
              <a:t> </a:t>
            </a:r>
            <a:r>
              <a:rPr lang="en-US" sz="1200" err="1"/>
              <a:t>vonde</a:t>
            </a:r>
            <a:r>
              <a:rPr lang="en-US" sz="1200"/>
              <a:t> </a:t>
            </a:r>
            <a:r>
              <a:rPr lang="en-US" sz="1200" err="1"/>
              <a:t>følelser</a:t>
            </a:r>
            <a:r>
              <a:rPr lang="en-US" sz="1200"/>
              <a:t> </a:t>
            </a:r>
            <a:r>
              <a:rPr lang="en-US" sz="1200" err="1"/>
              <a:t>på</a:t>
            </a:r>
            <a:r>
              <a:rPr lang="en-US" sz="1200"/>
              <a:t> </a:t>
            </a:r>
            <a:r>
              <a:rPr lang="en-US" sz="1200" err="1"/>
              <a:t>en</a:t>
            </a:r>
            <a:r>
              <a:rPr lang="en-US" sz="1200"/>
              <a:t> god </a:t>
            </a:r>
            <a:r>
              <a:rPr lang="en-US" sz="1200" err="1"/>
              <a:t>måte</a:t>
            </a:r>
            <a:r>
              <a:rPr lang="en-US" sz="1200"/>
              <a:t>, </a:t>
            </a:r>
            <a:r>
              <a:rPr lang="en-US" sz="1200" err="1"/>
              <a:t>evt</a:t>
            </a:r>
            <a:r>
              <a:rPr lang="en-US" sz="1200"/>
              <a:t> teste </a:t>
            </a:r>
            <a:r>
              <a:rPr lang="en-US" sz="1200" err="1"/>
              <a:t>ut</a:t>
            </a:r>
            <a:r>
              <a:rPr lang="en-US" sz="1200"/>
              <a:t> </a:t>
            </a:r>
            <a:r>
              <a:rPr lang="en-US" sz="1200" err="1"/>
              <a:t>mer</a:t>
            </a:r>
            <a:r>
              <a:rPr lang="en-US" sz="1200"/>
              <a:t> </a:t>
            </a:r>
            <a:r>
              <a:rPr lang="en-US" sz="1200" err="1"/>
              <a:t>til</a:t>
            </a:r>
            <a:r>
              <a:rPr lang="en-US" sz="1200"/>
              <a:t> </a:t>
            </a:r>
            <a:r>
              <a:rPr lang="en-US" sz="1200" err="1"/>
              <a:t>neste</a:t>
            </a:r>
            <a:r>
              <a:rPr lang="en-US" sz="1200"/>
              <a:t> gang. </a:t>
            </a:r>
          </a:p>
          <a:p>
            <a:endParaRPr lang="en-US" sz="1200"/>
          </a:p>
          <a:p>
            <a:r>
              <a:rPr lang="en-US" sz="1200"/>
              <a:t>LEGG GJERNE INN EGNE OPPGAVER HER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gå igjennom forrige ukes hjemmeoppgave. </a:t>
            </a:r>
          </a:p>
          <a:p>
            <a:endParaRPr lang="nb-NO"/>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dagen er slik at deltagerne på kurset kan komme med innspill og dele egne eksempler. Som gruppeleder er ditt hovedmål å gi </a:t>
            </a:r>
            <a:r>
              <a:rPr lang="nb-NO" err="1"/>
              <a:t>psykoedukativ</a:t>
            </a:r>
            <a:r>
              <a:rPr lang="nb-NO"/>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cs typeface="Calibri"/>
              </a:rPr>
              <a:t>Start dagen med en fellesrefleksjon. Kursleder spør gruppen og skriver opp på tavla; Hva trenger alle barn uansett hvor de bor og vokser opp?</a:t>
            </a:r>
          </a:p>
          <a:p>
            <a:r>
              <a:rPr lang="nb-NO" noProof="0" dirty="0">
                <a:cs typeface="Calibri"/>
              </a:rPr>
              <a:t>Det som star på sliden er generelle, men hør med deltagerne om de kan gi noen eksempler. Forbered noen eksempler selv. </a:t>
            </a:r>
          </a:p>
          <a:p>
            <a:r>
              <a:rPr lang="nb-NO" noProof="0" dirty="0">
                <a:cs typeface="Calibri"/>
              </a:rPr>
              <a:t>F.eks. Barnet trenger trøst om de slår seg eller er lei seg. </a:t>
            </a:r>
          </a:p>
          <a:p>
            <a:r>
              <a:rPr lang="nb-NO" noProof="0" dirty="0">
                <a:cs typeface="Calibri"/>
              </a:rPr>
              <a:t>Barnet trenger mat.  </a:t>
            </a:r>
          </a:p>
          <a:p>
            <a:r>
              <a:rPr lang="nb-NO" noProof="0" dirty="0">
                <a:cs typeface="Calibri"/>
              </a:rPr>
              <a:t>Barn trenger å kunne stole på at de rundt dem vil dem vel. </a:t>
            </a:r>
          </a:p>
          <a:p>
            <a:r>
              <a:rPr lang="nb-NO" noProof="0" dirty="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a:solidFill>
                  <a:srgbClr val="212529"/>
                </a:solidFill>
                <a:effectLst/>
                <a:highlight>
                  <a:srgbClr val="FFFFFF"/>
                </a:highlight>
                <a:latin typeface="Open Sans" panose="020F0502020204030204" pitchFamily="34" charset="0"/>
              </a:rPr>
              <a:t>Kom med eksempler på hvordan dette kan se ut: </a:t>
            </a:r>
          </a:p>
          <a:p>
            <a:pPr algn="l"/>
            <a:r>
              <a:rPr lang="nb-NO"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err="1">
                <a:solidFill>
                  <a:srgbClr val="212529"/>
                </a:solidFill>
                <a:effectLst/>
                <a:highlight>
                  <a:srgbClr val="FFFFFF"/>
                </a:highlight>
                <a:latin typeface="Open Sans" panose="020F0502020204030204" pitchFamily="34" charset="0"/>
              </a:rPr>
              <a:t>monitoreres</a:t>
            </a:r>
            <a:r>
              <a:rPr lang="nb-NO" b="0" i="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a:solidFill>
                <a:srgbClr val="212529"/>
              </a:solidFill>
              <a:effectLst/>
              <a:highlight>
                <a:srgbClr val="FFFFFF"/>
              </a:highlight>
              <a:latin typeface="Open Sans" panose="020F0502020204030204" pitchFamily="34" charset="0"/>
            </a:endParaRPr>
          </a:p>
          <a:p>
            <a:pPr algn="l"/>
            <a:r>
              <a:rPr lang="nb-NO">
                <a:hlinkClick r:id="rId3"/>
              </a:rPr>
              <a:t>(Å leve med krysskultur - Rettentil.no</a:t>
            </a:r>
            <a:r>
              <a:rPr lang="nb-NO"/>
              <a:t>)</a:t>
            </a:r>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På denne sliden skal dere legge frem </a:t>
            </a:r>
            <a:r>
              <a:rPr lang="nb-NO" noProof="0" err="1"/>
              <a:t>psykoedukativ</a:t>
            </a:r>
            <a:r>
              <a:rPr lang="nb-NO" noProof="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er viktig at dere får det som har skjedd med barnet eller med andre kan påvirke barnet og feste seg i tankene og følelsene.</a:t>
            </a:r>
          </a:p>
          <a:p>
            <a:r>
              <a:rPr lang="nb-NO" noProof="0">
                <a:latin typeface="Arial"/>
                <a:cs typeface="Arial"/>
              </a:rPr>
              <a:t>Selv små barn legger merke til mer enn man tror:</a:t>
            </a:r>
          </a:p>
          <a:p>
            <a:pPr marL="628650" lvl="1" indent="-171450">
              <a:buFont typeface="Arial" panose="020B0604020202020204" pitchFamily="34" charset="0"/>
              <a:buChar char="•"/>
            </a:pPr>
            <a:r>
              <a:rPr lang="nb-NO" noProof="0">
                <a:latin typeface="Arial"/>
                <a:cs typeface="Arial"/>
              </a:rPr>
              <a:t>Barn får med seg det foreldrene snakker om </a:t>
            </a:r>
          </a:p>
          <a:p>
            <a:pPr marL="628650" lvl="1" indent="-171450">
              <a:buFont typeface="Arial" panose="020B0604020202020204" pitchFamily="34" charset="0"/>
              <a:buChar char="•"/>
            </a:pPr>
            <a:r>
              <a:rPr lang="nb-NO" noProof="0">
                <a:latin typeface="Arial"/>
                <a:cs typeface="Arial"/>
              </a:rPr>
              <a:t>Barn får med seg at foreldrene er redde og har det vanskelig</a:t>
            </a:r>
          </a:p>
          <a:p>
            <a:pPr marL="628650" lvl="1" indent="-171450">
              <a:buFont typeface="Arial" panose="020B0604020202020204" pitchFamily="34" charset="0"/>
              <a:buChar char="•"/>
            </a:pPr>
            <a:r>
              <a:rPr lang="nb-NO"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Barns reaksjoner ofte vise seg gjennom atferd (og noen ganger endret atferd) som for eksempel:</a:t>
            </a:r>
          </a:p>
          <a:p>
            <a:r>
              <a:rPr lang="nb-NO">
                <a:solidFill>
                  <a:srgbClr val="3F3F3F"/>
                </a:solidFill>
                <a:effectLst/>
                <a:latin typeface="Helvetica" pitchFamily="2" charset="0"/>
              </a:rPr>
              <a:t>- lei seg/trist</a:t>
            </a:r>
          </a:p>
          <a:p>
            <a:r>
              <a:rPr lang="nb-NO">
                <a:solidFill>
                  <a:srgbClr val="3F3F3F"/>
                </a:solidFill>
                <a:effectLst/>
                <a:latin typeface="Helvetica" pitchFamily="2" charset="0"/>
              </a:rPr>
              <a:t>- søvnproblemer og mareritt </a:t>
            </a:r>
          </a:p>
          <a:p>
            <a:r>
              <a:rPr lang="nb-NO">
                <a:solidFill>
                  <a:srgbClr val="3F3F3F"/>
                </a:solidFill>
                <a:effectLst/>
                <a:latin typeface="Helvetica" pitchFamily="2" charset="0"/>
              </a:rPr>
              <a:t>- appetitt (spiser lite eller mye) </a:t>
            </a:r>
          </a:p>
          <a:p>
            <a:r>
              <a:rPr lang="nb-NO">
                <a:solidFill>
                  <a:srgbClr val="3F3F3F"/>
                </a:solidFill>
                <a:effectLst/>
                <a:latin typeface="Helvetica" pitchFamily="2" charset="0"/>
              </a:rPr>
              <a:t>- vondt i magen og oppkast</a:t>
            </a:r>
          </a:p>
          <a:p>
            <a:r>
              <a:rPr lang="nb-NO">
                <a:solidFill>
                  <a:srgbClr val="3F3F3F"/>
                </a:solidFill>
                <a:effectLst/>
                <a:latin typeface="Helvetica" pitchFamily="2" charset="0"/>
              </a:rPr>
              <a:t>- smerter i kroppen</a:t>
            </a:r>
          </a:p>
          <a:p>
            <a:r>
              <a:rPr lang="nb-NO">
                <a:solidFill>
                  <a:srgbClr val="3F3F3F"/>
                </a:solidFill>
                <a:effectLst/>
                <a:latin typeface="Helvetica" pitchFamily="2" charset="0"/>
              </a:rPr>
              <a:t>- lei seg og/eller gråter ofte </a:t>
            </a:r>
          </a:p>
          <a:p>
            <a:r>
              <a:rPr lang="nb-NO">
                <a:solidFill>
                  <a:srgbClr val="3F3F3F"/>
                </a:solidFill>
                <a:effectLst/>
                <a:latin typeface="Helvetica" pitchFamily="2" charset="0"/>
              </a:rPr>
              <a:t>- leker lite blir apatiske</a:t>
            </a:r>
          </a:p>
          <a:p>
            <a:r>
              <a:rPr lang="nb-NO">
                <a:solidFill>
                  <a:srgbClr val="3F3F3F"/>
                </a:solidFill>
                <a:effectLst/>
                <a:latin typeface="Helvetica" pitchFamily="2" charset="0"/>
              </a:rPr>
              <a:t>- skolevansker</a:t>
            </a:r>
          </a:p>
          <a:p>
            <a:r>
              <a:rPr lang="nb-NO">
                <a:solidFill>
                  <a:srgbClr val="3F3F3F"/>
                </a:solidFill>
                <a:effectLst/>
                <a:latin typeface="Helvetica" pitchFamily="2" charset="0"/>
              </a:rPr>
              <a:t>- konsentrasjon og uro</a:t>
            </a:r>
          </a:p>
          <a:p>
            <a:r>
              <a:rPr lang="nb-NO">
                <a:solidFill>
                  <a:srgbClr val="3F3F3F"/>
                </a:solidFill>
                <a:effectLst/>
                <a:latin typeface="Helvetica" pitchFamily="2" charset="0"/>
              </a:rPr>
              <a:t>- havner i problemer</a:t>
            </a:r>
          </a:p>
          <a:p>
            <a:r>
              <a:rPr lang="nb-NO">
                <a:solidFill>
                  <a:srgbClr val="3F3F3F"/>
                </a:solidFill>
                <a:effectLst/>
                <a:latin typeface="Helvetica" pitchFamily="2" charset="0"/>
              </a:rPr>
              <a:t>- aggresjon (slåing, biting, krangling) kan bety at barnet er redd, </a:t>
            </a:r>
          </a:p>
          <a:p>
            <a:r>
              <a:rPr lang="nb-NO">
                <a:solidFill>
                  <a:srgbClr val="3F3F3F"/>
                </a:solidFill>
                <a:effectLst/>
                <a:latin typeface="Helvetica" pitchFamily="2" charset="0"/>
              </a:rPr>
              <a:t>- språkproblemer </a:t>
            </a:r>
            <a:r>
              <a:rPr lang="nb-NO" err="1">
                <a:solidFill>
                  <a:srgbClr val="3F3F3F"/>
                </a:solidFill>
                <a:effectLst/>
                <a:latin typeface="Helvetica" pitchFamily="2" charset="0"/>
              </a:rPr>
              <a:t>feks</a:t>
            </a:r>
            <a:r>
              <a:rPr lang="nb-NO">
                <a:solidFill>
                  <a:srgbClr val="3F3F3F"/>
                </a:solidFill>
                <a:effectLst/>
                <a:latin typeface="Helvetica" pitchFamily="2" charset="0"/>
              </a:rPr>
              <a:t> stamming</a:t>
            </a:r>
          </a:p>
          <a:p>
            <a:r>
              <a:rPr lang="nb-NO">
                <a:solidFill>
                  <a:srgbClr val="3F3F3F"/>
                </a:solidFill>
                <a:effectLst/>
                <a:latin typeface="Helvetica" pitchFamily="2" charset="0"/>
              </a:rPr>
              <a:t>- redd for å være borte fra foreldrene</a:t>
            </a:r>
          </a:p>
          <a:p>
            <a:r>
              <a:rPr lang="nb-NO">
                <a:solidFill>
                  <a:srgbClr val="3F3F3F"/>
                </a:solidFill>
                <a:effectLst/>
                <a:latin typeface="Helvetica" pitchFamily="2" charset="0"/>
              </a:rPr>
              <a:t>- klengete</a:t>
            </a:r>
          </a:p>
          <a:p>
            <a:r>
              <a:rPr lang="nb-NO">
                <a:solidFill>
                  <a:srgbClr val="3F3F3F"/>
                </a:solidFill>
                <a:effectLst/>
                <a:latin typeface="Helvetica" pitchFamily="2" charset="0"/>
              </a:rPr>
              <a:t>- større barn kan være redd for å ha blitt gal.</a:t>
            </a:r>
          </a:p>
          <a:p>
            <a:br>
              <a:rPr lang="nb-NO">
                <a:solidFill>
                  <a:srgbClr val="3F3F3F"/>
                </a:solidFill>
                <a:effectLst/>
                <a:latin typeface="Helvetica" pitchFamily="2" charset="0"/>
              </a:rPr>
            </a:br>
            <a:endParaRPr lang="nb-NO">
              <a:solidFill>
                <a:srgbClr val="3F3F3F"/>
              </a:solidFill>
              <a:effectLst/>
              <a:latin typeface="Helvetica" pitchFamily="2" charset="0"/>
            </a:endParaRPr>
          </a:p>
          <a:p>
            <a:r>
              <a:rPr lang="nb-NO">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Etter å ha sett denne filmen er det fint at dere også legger til at noen barn også kan bli for flinke eller </a:t>
            </a:r>
            <a:r>
              <a:rPr lang="nb-NO" err="1">
                <a:cs typeface="Calibri"/>
              </a:rPr>
              <a:t>høffelige</a:t>
            </a:r>
            <a:r>
              <a:rPr lang="nb-NO">
                <a:cs typeface="Calibri"/>
              </a:rPr>
              <a:t>, for </a:t>
            </a:r>
            <a:r>
              <a:rPr lang="nb-NO" err="1">
                <a:cs typeface="Calibri"/>
              </a:rPr>
              <a:t>tilpassningsdyktige</a:t>
            </a:r>
            <a:r>
              <a:rPr lang="nb-NO">
                <a:cs typeface="Calibri"/>
              </a:rPr>
              <a:t>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5/25/2024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5/25/2024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5/25/2024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5/25/2024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kvts.no/flyktning/vanlige-reaksjon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rettentil.no/fra-bekymring-til-hjelp/a-leve-med-krysskultu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ru-RU" sz="3600" kern="1200" dirty="0">
                <a:solidFill>
                  <a:schemeClr val="tx2"/>
                </a:solidFill>
                <a:latin typeface="+mj-lt"/>
                <a:ea typeface="+mj-ea"/>
                <a:cs typeface="+mj-cs"/>
              </a:rPr>
              <a:t>Встреча</a:t>
            </a:r>
            <a:r>
              <a:rPr lang="en-US" sz="3600" kern="1200" dirty="0">
                <a:solidFill>
                  <a:schemeClr val="tx2"/>
                </a:solidFill>
                <a:latin typeface="+mj-lt"/>
                <a:ea typeface="+mj-ea"/>
                <a:cs typeface="+mj-cs"/>
              </a:rPr>
              <a:t>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ru-RU" sz="1800" dirty="0">
                <a:solidFill>
                  <a:schemeClr val="tx2"/>
                </a:solidFill>
              </a:rPr>
              <a:t>Презентация для родителей</a:t>
            </a:r>
          </a:p>
          <a:p>
            <a:pPr marL="457200" indent="-228600" algn="l">
              <a:buFont typeface="Arial" panose="020B0604020202020204" pitchFamily="34" charset="0"/>
              <a:buChar char="•"/>
            </a:pPr>
            <a:r>
              <a:rPr lang="ru-RU" sz="1800" dirty="0">
                <a:solidFill>
                  <a:schemeClr val="tx2"/>
                </a:solidFill>
              </a:rPr>
              <a:t>Учебное пособие для учителя/методиста (в поле примечаний)</a:t>
            </a:r>
          </a:p>
          <a:p>
            <a:pPr marL="457200" indent="-228600" algn="l">
              <a:buFont typeface="Arial" panose="020B0604020202020204" pitchFamily="34" charset="0"/>
              <a:buChar char="•"/>
            </a:pPr>
            <a:r>
              <a:rPr lang="ru-RU" sz="1800" dirty="0">
                <a:solidFill>
                  <a:schemeClr val="tx2"/>
                </a:solidFill>
              </a:rPr>
              <a:t>Домашнее задание </a:t>
            </a:r>
          </a:p>
          <a:p>
            <a:pPr marL="457200" indent="-228600" algn="l">
              <a:buFont typeface="Arial" panose="020B0604020202020204" pitchFamily="34" charset="0"/>
              <a:buChar char="•"/>
            </a:pPr>
            <a:r>
              <a:rPr lang="ru-RU" sz="1800" dirty="0">
                <a:solidFill>
                  <a:schemeClr val="tx2"/>
                </a:solidFill>
              </a:rPr>
              <a:t>Ресурсы с дополнительной информацией для родителей</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3800" dirty="0"/>
              <a:t>Встреча с детьми, испытывающими боль, в то время, как вы сами переживаете тяжелые времена</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ru-RU" sz="2200" dirty="0"/>
              <a:t>Легко разозлиться или разгневаться, если вы плохо себя чувствуете или устали </a:t>
            </a:r>
          </a:p>
          <a:p>
            <a:r>
              <a:rPr lang="ru-RU" sz="2200" dirty="0"/>
              <a:t>Вы можете разозлиться на капризных детей</a:t>
            </a:r>
          </a:p>
          <a:p>
            <a:r>
              <a:rPr lang="ru-RU" sz="2200" dirty="0"/>
              <a:t>Легко сказать «не думай об этом»</a:t>
            </a:r>
          </a:p>
          <a:p>
            <a:r>
              <a:rPr lang="ru-RU" sz="2200" dirty="0"/>
              <a:t>Извинитесь перед ребенком, если нужно</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r>
              <a:rPr lang="ru-RU" sz="4800" dirty="0">
                <a:solidFill>
                  <a:schemeClr val="tx2"/>
                </a:solidFill>
              </a:rPr>
              <a:t>Задание на анализ для пленарной встречи</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ru-RU" dirty="0">
                <a:solidFill>
                  <a:schemeClr val="tx2"/>
                </a:solidFill>
              </a:rPr>
              <a:t>Как мы можем по-доброму отнестись к детям, которым приходится нелегко? </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4600" dirty="0"/>
              <a:t>Встреча с детьми, переживающими боль</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ru-RU" sz="2000" dirty="0"/>
              <a:t>Следовать за инициативой ребенка</a:t>
            </a:r>
          </a:p>
          <a:p>
            <a:r>
              <a:rPr lang="ru-RU" sz="2000" dirty="0"/>
              <a:t>Часто полезно говорить о трудностях, в том числе и для детей</a:t>
            </a:r>
          </a:p>
          <a:p>
            <a:r>
              <a:rPr lang="ru-RU" sz="2000" dirty="0"/>
              <a:t>Вам нужна помощь, чтобы выразить словами то, что сложно</a:t>
            </a:r>
          </a:p>
          <a:p>
            <a:r>
              <a:rPr lang="ru-RU" sz="2000" dirty="0"/>
              <a:t>Часто рассказывают через игру</a:t>
            </a:r>
          </a:p>
          <a:p>
            <a:r>
              <a:rPr lang="ru-RU" sz="2000" dirty="0"/>
              <a:t>Детям нужно повторять заверения, что это не их вина</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Что нужно ребенку?</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a:r>
              <a:rPr lang="ru-RU" sz="1700" dirty="0"/>
              <a:t>Физическая и психологическая близость</a:t>
            </a:r>
          </a:p>
          <a:p>
            <a:pPr lvl="2"/>
            <a:r>
              <a:rPr lang="ru-RU" sz="1700" dirty="0"/>
              <a:t>Терпение</a:t>
            </a:r>
          </a:p>
          <a:p>
            <a:pPr lvl="2"/>
            <a:r>
              <a:rPr lang="ru-RU" sz="1700" dirty="0"/>
              <a:t>Ограничения, а не наказания</a:t>
            </a:r>
          </a:p>
          <a:p>
            <a:pPr lvl="2"/>
            <a:r>
              <a:rPr lang="ru-RU" sz="1700" dirty="0"/>
              <a:t>Объяснения происходящего</a:t>
            </a:r>
          </a:p>
          <a:p>
            <a:pPr lvl="2"/>
            <a:r>
              <a:rPr lang="ru-RU" sz="1700" dirty="0"/>
              <a:t>Порядок, привычки, к которым они привыкли</a:t>
            </a:r>
          </a:p>
          <a:p>
            <a:pPr lvl="2"/>
            <a:r>
              <a:rPr lang="ru-RU" sz="1700" dirty="0"/>
              <a:t>Хвалите, даже маленьким детям можно давать небольшие задания</a:t>
            </a:r>
          </a:p>
          <a:p>
            <a:pPr lvl="2"/>
            <a:r>
              <a:rPr lang="ru-RU" sz="1700" dirty="0"/>
              <a:t>Участвуйте в религии и культуре</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Что нужно ребенку</a:t>
            </a:r>
            <a:r>
              <a:rPr lang="en-GB" sz="5400" dirty="0"/>
              <a:t>?</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lvl="2"/>
            <a:r>
              <a:rPr lang="ru-RU" sz="2200" dirty="0"/>
              <a:t>Помогайте в игре</a:t>
            </a:r>
          </a:p>
          <a:p>
            <a:pPr lvl="2"/>
            <a:r>
              <a:rPr lang="ru-RU" sz="2200" dirty="0"/>
              <a:t>Выслушивайте детей</a:t>
            </a:r>
          </a:p>
          <a:p>
            <a:pPr lvl="2"/>
            <a:r>
              <a:rPr lang="ru-RU" sz="2200" dirty="0"/>
              <a:t>Делитесь опытом</a:t>
            </a:r>
          </a:p>
          <a:p>
            <a:pPr lvl="2"/>
            <a:r>
              <a:rPr lang="ru-RU" sz="2200" dirty="0"/>
              <a:t>Покажите, что вам интересно</a:t>
            </a:r>
          </a:p>
          <a:p>
            <a:pPr lvl="2"/>
            <a:r>
              <a:rPr lang="ru-RU" sz="2200" dirty="0"/>
              <a:t>Рисуйте то, что их волнует </a:t>
            </a:r>
          </a:p>
          <a:p>
            <a:pPr lvl="2"/>
            <a:r>
              <a:rPr lang="ru-RU" sz="2200" dirty="0"/>
              <a:t>Рассказывайте истории и пойте песни</a:t>
            </a:r>
          </a:p>
          <a:p>
            <a:pPr lvl="2"/>
            <a:r>
              <a:rPr lang="ru-RU" sz="2200" dirty="0"/>
              <a:t>Ведите дневник</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400" dirty="0"/>
              <a:t>Что нужно ребенку</a:t>
            </a:r>
            <a:r>
              <a:rPr lang="en-GB" sz="4400" dirty="0"/>
              <a:t>?</a:t>
            </a:r>
            <a:br>
              <a:rPr lang="lv-LV" sz="4400" dirty="0"/>
            </a:br>
            <a:r>
              <a:rPr lang="ru-RU" sz="4200" dirty="0"/>
              <a:t>Резюме</a:t>
            </a:r>
            <a:endParaRPr lang="en-US" sz="42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r>
              <a:rPr lang="ru-RU" sz="2200" dirty="0"/>
              <a:t>Положиться на благополучных взрослых, к которым они могут обратиться за помощью в случае необходимости</a:t>
            </a:r>
          </a:p>
          <a:p>
            <a:pPr lvl="1"/>
            <a:r>
              <a:rPr lang="ru-RU" sz="2200" dirty="0"/>
              <a:t>Транслировать надежду </a:t>
            </a:r>
          </a:p>
          <a:p>
            <a:pPr lvl="1"/>
            <a:r>
              <a:rPr lang="ru-RU" sz="2200" dirty="0"/>
              <a:t>Никто не может полностью удовлетворить потребности детей</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Домашнее задание, встреча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ru-RU" sz="2200" dirty="0"/>
              <a:t>Как ваш ребенок показывает, что ему больно?</a:t>
            </a:r>
          </a:p>
          <a:p>
            <a:pPr marL="0" indent="0">
              <a:buNone/>
            </a:pPr>
            <a:r>
              <a:rPr lang="ru-RU" sz="2200" dirty="0"/>
              <a:t>Как вы обычно утешаете ребенка, когда ему больно?</a:t>
            </a:r>
          </a:p>
          <a:p>
            <a:pPr marL="0" indent="0">
              <a:buNone/>
            </a:pPr>
            <a:r>
              <a:rPr lang="ru-RU" sz="2200" dirty="0"/>
              <a:t>Есть ли что-нибудь, о чем мы говорили сегодня, что вы хотели бы попробовать сделать дома?</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ru-RU" dirty="0"/>
              <a:t>Полезные ссылки и адреса</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ru-RU" dirty="0" err="1"/>
              <a:t>Foreldrehverdag.no</a:t>
            </a:r>
            <a:endParaRPr lang="ru-RU" dirty="0"/>
          </a:p>
          <a:p>
            <a:r>
              <a:rPr lang="ru-RU" dirty="0" err="1"/>
              <a:t>Littsint.no</a:t>
            </a:r>
            <a:endParaRPr lang="ru-RU" dirty="0"/>
          </a:p>
          <a:p>
            <a:r>
              <a:rPr lang="ru-RU" dirty="0"/>
              <a:t>(Введите соответствующие номера телефонов, ссылки и адреса)</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r>
              <a:rPr lang="ru-RU" dirty="0"/>
              <a:t>Ресурсы для встречи 3:</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838200" y="2231591"/>
            <a:ext cx="951234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1" i="0" u="none" strike="noStrike" cap="none" normalizeH="0" baseline="0" dirty="0">
                <a:ln>
                  <a:noFill/>
                </a:ln>
                <a:effectLst/>
                <a:ea typeface="Calibri" panose="020F0502020204030204" pitchFamily="34" charset="0"/>
                <a:cs typeface="Calibri" panose="020F0502020204030204" pitchFamily="34" charset="0"/>
              </a:rPr>
              <a:t>Психологическое образование о распространенных реакциях на стресс, перемены, </a:t>
            </a:r>
            <a:endParaRPr kumimoji="0" lang="lv-LV" altLang="nb-NO" sz="1600" b="1" i="0" u="none" strike="noStrike" cap="none" normalizeH="0" baseline="0" dirty="0">
              <a:ln>
                <a:noFill/>
              </a:ln>
              <a:effectLs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1" i="0" u="none" strike="noStrike" cap="none" normalizeH="0" baseline="0" dirty="0">
                <a:ln>
                  <a:noFill/>
                </a:ln>
                <a:effectLst/>
                <a:ea typeface="Calibri" panose="020F0502020204030204" pitchFamily="34" charset="0"/>
                <a:cs typeface="Calibri" panose="020F0502020204030204" pitchFamily="34" charset="0"/>
              </a:rPr>
              <a:t>миграцию и бегство у детей и взрослых:</a:t>
            </a: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600" b="0" i="0" u="sng" strike="noStrike" cap="none" normalizeH="0" baseline="0" dirty="0">
                <a:ln>
                  <a:noFill/>
                </a:ln>
                <a:effectLst/>
                <a:ea typeface="Calibri" panose="020F0502020204030204" pitchFamily="34" charset="0"/>
                <a:cs typeface="Calibri" panose="020F0502020204030204" pitchFamily="34" charset="0"/>
              </a:rPr>
              <a:t>Руководство и приложение для родителей-беженцев</a:t>
            </a: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600" b="0" i="0" u="sng" strike="noStrike" cap="none" normalizeH="0" baseline="0" dirty="0" err="1">
                <a:ln>
                  <a:noFill/>
                </a:ln>
                <a:effectLst/>
                <a:ea typeface="Calibri" panose="020F0502020204030204" pitchFamily="34" charset="0"/>
                <a:cs typeface="Arial" panose="020B0604020202020204" pitchFamily="34" charset="0"/>
              </a:rPr>
              <a:t>Flyktning.net</a:t>
            </a:r>
            <a:r>
              <a:rPr kumimoji="0" lang="ru-RU" altLang="nb-NO" sz="1600" b="0" i="0" u="sng" strike="noStrike" cap="none" normalizeH="0" baseline="0" dirty="0">
                <a:ln>
                  <a:noFill/>
                </a:ln>
                <a:effectLst/>
                <a:ea typeface="Calibri" panose="020F0502020204030204" pitchFamily="34" charset="0"/>
                <a:cs typeface="Arial" panose="020B0604020202020204" pitchFamily="34" charset="0"/>
              </a:rPr>
              <a:t>: информация о сотрудниках, работающих с беженцами</a:t>
            </a: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600" b="0" i="0" u="sng" strike="noStrike" cap="none" normalizeH="0" baseline="0" dirty="0">
                <a:ln>
                  <a:noFill/>
                </a:ln>
                <a:effectLst/>
                <a:ea typeface="Calibri" panose="020F0502020204030204" pitchFamily="34" charset="0"/>
                <a:cs typeface="Arial" panose="020B0604020202020204" pitchFamily="34" charset="0"/>
              </a:rPr>
              <a:t>Отдельная тематическая страница о руководстве для родителей, психосоциальном наблюдении, </a:t>
            </a:r>
            <a:endParaRPr kumimoji="0" lang="lv-LV" altLang="nb-NO" sz="1600" b="0" i="0" u="sng" strike="noStrike" cap="none" normalizeH="0" baseline="0">
              <a:ln>
                <a:noFill/>
              </a:ln>
              <a:effectLst/>
              <a:ea typeface="Calibri" panose="020F050202020403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r>
              <a:rPr kumimoji="0" lang="ru-RU" altLang="nb-NO" sz="1600" b="0" i="0" u="sng" strike="noStrike" cap="none" normalizeH="0" baseline="0">
                <a:ln>
                  <a:noFill/>
                </a:ln>
                <a:effectLst/>
                <a:ea typeface="Calibri" panose="020F0502020204030204" pitchFamily="34" charset="0"/>
                <a:cs typeface="Arial" panose="020B0604020202020204" pitchFamily="34" charset="0"/>
              </a:rPr>
              <a:t>реакциях </a:t>
            </a:r>
            <a:r>
              <a:rPr kumimoji="0" lang="ru-RU" altLang="nb-NO" sz="1600" b="0" i="0" u="sng" strike="noStrike" cap="none" normalizeH="0" baseline="0" dirty="0">
                <a:ln>
                  <a:noFill/>
                </a:ln>
                <a:effectLst/>
                <a:ea typeface="Calibri" panose="020F0502020204030204" pitchFamily="34" charset="0"/>
                <a:cs typeface="Arial" panose="020B0604020202020204" pitchFamily="34" charset="0"/>
              </a:rPr>
              <a:t>на травмы и т. д.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0" i="0" u="none" strike="noStrike" cap="none" normalizeH="0" baseline="0" dirty="0">
                <a:ln>
                  <a:noFill/>
                </a:ln>
                <a:effectLst/>
                <a:ea typeface="Calibri" panose="020F0502020204030204" pitchFamily="34" charset="0"/>
                <a:cs typeface="Arial"/>
              </a:rPr>
              <a:t>-    </a:t>
            </a:r>
            <a:r>
              <a:rPr kumimoji="0" lang="ru-RU" altLang="nb-NO" sz="1600" b="0" i="0" u="none" strike="noStrike" cap="none" normalizeH="0" baseline="0" dirty="0">
                <a:ln>
                  <a:noFill/>
                </a:ln>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Нормальные реакции на войну и бегство (NKVTS)</a:t>
            </a:r>
            <a:endParaRPr kumimoji="0" lang="ru-RU" altLang="nb-NO" sz="1600" b="0" i="0" u="none" strike="noStrike" cap="none" normalizeH="0" baseline="0" dirty="0">
              <a:ln>
                <a:noFill/>
              </a:ln>
              <a:effectLst/>
              <a:cs typeface="Arial"/>
            </a:endParaRPr>
          </a:p>
          <a:p>
            <a:pPr marL="0" lvl="0" indent="0" eaLnBrk="0" fontAlgn="base" hangingPunct="0">
              <a:lnSpc>
                <a:spcPct val="100000"/>
              </a:lnSpc>
              <a:spcBef>
                <a:spcPct val="0"/>
              </a:spcBef>
              <a:spcAft>
                <a:spcPct val="0"/>
              </a:spcAft>
              <a:buNone/>
            </a:pPr>
            <a:r>
              <a:rPr kumimoji="0" lang="ru-RU" altLang="nb-NO" sz="1600" b="1" i="0" u="none" strike="noStrike" cap="none" normalizeH="0" baseline="0" dirty="0">
                <a:ln>
                  <a:noFill/>
                </a:ln>
                <a:effectLst/>
                <a:ea typeface="Calibri" panose="020F0502020204030204" pitchFamily="34" charset="0"/>
                <a:cs typeface="Calibri" panose="020F0502020204030204" pitchFamily="34" charset="0"/>
              </a:rPr>
              <a:t>Потребности ребенка и адаптация ухода к потребностям ребенка </a:t>
            </a:r>
            <a:r>
              <a:rPr lang="ru-RU" altLang="nb-NO" sz="1600" b="1" dirty="0">
                <a:ea typeface="Calibri" panose="020F0502020204030204" pitchFamily="34" charset="0"/>
                <a:cs typeface="Calibri" panose="020F0502020204030204" pitchFamily="34" charset="0"/>
              </a:rPr>
              <a:t>в контексте новой культуры:</a:t>
            </a:r>
            <a:endParaRPr kumimoji="0" lang="ru-RU"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0" i="0" u="sng" strike="noStrike" cap="none" normalizeH="0" baseline="0" dirty="0">
                <a:ln>
                  <a:noFill/>
                </a:ln>
                <a:effectLst/>
                <a:ea typeface="Calibri" panose="020F0502020204030204" pitchFamily="34" charset="0"/>
                <a:cs typeface="Calibri" panose="020F0502020204030204" pitchFamily="34" charset="0"/>
              </a:rPr>
              <a:t>-</a:t>
            </a:r>
            <a:r>
              <a:rPr kumimoji="0" lang="ru-RU" altLang="nb-NO" sz="1600" b="0" i="0" u="none" strike="noStrike" cap="none" normalizeH="0" baseline="0" dirty="0">
                <a:ln>
                  <a:noFill/>
                </a:ln>
                <a:effectLst/>
                <a:ea typeface="Calibri" panose="020F0502020204030204" pitchFamily="34" charset="0"/>
                <a:cs typeface="Arial" panose="020B0604020202020204" pitchFamily="34" charset="0"/>
              </a:rPr>
              <a:t>    </a:t>
            </a:r>
            <a:r>
              <a:rPr kumimoji="0" lang="ru-RU" altLang="nb-NO" sz="1600" b="0" i="0" u="sng" strike="noStrike" cap="none" normalizeH="0" baseline="0" dirty="0">
                <a:ln>
                  <a:noFill/>
                </a:ln>
                <a:effectLst/>
                <a:ea typeface="Calibri" panose="020F0502020204030204" pitchFamily="34" charset="0"/>
                <a:cs typeface="Arial" panose="020B0604020202020204" pitchFamily="34" charset="0"/>
              </a:rPr>
              <a:t>Тематический буклет и фильм: дети и молодежь разных культур </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r>
              <a:rPr kumimoji="0" lang="ru-RU" altLang="nb-NO" sz="1600" b="0" i="0" u="none" strike="noStrike" cap="none" normalizeH="0" baseline="0" dirty="0" err="1">
                <a:ln>
                  <a:noFill/>
                </a:ln>
                <a:effectLst/>
                <a:ea typeface="Calibri" panose="020F0502020204030204" pitchFamily="34" charset="0"/>
                <a:cs typeface="Calibri" panose="020F0502020204030204" pitchFamily="34" charset="0"/>
              </a:rPr>
              <a:t>Bufetat</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ru-RU"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0" i="0" u="none" strike="noStrike" cap="none" normalizeH="0" baseline="0" dirty="0">
                <a:ln>
                  <a:noFill/>
                </a:ln>
                <a:effectLs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ru-RU" altLang="nb-NO" sz="1600" b="0" i="0" u="none" strike="noStrike" cap="none" normalizeH="0" baseline="0" dirty="0">
                <a:ln>
                  <a:noFill/>
                </a:ln>
                <a:effectLst/>
                <a:ea typeface="Calibri" panose="020F0502020204030204" pitchFamily="34" charset="0"/>
                <a:cs typeface="Arial" panose="020B0604020202020204" pitchFamily="34" charset="0"/>
              </a:rPr>
              <a:t>   </a:t>
            </a:r>
            <a:r>
              <a:rPr kumimoji="0" lang="ru-RU" altLang="nb-NO" sz="1600" b="0" u="sng" strike="noStrike" cap="none" normalizeH="0" baseline="0" dirty="0">
                <a:ln>
                  <a:noFill/>
                </a:ln>
                <a:effectLst/>
                <a:ea typeface="Calibri" panose="020F0502020204030204" pitchFamily="34" charset="0"/>
                <a:cs typeface="Calibri" panose="020F0502020204030204" pitchFamily="34" charset="0"/>
              </a:rPr>
              <a:t>Жизнь в условиях разных культур </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(RVTS)</a:t>
            </a:r>
            <a:endParaRPr kumimoji="0" lang="ru-RU"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0" i="0" u="sng" strike="noStrike" cap="none" normalizeH="0" baseline="0" dirty="0">
                <a:ln>
                  <a:noFill/>
                </a:ln>
                <a:effectLst/>
                <a:ea typeface="Calibri" panose="020F0502020204030204" pitchFamily="34" charset="0"/>
                <a:cs typeface="Calibri" panose="020F0502020204030204" pitchFamily="34" charset="0"/>
              </a:rPr>
              <a:t>-    Быть </a:t>
            </a:r>
            <a:r>
              <a:rPr lang="ru-RU" altLang="nb-NO" sz="1600" u="sng" dirty="0">
                <a:ea typeface="Calibri" panose="020F0502020204030204" pitchFamily="34" charset="0"/>
                <a:cs typeface="Calibri" panose="020F0502020204030204" pitchFamily="34" charset="0"/>
              </a:rPr>
              <a:t>родителем из разных культур </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r>
              <a:rPr kumimoji="0" lang="ru-RU" altLang="nb-NO" sz="1600" b="0" i="0" u="none" strike="noStrike" cap="none" normalizeH="0" baseline="0" dirty="0" err="1">
                <a:ln>
                  <a:noFill/>
                </a:ln>
                <a:effectLst/>
                <a:ea typeface="Calibri" panose="020F0502020204030204" pitchFamily="34" charset="0"/>
                <a:cs typeface="Calibri" panose="020F0502020204030204" pitchFamily="34" charset="0"/>
              </a:rPr>
              <a:t>Flexid</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ru-RU"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0" i="0" u="sng" strike="noStrike" cap="none" normalizeH="0" baseline="0" dirty="0">
                <a:ln>
                  <a:noFill/>
                </a:ln>
                <a:effectLst/>
                <a:ea typeface="Calibri" panose="020F0502020204030204" pitchFamily="34" charset="0"/>
                <a:cs typeface="Calibri" panose="020F0502020204030204" pitchFamily="34" charset="0"/>
              </a:rPr>
              <a:t>-    Молодежь из разных культур и сотрудничество между школой и домом (</a:t>
            </a:r>
            <a:r>
              <a:rPr kumimoji="0" lang="ru-RU" altLang="nb-NO" sz="1600" b="0" i="0" u="none" strike="noStrike" cap="none" normalizeH="0" baseline="0" dirty="0" err="1">
                <a:ln>
                  <a:noFill/>
                </a:ln>
                <a:effectLst/>
                <a:ea typeface="Calibri" panose="020F0502020204030204" pitchFamily="34" charset="0"/>
                <a:cs typeface="Calibri" panose="020F0502020204030204" pitchFamily="34" charset="0"/>
              </a:rPr>
              <a:t>Udir</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ru-RU"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1" i="0" u="none" strike="noStrike" cap="none" normalizeH="0" baseline="0" dirty="0">
                <a:ln>
                  <a:noFill/>
                </a:ln>
                <a:effectLst/>
                <a:ea typeface="Calibri" panose="020F0502020204030204" pitchFamily="34" charset="0"/>
                <a:cs typeface="Calibri" panose="020F0502020204030204" pitchFamily="34" charset="0"/>
              </a:rPr>
              <a:t>Позитивное развитие эмоциональных отношений между воспитателем и ребенком:</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    </a:t>
            </a:r>
            <a:r>
              <a:rPr kumimoji="0" lang="ru-RU" altLang="nb-NO" sz="1600" b="0" i="0" u="sng" strike="noStrike" cap="none" normalizeH="0" baseline="0" dirty="0">
                <a:ln>
                  <a:noFill/>
                </a:ln>
                <a:effectLst/>
                <a:ea typeface="Calibri" panose="020F0502020204030204" pitchFamily="34" charset="0"/>
                <a:cs typeface="Calibri" panose="020F0502020204030204" pitchFamily="34" charset="0"/>
              </a:rPr>
              <a:t>Родительский день – хороший совет для вас с детьми </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r>
              <a:rPr kumimoji="0" lang="ru-RU" altLang="nb-NO" sz="1600" b="0" i="0" u="none" strike="noStrike" cap="none" normalizeH="0" baseline="0" dirty="0" err="1">
                <a:ln>
                  <a:noFill/>
                </a:ln>
                <a:effectLst/>
                <a:ea typeface="Calibri" panose="020F0502020204030204" pitchFamily="34" charset="0"/>
                <a:cs typeface="Calibri" panose="020F0502020204030204" pitchFamily="34" charset="0"/>
              </a:rPr>
              <a:t>Bufdir</a:t>
            </a:r>
            <a:r>
              <a:rPr kumimoji="0" lang="ru-RU"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ru-RU" altLang="nb-NO" sz="1600" b="0" i="0" u="none" strike="noStrike" cap="none" normalizeH="0" baseline="0" dirty="0">
              <a:ln>
                <a:noFill/>
              </a:ln>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4600" dirty="0"/>
              <a:t>Домашнее задание</a:t>
            </a:r>
            <a:endParaRPr lang="nb-NO" sz="4600" dirty="0"/>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ru-RU" sz="1700" dirty="0"/>
              <a:t>Как вы относитесь к тому, чтобы сопровождать своего ребенка в детском саду, школе и на досуговых мероприятиях в Норвегии? Отличается ли это от того, как это было в вашей родной стране?</a:t>
            </a:r>
          </a:p>
          <a:p>
            <a:r>
              <a:rPr lang="ru-RU" sz="1700" dirty="0"/>
              <a:t>Подумайте о своих собственных потребностях. Есть ли услуги, о которых, по вашему мнению, вам нужна дополнительная информация или дополнительная поддержка?</a:t>
            </a:r>
          </a:p>
          <a:p>
            <a:r>
              <a:rPr lang="ru-RU" sz="1700" dirty="0"/>
              <a:t>Есть ли у вас беспокойства по поводу услуг, которые вы используете или будете использовать в будущем?</a:t>
            </a:r>
          </a:p>
          <a:p>
            <a:pPr marL="0" indent="0">
              <a:buNone/>
            </a:pPr>
            <a:endParaRPr lang="ru-RU"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ru-RU" sz="5400" dirty="0"/>
              <a:t>Сегодняшняя повестка дня</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ru-RU" sz="2200" dirty="0"/>
              <a:t>Что нужно всем детям – совместное задание</a:t>
            </a:r>
          </a:p>
          <a:p>
            <a:r>
              <a:rPr lang="ru-RU" sz="2200" dirty="0"/>
              <a:t>Дети разных культур</a:t>
            </a:r>
          </a:p>
          <a:p>
            <a:r>
              <a:rPr lang="ru-RU" sz="2200" dirty="0"/>
              <a:t>Миграция вследствие стресса и травма</a:t>
            </a:r>
          </a:p>
          <a:p>
            <a:r>
              <a:rPr lang="ru-RU" sz="2200" dirty="0"/>
              <a:t>Реакции ребенка и как к ним относиться</a:t>
            </a:r>
          </a:p>
          <a:p>
            <a:r>
              <a:rPr lang="ru-RU" sz="2200" dirty="0"/>
              <a:t>Совместное задание </a:t>
            </a:r>
          </a:p>
          <a:p>
            <a:r>
              <a:rPr lang="ru-RU" sz="2200" dirty="0"/>
              <a:t>Домашнее задание</a:t>
            </a:r>
          </a:p>
          <a:p>
            <a:pPr marL="0" indent="0">
              <a:buNone/>
            </a:pPr>
            <a:endParaRPr lang="ru-RU"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marL="342900" indent="-342900"/>
            <a:r>
              <a:rPr lang="ru-RU" sz="5400" dirty="0"/>
              <a:t>Что нужно всем детям?</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Любовь, безопасность, забота</a:t>
            </a:r>
          </a:p>
          <a:p>
            <a:r>
              <a:rPr lang="ru-RU" sz="2200" dirty="0"/>
              <a:t>Потребность быть увиденными и услышанными</a:t>
            </a:r>
          </a:p>
          <a:p>
            <a:r>
              <a:rPr lang="ru-RU" sz="2200" dirty="0"/>
              <a:t>Потребность в ком-то, на кого можно равняться</a:t>
            </a:r>
          </a:p>
          <a:p>
            <a:r>
              <a:rPr lang="ru-RU" sz="2200" dirty="0"/>
              <a:t>Потребность принадлежать</a:t>
            </a:r>
          </a:p>
          <a:p>
            <a:r>
              <a:rPr lang="ru-RU" sz="2200" dirty="0"/>
              <a:t>Потребность </a:t>
            </a:r>
            <a:r>
              <a:rPr lang="ru-RU" sz="2200"/>
              <a:t>в границах</a:t>
            </a:r>
            <a:endParaRPr lang="ru-RU" sz="2200" dirty="0"/>
          </a:p>
          <a:p>
            <a:pPr marL="0" indent="0">
              <a:buNone/>
            </a:pPr>
            <a:endParaRPr lang="ru-RU" sz="2200" dirty="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5400" dirty="0"/>
              <a:t>Быть ребенком в разных культурах</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Ресурсы </a:t>
            </a:r>
          </a:p>
          <a:p>
            <a:r>
              <a:rPr lang="ru-RU" sz="2200" dirty="0"/>
              <a:t>Дилеммы</a:t>
            </a:r>
          </a:p>
          <a:p>
            <a:r>
              <a:rPr lang="ru-RU" sz="2200" dirty="0"/>
              <a:t>Потребность во взрослых, которые понимают и поддерживают необходимость </a:t>
            </a:r>
            <a:r>
              <a:rPr lang="ru-RU" sz="2200"/>
              <a:t>иметь возможность </a:t>
            </a:r>
            <a:r>
              <a:rPr lang="ru-RU" sz="2200" dirty="0"/>
              <a:t>реализовать свою индивидуальность в обеих культурах</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3225" y="464959"/>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ru-RU" sz="4600" dirty="0"/>
              <a:t>Стресс, миграция и травмы</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ru-RU" sz="2200" dirty="0"/>
              <a:t>Многие дети и взрослые, приходящие сюда, пережили как стрессовые, пугающие, так и болезненные ситуации</a:t>
            </a:r>
          </a:p>
          <a:p>
            <a:r>
              <a:rPr lang="ru-RU" sz="2200" dirty="0"/>
              <a:t>Стресс не остался в прошлом, даже если вы сейчас «в безопасности»</a:t>
            </a:r>
          </a:p>
          <a:p>
            <a:pPr marL="0" indent="0">
              <a:buNone/>
            </a:pPr>
            <a:endParaRPr lang="ru-RU"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ru-RU" sz="3200" kern="1200" dirty="0">
                <a:solidFill>
                  <a:srgbClr val="FFFFFF"/>
                </a:solidFill>
                <a:latin typeface="+mj-lt"/>
                <a:ea typeface="+mj-ea"/>
                <a:cs typeface="+mj-cs"/>
              </a:rPr>
              <a:t>Язык детей</a:t>
            </a:r>
            <a:endParaRPr lang="en-US" sz="3200" kern="1200" dirty="0">
              <a:solidFill>
                <a:srgbClr val="FFFFFF"/>
              </a:solidFill>
              <a:latin typeface="+mj-lt"/>
              <a:ea typeface="+mj-ea"/>
              <a:cs typeface="+mj-cs"/>
            </a:endParaRP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r>
              <a:rPr lang="ru-RU" sz="1800" dirty="0">
                <a:solidFill>
                  <a:srgbClr val="FFFFFF"/>
                </a:solidFill>
              </a:rPr>
              <a:t>Часто рассказывают о том, что чувствуют, не используя языка</a:t>
            </a:r>
          </a:p>
          <a:p>
            <a:r>
              <a:rPr lang="ru-RU" sz="1800" dirty="0">
                <a:solidFill>
                  <a:srgbClr val="FFFFFF"/>
                </a:solidFill>
              </a:rPr>
              <a:t>Нормальные реакции на ненормальные события</a:t>
            </a:r>
          </a:p>
          <a:p>
            <a:pPr marL="0" indent="0">
              <a:buNone/>
            </a:pPr>
            <a:r>
              <a:rPr lang="ru-RU" sz="1800" dirty="0">
                <a:solidFill>
                  <a:srgbClr val="FFFFFF"/>
                </a:solidFill>
              </a:rPr>
              <a:t> </a:t>
            </a:r>
          </a:p>
          <a:p>
            <a:endParaRPr lang="ru-RU" sz="1800" dirty="0">
              <a:solidFill>
                <a:srgbClr val="FFFFFF"/>
              </a:solidFill>
            </a:endParaRPr>
          </a:p>
          <a:p>
            <a:pPr marL="0"/>
            <a:endParaRPr lang="ru-RU"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3.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264</TotalTime>
  <Words>2707</Words>
  <Application>Microsoft Office PowerPoint</Application>
  <PresentationFormat>Widescreen</PresentationFormat>
  <Paragraphs>225</Paragraphs>
  <Slides>18</Slides>
  <Notes>17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Aptos</vt:lpstr>
      <vt:lpstr>Aptos Display</vt:lpstr>
      <vt:lpstr>Arial</vt:lpstr>
      <vt:lpstr>Calibri</vt:lpstr>
      <vt:lpstr>Courier New,monospace</vt:lpstr>
      <vt:lpstr>Helvetica</vt:lpstr>
      <vt:lpstr>Open Sans</vt:lpstr>
      <vt:lpstr>Office-tema</vt:lpstr>
      <vt:lpstr>1_Office-tema</vt:lpstr>
      <vt:lpstr>Встреча 3</vt:lpstr>
      <vt:lpstr>Домашнее задание</vt:lpstr>
      <vt:lpstr>Сегодняшняя повестка дня</vt:lpstr>
      <vt:lpstr>Что нужно всем детям?</vt:lpstr>
      <vt:lpstr>PowerPoint Presentation</vt:lpstr>
      <vt:lpstr>Быть ребенком в разных культурах</vt:lpstr>
      <vt:lpstr>Стресс, миграция и травмы</vt:lpstr>
      <vt:lpstr>Язык детей</vt:lpstr>
      <vt:lpstr>PowerPoint Presentation</vt:lpstr>
      <vt:lpstr>Встреча с детьми, испытывающими боль, в то время, как вы сами переживаете тяжелые времена</vt:lpstr>
      <vt:lpstr>Задание на анализ для пленарной встречи</vt:lpstr>
      <vt:lpstr>Встреча с детьми, переживающими боль</vt:lpstr>
      <vt:lpstr>Что нужно ребенку?</vt:lpstr>
      <vt:lpstr>Что нужно ребенку?</vt:lpstr>
      <vt:lpstr>Что нужно ребенку? Резюме</vt:lpstr>
      <vt:lpstr>Домашнее задание, встреча 3:</vt:lpstr>
      <vt:lpstr>Полезные ссылки и адреса</vt:lpstr>
      <vt:lpstr>Ресурсы для встречи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iksite</dc:creator>
  <cp:lastModifiedBy>diana iksite</cp:lastModifiedBy>
  <cp:revision>12</cp:revision>
  <dcterms:created xsi:type="dcterms:W3CDTF">2024-03-19T09:13:48Z</dcterms:created>
  <dcterms:modified xsi:type="dcterms:W3CDTF">2024-05-25T18:12:53Z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