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15"/>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31.05.2024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reflektere over hjemmeoppgaven fra forrige gang. </a:t>
            </a:r>
          </a:p>
          <a:p>
            <a:r>
              <a:rPr lang="nb-NO"/>
              <a:t>Det er fint om deltagerne får noe tid til å snakke om egne erfaringer og at man får i gang en liten diskusjon om dere får tid. </a:t>
            </a:r>
          </a:p>
          <a:p>
            <a:r>
              <a:rPr lang="nb-NO"/>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a:p>
          <a:p>
            <a:r>
              <a:rPr lang="nb-NO"/>
              <a:t>Gå igjennom punktene som er mest relevant for dine deltagere.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Vis gjerne til illustrasjonen og at det er helt ok og normalt at det er rotete osv. men at man kan være god nok foreldre for det.</a:t>
            </a:r>
          </a:p>
          <a:p>
            <a:endParaRPr lang="nb-NO"/>
          </a:p>
          <a:p>
            <a:r>
              <a:rPr lang="nb-NO"/>
              <a:t>Disse prinsippene går igjen i det fagfolk anbefaler foreldre å følge. </a:t>
            </a:r>
            <a:br>
              <a:rPr lang="nb-NO"/>
            </a:br>
            <a:r>
              <a:rPr lang="nb-NO"/>
              <a:t>Gi eksempler.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ALTERNATIVER </a:t>
            </a:r>
          </a:p>
          <a:p>
            <a:endParaRPr lang="nb-NO"/>
          </a:p>
          <a:p>
            <a:r>
              <a:rPr lang="nb-NO"/>
              <a:t>Foreldrerollen og samfunnsforventninger:</a:t>
            </a:r>
          </a:p>
          <a:p>
            <a:r>
              <a:rPr lang="nb-NO"/>
              <a:t>Spørsmål 1: Hvordan opplever du forventningene til å følge opp barnets deltakelse i barnehage, skole og fritidsaktiviteter i Norge? Er det forskjellig fra hvordan det var i ditt hjemland?</a:t>
            </a:r>
          </a:p>
          <a:p>
            <a:r>
              <a:rPr lang="nb-NO"/>
              <a:t>Spørsmål 2: På hvilke måter føler du at du får støtte fra samfunnet til å møte disse forventningene?</a:t>
            </a:r>
          </a:p>
          <a:p>
            <a:r>
              <a:rPr lang="nb-NO"/>
              <a:t>Erfaringer med offentlige tjenester:</a:t>
            </a:r>
          </a:p>
          <a:p>
            <a:r>
              <a:rPr lang="nb-NO"/>
              <a:t>Spørsmål 3: Beskriv dine erfaringer med å bruke offentlige tjenester som helsevesenet og kommunale hjelpetjenester. Er det noe som har overrasket deg eller utfordret deg?</a:t>
            </a:r>
          </a:p>
          <a:p>
            <a:r>
              <a:rPr lang="nb-NO"/>
              <a:t>Spørsmål 4: </a:t>
            </a:r>
            <a:r>
              <a:rPr lang="nb-NO"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a:solidFill>
                  <a:srgbClr val="0D0D0D"/>
                </a:solidFill>
                <a:effectLst/>
                <a:highlight>
                  <a:srgbClr val="FFFFFF"/>
                </a:highlight>
                <a:latin typeface="Söhne"/>
              </a:rPr>
              <a:t>Er det spesifikke bekymringer du har i forhold til de tjenestene du bruker eller potensielt vil bruke i fremtiden?</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dag skal vi bruke litt tid på å bli kjent med de instansene dere kommer til å forholde dere til som foreldre i Norge. </a:t>
            </a:r>
          </a:p>
          <a:p>
            <a:r>
              <a:rPr lang="nb-NO"/>
              <a:t>I dette møtet er det fint om kursholdere har invitert inn relevante lokale instanser som helsestasjonen og barnevernet. </a:t>
            </a:r>
          </a:p>
          <a:p>
            <a:r>
              <a:rPr lang="nb-NO"/>
              <a:t>Mange er redd for barnevernet, og det kan spille inn i hvordan de møter andre tjenester. Målet med dette møtet er å gjøre instansene mer kjent for å skape trygghet, og kjennskap til de. </a:t>
            </a:r>
          </a:p>
          <a:p>
            <a:r>
              <a:rPr lang="nb-NO"/>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Norge er </a:t>
            </a:r>
            <a:r>
              <a:rPr lang="en-US" err="1"/>
              <a:t>en</a:t>
            </a:r>
            <a:r>
              <a:rPr lang="en-US"/>
              <a:t> </a:t>
            </a:r>
            <a:r>
              <a:rPr lang="en-US" err="1"/>
              <a:t>velferdsstat</a:t>
            </a:r>
            <a:r>
              <a:rPr lang="en-US"/>
              <a:t>. Det </a:t>
            </a:r>
            <a:r>
              <a:rPr lang="en-US" err="1"/>
              <a:t>betyr</a:t>
            </a:r>
            <a:r>
              <a:rPr lang="en-US"/>
              <a:t> at </a:t>
            </a:r>
            <a:r>
              <a:rPr lang="en-US" err="1"/>
              <a:t>staten</a:t>
            </a:r>
            <a:r>
              <a:rPr lang="en-US"/>
              <a:t> </a:t>
            </a:r>
            <a:r>
              <a:rPr lang="en-US" err="1"/>
              <a:t>skal</a:t>
            </a:r>
            <a:r>
              <a:rPr lang="en-US"/>
              <a:t> passe </a:t>
            </a:r>
            <a:r>
              <a:rPr lang="en-US" err="1"/>
              <a:t>på</a:t>
            </a:r>
            <a:r>
              <a:rPr lang="en-US"/>
              <a:t> at alle </a:t>
            </a:r>
            <a:r>
              <a:rPr lang="en-US" err="1"/>
              <a:t>innbyggerne</a:t>
            </a:r>
            <a:r>
              <a:rPr lang="en-US"/>
              <a:t> </a:t>
            </a:r>
            <a:r>
              <a:rPr lang="en-US" err="1"/>
              <a:t>i</a:t>
            </a:r>
            <a:r>
              <a:rPr lang="en-US"/>
              <a:t> </a:t>
            </a:r>
            <a:r>
              <a:rPr lang="en-US" err="1"/>
              <a:t>landet</a:t>
            </a:r>
            <a:r>
              <a:rPr lang="en-US"/>
              <a:t> </a:t>
            </a:r>
            <a:r>
              <a:rPr lang="en-US" err="1"/>
              <a:t>har</a:t>
            </a:r>
            <a:r>
              <a:rPr lang="en-US"/>
              <a:t> </a:t>
            </a:r>
            <a:r>
              <a:rPr lang="en-US" err="1"/>
              <a:t>så</a:t>
            </a:r>
            <a:r>
              <a:rPr lang="en-US"/>
              <a:t> </a:t>
            </a:r>
            <a:r>
              <a:rPr lang="en-US" err="1"/>
              <a:t>trygge</a:t>
            </a:r>
            <a:r>
              <a:rPr lang="en-US"/>
              <a:t> liv </a:t>
            </a:r>
            <a:r>
              <a:rPr lang="en-US" err="1"/>
              <a:t>som</a:t>
            </a:r>
            <a:r>
              <a:rPr lang="en-US"/>
              <a:t> </a:t>
            </a:r>
            <a:r>
              <a:rPr lang="en-US" err="1"/>
              <a:t>mulig</a:t>
            </a:r>
            <a:r>
              <a:rPr lang="en-US"/>
              <a:t>, </a:t>
            </a:r>
            <a:r>
              <a:rPr lang="en-US" dirty="0" err="1"/>
              <a:t>og</a:t>
            </a:r>
            <a:r>
              <a:rPr lang="en-US"/>
              <a:t> at alle </a:t>
            </a:r>
            <a:r>
              <a:rPr lang="en-US" err="1"/>
              <a:t>får</a:t>
            </a:r>
            <a:r>
              <a:rPr lang="en-US"/>
              <a:t> </a:t>
            </a:r>
            <a:r>
              <a:rPr lang="en-US" err="1"/>
              <a:t>hjelp</a:t>
            </a:r>
            <a:r>
              <a:rPr lang="en-US"/>
              <a:t> </a:t>
            </a:r>
            <a:r>
              <a:rPr lang="en-US" err="1"/>
              <a:t>hvis</a:t>
            </a:r>
            <a:r>
              <a:rPr lang="en-US"/>
              <a:t> de </a:t>
            </a:r>
            <a:r>
              <a:rPr lang="en-US" err="1"/>
              <a:t>trenger</a:t>
            </a:r>
            <a:r>
              <a:rPr lang="en-US"/>
              <a:t> det.</a:t>
            </a:r>
            <a:endParaRPr lang="nb-NO"/>
          </a:p>
          <a:p>
            <a:r>
              <a:rPr lang="en-US" err="1"/>
              <a:t>Velferdsstaten</a:t>
            </a:r>
            <a:r>
              <a:rPr lang="en-US"/>
              <a:t> </a:t>
            </a:r>
            <a:r>
              <a:rPr lang="en-US" err="1"/>
              <a:t>tilbyr</a:t>
            </a:r>
            <a:r>
              <a:rPr lang="en-US"/>
              <a:t> </a:t>
            </a:r>
            <a:r>
              <a:rPr lang="en-US" err="1"/>
              <a:t>tjenester</a:t>
            </a:r>
            <a:r>
              <a:rPr lang="en-US"/>
              <a:t> </a:t>
            </a:r>
            <a:r>
              <a:rPr lang="en-US" err="1"/>
              <a:t>til</a:t>
            </a:r>
            <a:r>
              <a:rPr lang="en-US"/>
              <a:t> </a:t>
            </a:r>
            <a:r>
              <a:rPr lang="en-US" err="1"/>
              <a:t>innbyggerne</a:t>
            </a:r>
            <a:r>
              <a:rPr lang="en-US"/>
              <a:t> </a:t>
            </a:r>
            <a:r>
              <a:rPr lang="en-US" err="1"/>
              <a:t>fra</a:t>
            </a:r>
            <a:r>
              <a:rPr lang="en-US"/>
              <a:t> de </a:t>
            </a:r>
            <a:r>
              <a:rPr lang="en-US" err="1"/>
              <a:t>blir</a:t>
            </a:r>
            <a:r>
              <a:rPr lang="en-US"/>
              <a:t> </a:t>
            </a:r>
            <a:r>
              <a:rPr lang="en-US" err="1"/>
              <a:t>født</a:t>
            </a:r>
            <a:r>
              <a:rPr lang="en-US"/>
              <a:t> </a:t>
            </a:r>
            <a:r>
              <a:rPr lang="en-US" dirty="0" err="1"/>
              <a:t>og</a:t>
            </a:r>
            <a:r>
              <a:rPr lang="en-US"/>
              <a:t> </a:t>
            </a:r>
            <a:r>
              <a:rPr lang="en-US" err="1"/>
              <a:t>gjennom</a:t>
            </a:r>
            <a:r>
              <a:rPr lang="en-US"/>
              <a:t> hele </a:t>
            </a:r>
            <a:r>
              <a:rPr lang="en-US" err="1"/>
              <a:t>livet</a:t>
            </a:r>
            <a:r>
              <a:rPr lang="en-US"/>
              <a:t>. Det er </a:t>
            </a:r>
            <a:r>
              <a:rPr lang="en-US" err="1"/>
              <a:t>blant</a:t>
            </a:r>
            <a:r>
              <a:rPr lang="en-US"/>
              <a:t> </a:t>
            </a:r>
            <a:r>
              <a:rPr lang="en-US" err="1"/>
              <a:t>annet</a:t>
            </a:r>
            <a:r>
              <a:rPr lang="en-US"/>
              <a:t> </a:t>
            </a:r>
            <a:r>
              <a:rPr lang="en-US" err="1"/>
              <a:t>tjenester</a:t>
            </a:r>
            <a:r>
              <a:rPr lang="en-US"/>
              <a:t> </a:t>
            </a:r>
            <a:r>
              <a:rPr lang="en-US" err="1"/>
              <a:t>som</a:t>
            </a:r>
            <a:r>
              <a:rPr lang="en-US"/>
              <a:t> </a:t>
            </a:r>
            <a:r>
              <a:rPr lang="en-US" err="1"/>
              <a:t>helsehjelp</a:t>
            </a:r>
            <a:r>
              <a:rPr lang="en-US"/>
              <a:t> </a:t>
            </a:r>
            <a:r>
              <a:rPr lang="en-US" err="1"/>
              <a:t>ved</a:t>
            </a:r>
            <a:r>
              <a:rPr lang="en-US"/>
              <a:t> </a:t>
            </a:r>
            <a:r>
              <a:rPr lang="en-US" err="1"/>
              <a:t>fødsel</a:t>
            </a:r>
            <a:r>
              <a:rPr lang="en-US"/>
              <a:t>, </a:t>
            </a:r>
            <a:r>
              <a:rPr lang="en-US" err="1"/>
              <a:t>tilbud</a:t>
            </a:r>
            <a:r>
              <a:rPr lang="en-US"/>
              <a:t> om </a:t>
            </a:r>
            <a:r>
              <a:rPr lang="en-US" err="1"/>
              <a:t>barnehage</a:t>
            </a:r>
            <a:r>
              <a:rPr lang="en-US"/>
              <a:t>, </a:t>
            </a:r>
            <a:r>
              <a:rPr lang="en-US" err="1"/>
              <a:t>skole</a:t>
            </a:r>
            <a:r>
              <a:rPr lang="en-US"/>
              <a:t> </a:t>
            </a:r>
            <a:r>
              <a:rPr lang="en-US" dirty="0" err="1"/>
              <a:t>og</a:t>
            </a:r>
            <a:r>
              <a:rPr lang="en-US"/>
              <a:t> </a:t>
            </a:r>
            <a:r>
              <a:rPr lang="en-US" err="1"/>
              <a:t>økonomisk</a:t>
            </a:r>
            <a:r>
              <a:rPr lang="en-US"/>
              <a:t> </a:t>
            </a:r>
            <a:r>
              <a:rPr lang="en-US" err="1"/>
              <a:t>støtte</a:t>
            </a:r>
            <a:r>
              <a:rPr lang="en-US"/>
              <a:t> </a:t>
            </a:r>
            <a:r>
              <a:rPr lang="en-US" err="1"/>
              <a:t>hvis</a:t>
            </a:r>
            <a:r>
              <a:rPr lang="en-US"/>
              <a:t> du mister </a:t>
            </a:r>
            <a:r>
              <a:rPr lang="en-US" err="1"/>
              <a:t>jobben</a:t>
            </a:r>
            <a:r>
              <a:rPr lang="en-US"/>
              <a:t> </a:t>
            </a:r>
            <a:r>
              <a:rPr lang="en-US" err="1"/>
              <a:t>eller</a:t>
            </a:r>
            <a:r>
              <a:rPr lang="en-US"/>
              <a:t> </a:t>
            </a:r>
            <a:r>
              <a:rPr lang="en-US" err="1"/>
              <a:t>blir</a:t>
            </a:r>
            <a:r>
              <a:rPr lang="en-US"/>
              <a:t> </a:t>
            </a:r>
            <a:r>
              <a:rPr lang="en-US" err="1"/>
              <a:t>syk</a:t>
            </a:r>
            <a:r>
              <a:rPr lang="en-US"/>
              <a:t>.</a:t>
            </a:r>
          </a:p>
          <a:p>
            <a:r>
              <a:rPr lang="en-US" err="1"/>
              <a:t>Velferdsstaten</a:t>
            </a:r>
            <a:r>
              <a:rPr lang="en-US"/>
              <a:t> </a:t>
            </a:r>
            <a:r>
              <a:rPr lang="en-US" err="1"/>
              <a:t>kan</a:t>
            </a:r>
            <a:r>
              <a:rPr lang="en-US"/>
              <a:t> </a:t>
            </a:r>
            <a:r>
              <a:rPr lang="en-US" err="1"/>
              <a:t>også</a:t>
            </a:r>
            <a:r>
              <a:rPr lang="en-US"/>
              <a:t> </a:t>
            </a:r>
            <a:r>
              <a:rPr lang="en-US" err="1"/>
              <a:t>kalles</a:t>
            </a:r>
            <a:r>
              <a:rPr lang="en-US"/>
              <a:t> </a:t>
            </a:r>
            <a:r>
              <a:rPr lang="en-US" err="1"/>
              <a:t>andre</a:t>
            </a:r>
            <a:r>
              <a:rPr lang="en-US"/>
              <a:t> ting. For </a:t>
            </a:r>
            <a:r>
              <a:rPr lang="en-US" err="1"/>
              <a:t>eksempel</a:t>
            </a:r>
            <a:r>
              <a:rPr lang="en-US"/>
              <a:t> </a:t>
            </a:r>
            <a:r>
              <a:rPr lang="en-US" err="1"/>
              <a:t>kalles</a:t>
            </a:r>
            <a:r>
              <a:rPr lang="en-US"/>
              <a:t> </a:t>
            </a:r>
            <a:r>
              <a:rPr lang="en-US" err="1"/>
              <a:t>velferdsstaten</a:t>
            </a:r>
            <a:r>
              <a:rPr lang="en-US"/>
              <a:t> for «det </a:t>
            </a:r>
            <a:r>
              <a:rPr lang="en-US" err="1"/>
              <a:t>offentlige</a:t>
            </a:r>
            <a:r>
              <a:rPr lang="en-US"/>
              <a:t>» </a:t>
            </a:r>
            <a:r>
              <a:rPr lang="en-US" err="1"/>
              <a:t>eller</a:t>
            </a:r>
            <a:r>
              <a:rPr lang="en-US"/>
              <a:t> «det </a:t>
            </a:r>
            <a:r>
              <a:rPr lang="en-US" err="1"/>
              <a:t>offentlige</a:t>
            </a:r>
            <a:r>
              <a:rPr lang="en-US"/>
              <a:t> </a:t>
            </a:r>
            <a:r>
              <a:rPr lang="en-US" err="1"/>
              <a:t>tjenestetilbudet</a:t>
            </a:r>
            <a:r>
              <a:rPr lang="en-US"/>
              <a:t>».</a:t>
            </a:r>
          </a:p>
          <a:p>
            <a:r>
              <a:rPr lang="en-US">
                <a:latin typeface="Aptos"/>
                <a:ea typeface="Calibri"/>
                <a:cs typeface="Calibri"/>
              </a:rPr>
              <a:t>Som </a:t>
            </a:r>
            <a:r>
              <a:rPr lang="en-US" err="1">
                <a:latin typeface="Aptos"/>
                <a:ea typeface="Calibri"/>
                <a:cs typeface="Calibri"/>
              </a:rPr>
              <a:t>foreldre</a:t>
            </a:r>
            <a:r>
              <a:rPr lang="en-US">
                <a:latin typeface="Aptos"/>
                <a:ea typeface="Calibri"/>
                <a:cs typeface="Calibri"/>
              </a:rPr>
              <a:t> er det mange av </a:t>
            </a:r>
            <a:r>
              <a:rPr lang="nb-NO" noProof="0">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r>
              <a:rPr lang="en-US" err="1">
                <a:latin typeface="Aptos"/>
                <a:ea typeface="Calibri"/>
                <a:cs typeface="Calibri"/>
              </a:rPr>
              <a:t>dere</a:t>
            </a:r>
            <a:r>
              <a:rPr lang="en-US">
                <a:latin typeface="Aptos"/>
                <a:ea typeface="Calibri"/>
                <a:cs typeface="Calibri"/>
              </a:rPr>
              <a:t> </a:t>
            </a:r>
            <a:r>
              <a:rPr lang="en-US" err="1">
                <a:latin typeface="Aptos"/>
                <a:ea typeface="Calibri"/>
                <a:cs typeface="Calibri"/>
              </a:rPr>
              <a:t>kommer</a:t>
            </a:r>
            <a:r>
              <a:rPr lang="en-US">
                <a:latin typeface="Aptos"/>
                <a:ea typeface="Calibri"/>
                <a:cs typeface="Calibri"/>
              </a:rPr>
              <a:t> </a:t>
            </a:r>
            <a:r>
              <a:rPr lang="en-US" err="1">
                <a:latin typeface="Aptos"/>
                <a:ea typeface="Calibri"/>
                <a:cs typeface="Calibri"/>
              </a:rPr>
              <a:t>til</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være</a:t>
            </a:r>
            <a:r>
              <a:rPr lang="en-US">
                <a:latin typeface="Aptos"/>
                <a:ea typeface="Calibri"/>
                <a:cs typeface="Calibri"/>
              </a:rPr>
              <a:t> I </a:t>
            </a:r>
            <a:r>
              <a:rPr lang="en-US" err="1">
                <a:latin typeface="Aptos"/>
                <a:ea typeface="Calibri"/>
                <a:cs typeface="Calibri"/>
              </a:rPr>
              <a:t>kontakt</a:t>
            </a:r>
            <a:r>
              <a:rPr lang="en-US">
                <a:latin typeface="Aptos"/>
                <a:ea typeface="Calibri"/>
                <a:cs typeface="Calibri"/>
              </a:rPr>
              <a:t> med </a:t>
            </a:r>
            <a:r>
              <a:rPr lang="en-US" err="1">
                <a:latin typeface="Aptos"/>
                <a:ea typeface="Calibri"/>
                <a:cs typeface="Calibri"/>
              </a:rPr>
              <a:t>som</a:t>
            </a:r>
            <a:r>
              <a:rPr lang="en-US">
                <a:latin typeface="Aptos"/>
                <a:ea typeface="Calibri"/>
                <a:cs typeface="Calibri"/>
              </a:rPr>
              <a:t> </a:t>
            </a:r>
            <a:r>
              <a:rPr lang="en-US" err="1">
                <a:latin typeface="Aptos"/>
                <a:ea typeface="Calibri"/>
                <a:cs typeface="Calibri"/>
              </a:rPr>
              <a:t>skole</a:t>
            </a:r>
            <a:r>
              <a:rPr lang="en-US">
                <a:latin typeface="Aptos"/>
                <a:ea typeface="Calibri"/>
                <a:cs typeface="Calibri"/>
              </a:rPr>
              <a:t>, </a:t>
            </a:r>
            <a:r>
              <a:rPr lang="en-US" err="1">
                <a:latin typeface="Aptos"/>
                <a:ea typeface="Calibri"/>
                <a:cs typeface="Calibri"/>
              </a:rPr>
              <a:t>barnehage</a:t>
            </a:r>
            <a:r>
              <a:rPr lang="en-US">
                <a:latin typeface="Aptos"/>
                <a:ea typeface="Calibri"/>
                <a:cs typeface="Calibri"/>
              </a:rPr>
              <a:t>, </a:t>
            </a:r>
            <a:r>
              <a:rPr lang="en-US" err="1">
                <a:latin typeface="Aptos"/>
                <a:ea typeface="Calibri"/>
                <a:cs typeface="Calibri"/>
              </a:rPr>
              <a:t>osv</a:t>
            </a:r>
            <a:r>
              <a:rPr lang="en-US">
                <a:latin typeface="Aptos"/>
                <a:ea typeface="Calibri"/>
                <a:cs typeface="Calibri"/>
              </a:rPr>
              <a:t>. I </a:t>
            </a:r>
            <a:r>
              <a:rPr lang="en-US" err="1">
                <a:latin typeface="Aptos"/>
                <a:ea typeface="Calibri"/>
                <a:cs typeface="Calibri"/>
              </a:rPr>
              <a:t>dag</a:t>
            </a:r>
            <a:r>
              <a:rPr lang="en-US">
                <a:latin typeface="Aptos"/>
                <a:ea typeface="Calibri"/>
                <a:cs typeface="Calibri"/>
              </a:rPr>
              <a:t> </a:t>
            </a:r>
            <a:r>
              <a:rPr lang="en-US" err="1">
                <a:latin typeface="Aptos"/>
                <a:ea typeface="Calibri"/>
                <a:cs typeface="Calibri"/>
              </a:rPr>
              <a:t>skal</a:t>
            </a:r>
            <a:r>
              <a:rPr lang="en-US">
                <a:latin typeface="Aptos"/>
                <a:ea typeface="Calibri"/>
                <a:cs typeface="Calibri"/>
              </a:rPr>
              <a:t> vi </a:t>
            </a:r>
            <a:r>
              <a:rPr lang="en-US" err="1">
                <a:latin typeface="Aptos"/>
                <a:ea typeface="Calibri"/>
                <a:cs typeface="Calibri"/>
              </a:rPr>
              <a:t>prøve</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bli</a:t>
            </a:r>
            <a:r>
              <a:rPr lang="en-US">
                <a:latin typeface="Aptos"/>
                <a:ea typeface="Calibri"/>
                <a:cs typeface="Calibri"/>
              </a:rPr>
              <a:t> </a:t>
            </a:r>
            <a:r>
              <a:rPr lang="en-US" err="1">
                <a:latin typeface="Aptos"/>
                <a:ea typeface="Calibri"/>
                <a:cs typeface="Calibri"/>
              </a:rPr>
              <a:t>litt</a:t>
            </a:r>
            <a:r>
              <a:rPr lang="en-US">
                <a:latin typeface="Aptos"/>
                <a:ea typeface="Calibri"/>
                <a:cs typeface="Calibri"/>
              </a:rPr>
              <a:t> </a:t>
            </a:r>
            <a:r>
              <a:rPr lang="en-US" err="1">
                <a:latin typeface="Aptos"/>
                <a:ea typeface="Calibri"/>
                <a:cs typeface="Calibri"/>
              </a:rPr>
              <a:t>mer</a:t>
            </a:r>
            <a:r>
              <a:rPr lang="en-US">
                <a:latin typeface="Aptos"/>
                <a:ea typeface="Calibri"/>
                <a:cs typeface="Calibri"/>
              </a:rPr>
              <a:t> </a:t>
            </a:r>
            <a:r>
              <a:rPr lang="en-US" err="1">
                <a:latin typeface="Aptos"/>
                <a:ea typeface="Calibri"/>
                <a:cs typeface="Calibri"/>
              </a:rPr>
              <a:t>kjent</a:t>
            </a:r>
            <a:r>
              <a:rPr lang="en-US">
                <a:latin typeface="Aptos"/>
                <a:ea typeface="Calibri"/>
                <a:cs typeface="Calibri"/>
              </a:rPr>
              <a:t> med </a:t>
            </a:r>
            <a:r>
              <a:rPr lang="en-US" err="1">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foreldre i Norge forventes det at du følger barnet opp i barnehage om de går der, på skolen, at du følger opp barnets helse ved å møte til avtaler hos helsestasjon, </a:t>
            </a:r>
            <a:r>
              <a:rPr lang="nb-NO" err="1"/>
              <a:t>tannhelstjeneste</a:t>
            </a:r>
            <a:r>
              <a:rPr lang="nb-NO"/>
              <a:t>, og tar kontakt ved behov. </a:t>
            </a:r>
          </a:p>
          <a:p>
            <a:r>
              <a:rPr lang="nb-NO"/>
              <a:t>Det forventes også at man legger til rette for at barnet har et </a:t>
            </a:r>
            <a:r>
              <a:rPr lang="nb-NO" err="1"/>
              <a:t>sosialliv</a:t>
            </a:r>
            <a:r>
              <a:rPr lang="nb-NO"/>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err="1">
                <a:ea typeface="Calibri"/>
                <a:cs typeface="Calibri"/>
              </a:rPr>
              <a:t>Forslag</a:t>
            </a:r>
            <a:r>
              <a:rPr lang="en-US">
                <a:ea typeface="Calibri"/>
                <a:cs typeface="Calibri"/>
              </a:rPr>
              <a:t> </a:t>
            </a:r>
            <a:r>
              <a:rPr lang="en-US" err="1">
                <a:ea typeface="Calibri"/>
                <a:cs typeface="Calibri"/>
              </a:rPr>
              <a:t>til</a:t>
            </a:r>
            <a:r>
              <a:rPr lang="en-US">
                <a:ea typeface="Calibri"/>
                <a:cs typeface="Calibri"/>
              </a:rPr>
              <a:t> manus: </a:t>
            </a:r>
          </a:p>
          <a:p>
            <a:pPr marL="0" indent="0">
              <a:spcBef>
                <a:spcPct val="0"/>
              </a:spcBef>
              <a:spcAft>
                <a:spcPct val="0"/>
              </a:spcAft>
              <a:buFont typeface="Calibri"/>
              <a:buNone/>
            </a:pPr>
            <a:endParaRPr lang="en-US">
              <a:ea typeface="Calibri"/>
              <a:cs typeface="Calibri"/>
            </a:endParaRPr>
          </a:p>
          <a:p>
            <a:pPr>
              <a:spcBef>
                <a:spcPct val="0"/>
              </a:spcBef>
              <a:spcAft>
                <a:spcPct val="0"/>
              </a:spcAft>
            </a:pPr>
            <a:r>
              <a:rPr lang="en-US">
                <a:ea typeface="Calibri"/>
                <a:cs typeface="Calibri"/>
              </a:rPr>
              <a:t>Mange barn er I </a:t>
            </a:r>
            <a:r>
              <a:rPr lang="en-US" err="1">
                <a:ea typeface="Calibri"/>
                <a:cs typeface="Calibri"/>
              </a:rPr>
              <a:t>barnehage</a:t>
            </a:r>
            <a:r>
              <a:rPr lang="en-US">
                <a:ea typeface="Calibri"/>
                <a:cs typeface="Calibri"/>
              </a:rPr>
              <a:t>. </a:t>
            </a:r>
            <a:r>
              <a:rPr lang="en-US" err="1">
                <a:ea typeface="Calibri"/>
                <a:cs typeface="Calibri"/>
              </a:rPr>
              <a:t>Hva</a:t>
            </a:r>
            <a:r>
              <a:rPr lang="en-US">
                <a:ea typeface="Calibri"/>
                <a:cs typeface="Calibri"/>
              </a:rPr>
              <a:t> </a:t>
            </a:r>
            <a:r>
              <a:rPr lang="en-US" err="1">
                <a:ea typeface="Calibri"/>
                <a:cs typeface="Calibri"/>
              </a:rPr>
              <a:t>skjer</a:t>
            </a:r>
            <a:r>
              <a:rPr lang="en-US">
                <a:ea typeface="Calibri"/>
                <a:cs typeface="Calibri"/>
              </a:rPr>
              <a:t> I </a:t>
            </a:r>
            <a:r>
              <a:rPr lang="en-US" err="1">
                <a:ea typeface="Calibri"/>
                <a:cs typeface="Calibri"/>
              </a:rPr>
              <a:t>barnehagen</a:t>
            </a:r>
            <a:r>
              <a:rPr lang="en-US">
                <a:ea typeface="Calibri"/>
                <a:cs typeface="Calibri"/>
              </a:rPr>
              <a:t>?</a:t>
            </a:r>
          </a:p>
          <a:p>
            <a:pPr lvl="1" indent="-171450">
              <a:buFont typeface="Calibri"/>
              <a:buChar char="-"/>
            </a:pPr>
            <a:r>
              <a:rPr lang="en-US">
                <a:ea typeface="Calibri"/>
                <a:cs typeface="Calibri"/>
              </a:rPr>
              <a:t>I </a:t>
            </a:r>
            <a:r>
              <a:rPr lang="en-US" err="1">
                <a:ea typeface="Calibri"/>
                <a:cs typeface="Calibri"/>
              </a:rPr>
              <a:t>barnehage</a:t>
            </a:r>
            <a:r>
              <a:rPr lang="en-US">
                <a:ea typeface="Calibri"/>
                <a:cs typeface="Calibri"/>
              </a:rPr>
              <a:t>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lek med </a:t>
            </a:r>
            <a:r>
              <a:rPr lang="en-US" err="1">
                <a:ea typeface="Calibri"/>
                <a:cs typeface="Calibri"/>
              </a:rPr>
              <a:t>andre</a:t>
            </a:r>
            <a:r>
              <a:rPr lang="en-US">
                <a:ea typeface="Calibri"/>
                <a:cs typeface="Calibri"/>
              </a:rPr>
              <a:t> barn  - </a:t>
            </a:r>
            <a:r>
              <a:rPr lang="en-US" dirty="0" err="1">
                <a:ea typeface="Calibri"/>
                <a:cs typeface="Calibri"/>
              </a:rPr>
              <a:t>og</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som</a:t>
            </a:r>
            <a:r>
              <a:rPr lang="en-US">
                <a:ea typeface="Calibri"/>
                <a:cs typeface="Calibri"/>
              </a:rPr>
              <a:t> passer </a:t>
            </a:r>
            <a:r>
              <a:rPr lang="en-US" err="1">
                <a:ea typeface="Calibri"/>
                <a:cs typeface="Calibri"/>
              </a:rPr>
              <a:t>på</a:t>
            </a:r>
            <a:r>
              <a:rPr lang="en-US">
                <a:ea typeface="Calibri"/>
                <a:cs typeface="Calibri"/>
              </a:rPr>
              <a:t>. Det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trygt</a:t>
            </a:r>
            <a:r>
              <a:rPr lang="en-US">
                <a:ea typeface="Calibri"/>
                <a:cs typeface="Calibri"/>
              </a:rPr>
              <a:t> for barn </a:t>
            </a:r>
            <a:r>
              <a:rPr lang="en-US" err="1">
                <a:ea typeface="Calibri"/>
                <a:cs typeface="Calibri"/>
              </a:rPr>
              <a:t>å</a:t>
            </a:r>
            <a:r>
              <a:rPr lang="en-US">
                <a:ea typeface="Calibri"/>
                <a:cs typeface="Calibri"/>
              </a:rPr>
              <a:t> </a:t>
            </a:r>
            <a:r>
              <a:rPr lang="en-US" err="1">
                <a:ea typeface="Calibri"/>
                <a:cs typeface="Calibri"/>
              </a:rPr>
              <a:t>være</a:t>
            </a:r>
            <a:r>
              <a:rPr lang="en-US">
                <a:ea typeface="Calibri"/>
                <a:cs typeface="Calibri"/>
              </a:rPr>
              <a:t> her. Det er </a:t>
            </a:r>
            <a:r>
              <a:rPr lang="en-US" err="1">
                <a:ea typeface="Calibri"/>
                <a:cs typeface="Calibri"/>
              </a:rPr>
              <a:t>ofte</a:t>
            </a:r>
            <a:r>
              <a:rPr lang="en-US">
                <a:ea typeface="Calibri"/>
                <a:cs typeface="Calibri"/>
              </a:rPr>
              <a:t> </a:t>
            </a:r>
            <a:r>
              <a:rPr lang="en-US" err="1">
                <a:ea typeface="Calibri"/>
                <a:cs typeface="Calibri"/>
              </a:rPr>
              <a:t>uteaktiviteter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inneaktiviteter</a:t>
            </a:r>
            <a:r>
              <a:rPr lang="en-US">
                <a:ea typeface="Calibri"/>
                <a:cs typeface="Calibri"/>
              </a:rPr>
              <a:t> for barn </a:t>
            </a:r>
            <a:r>
              <a:rPr lang="en-US" err="1">
                <a:ea typeface="Calibri"/>
                <a:cs typeface="Calibri"/>
              </a:rPr>
              <a:t>som</a:t>
            </a:r>
            <a:r>
              <a:rPr lang="en-US">
                <a:ea typeface="Calibri"/>
                <a:cs typeface="Calibri"/>
              </a:rPr>
              <a:t> passer </a:t>
            </a:r>
            <a:r>
              <a:rPr lang="en-US" err="1">
                <a:ea typeface="Calibri"/>
                <a:cs typeface="Calibri"/>
              </a:rPr>
              <a:t>til</a:t>
            </a:r>
            <a:r>
              <a:rPr lang="en-US">
                <a:ea typeface="Calibri"/>
                <a:cs typeface="Calibri"/>
              </a:rPr>
              <a:t> de </a:t>
            </a:r>
            <a:r>
              <a:rPr lang="en-US" err="1">
                <a:ea typeface="Calibri"/>
                <a:cs typeface="Calibri"/>
              </a:rPr>
              <a:t>ulike</a:t>
            </a:r>
            <a:r>
              <a:rPr lang="en-US">
                <a:ea typeface="Calibri"/>
                <a:cs typeface="Calibri"/>
              </a:rPr>
              <a:t> </a:t>
            </a:r>
            <a:r>
              <a:rPr lang="en-US" err="1">
                <a:ea typeface="Calibri"/>
                <a:cs typeface="Calibri"/>
              </a:rPr>
              <a:t>alderene</a:t>
            </a:r>
            <a:r>
              <a:rPr lang="en-US">
                <a:ea typeface="Calibri"/>
                <a:cs typeface="Calibri"/>
              </a:rPr>
              <a:t>. Det er </a:t>
            </a:r>
            <a:r>
              <a:rPr lang="en-US" err="1">
                <a:ea typeface="Calibri"/>
                <a:cs typeface="Calibri"/>
              </a:rPr>
              <a:t>lagt</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mye</a:t>
            </a:r>
            <a:r>
              <a:rPr lang="en-US">
                <a:ea typeface="Calibri"/>
                <a:cs typeface="Calibri"/>
              </a:rPr>
              <a:t> </a:t>
            </a:r>
            <a:r>
              <a:rPr lang="en-US" err="1">
                <a:ea typeface="Calibri"/>
                <a:cs typeface="Calibri"/>
              </a:rPr>
              <a:t>friluftsliv</a:t>
            </a:r>
            <a:r>
              <a:rPr lang="en-US">
                <a:ea typeface="Calibri"/>
                <a:cs typeface="Calibri"/>
              </a:rPr>
              <a:t> I </a:t>
            </a:r>
            <a:r>
              <a:rPr lang="en-US" err="1">
                <a:ea typeface="Calibri"/>
                <a:cs typeface="Calibri"/>
              </a:rPr>
              <a:t>norske</a:t>
            </a:r>
            <a:r>
              <a:rPr lang="en-US">
                <a:ea typeface="Calibri"/>
                <a:cs typeface="Calibri"/>
              </a:rPr>
              <a:t> </a:t>
            </a:r>
            <a:r>
              <a:rPr lang="en-US" err="1">
                <a:ea typeface="Calibri"/>
                <a:cs typeface="Calibri"/>
              </a:rPr>
              <a:t>barnehager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a:t>
            </a:r>
            <a:r>
              <a:rPr lang="en-US" err="1">
                <a:ea typeface="Calibri"/>
                <a:cs typeface="Calibri"/>
              </a:rPr>
              <a:t>lov</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leke</a:t>
            </a:r>
            <a:r>
              <a:rPr lang="en-US">
                <a:ea typeface="Calibri"/>
                <a:cs typeface="Calibri"/>
              </a:rPr>
              <a:t> I nature, </a:t>
            </a:r>
            <a:r>
              <a:rPr lang="en-US" err="1">
                <a:ea typeface="Calibri"/>
                <a:cs typeface="Calibri"/>
              </a:rPr>
              <a:t>skitne</a:t>
            </a:r>
            <a:r>
              <a:rPr lang="en-US">
                <a:ea typeface="Calibri"/>
                <a:cs typeface="Calibri"/>
              </a:rPr>
              <a:t> seg </a:t>
            </a:r>
            <a:r>
              <a:rPr lang="en-US" err="1">
                <a:ea typeface="Calibri"/>
                <a:cs typeface="Calibri"/>
              </a:rPr>
              <a:t>til</a:t>
            </a:r>
            <a:r>
              <a:rPr lang="en-US">
                <a:ea typeface="Calibri"/>
                <a:cs typeface="Calibri"/>
              </a:rPr>
              <a:t> med </a:t>
            </a:r>
            <a:r>
              <a:rPr lang="en-US" err="1">
                <a:ea typeface="Calibri"/>
                <a:cs typeface="Calibri"/>
              </a:rPr>
              <a:t>søle</a:t>
            </a:r>
            <a:r>
              <a:rPr lang="en-US">
                <a:ea typeface="Calibri"/>
                <a:cs typeface="Calibri"/>
              </a:rPr>
              <a:t> </a:t>
            </a:r>
            <a:r>
              <a:rPr lang="en-US" err="1">
                <a:ea typeface="Calibri"/>
                <a:cs typeface="Calibri"/>
              </a:rPr>
              <a:t>osv</a:t>
            </a:r>
            <a:r>
              <a:rPr lang="en-US">
                <a:ea typeface="Calibri"/>
                <a:cs typeface="Calibri"/>
              </a:rPr>
              <a:t>. Men de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under </a:t>
            </a:r>
            <a:r>
              <a:rPr lang="en-US" err="1">
                <a:ea typeface="Calibri"/>
                <a:cs typeface="Calibri"/>
              </a:rPr>
              <a:t>oppsikt</a:t>
            </a:r>
            <a:r>
              <a:rPr lang="en-US">
                <a:ea typeface="Calibri"/>
                <a:cs typeface="Calibri"/>
              </a:rPr>
              <a:t> av </a:t>
            </a:r>
            <a:r>
              <a:rPr lang="en-US" err="1">
                <a:ea typeface="Calibri"/>
                <a:cs typeface="Calibri"/>
              </a:rPr>
              <a:t>voksne</a:t>
            </a:r>
            <a:r>
              <a:rPr lang="en-US">
                <a:ea typeface="Calibri"/>
                <a:cs typeface="Calibri"/>
              </a:rPr>
              <a:t> </a:t>
            </a:r>
            <a:r>
              <a:rPr lang="en-US" err="1">
                <a:ea typeface="Calibri"/>
                <a:cs typeface="Calibri"/>
              </a:rPr>
              <a:t>slik</a:t>
            </a:r>
            <a:r>
              <a:rPr lang="en-US">
                <a:ea typeface="Calibri"/>
                <a:cs typeface="Calibri"/>
              </a:rPr>
              <a:t> at de er I </a:t>
            </a:r>
            <a:r>
              <a:rPr lang="en-US" err="1">
                <a:ea typeface="Calibri"/>
                <a:cs typeface="Calibri"/>
              </a:rPr>
              <a:t>trygge</a:t>
            </a:r>
            <a:r>
              <a:rPr lang="en-US">
                <a:ea typeface="Calibri"/>
                <a:cs typeface="Calibri"/>
              </a:rPr>
              <a:t> </a:t>
            </a:r>
            <a:r>
              <a:rPr lang="en-US" err="1">
                <a:ea typeface="Calibri"/>
                <a:cs typeface="Calibri"/>
              </a:rPr>
              <a:t>omgivelser</a:t>
            </a:r>
            <a:r>
              <a:rPr lang="en-US">
                <a:ea typeface="Calibri"/>
                <a:cs typeface="Calibri"/>
              </a:rPr>
              <a:t>. </a:t>
            </a:r>
          </a:p>
          <a:p>
            <a:pPr lvl="1" indent="-171450">
              <a:buFont typeface="Calibri"/>
              <a:buChar char="-"/>
            </a:pPr>
            <a:endParaRPr lang="en-US">
              <a:ea typeface="Calibri"/>
              <a:cs typeface="Calibri"/>
            </a:endParaRPr>
          </a:p>
          <a:p>
            <a:pPr marL="285750" lvl="1"/>
            <a:r>
              <a:rPr lang="en-US" err="1">
                <a:ea typeface="Calibri"/>
                <a:cs typeface="Calibri"/>
              </a:rPr>
              <a:t>Målet</a:t>
            </a:r>
            <a:r>
              <a:rPr lang="en-US">
                <a:ea typeface="Calibri"/>
                <a:cs typeface="Calibri"/>
              </a:rPr>
              <a:t> I </a:t>
            </a:r>
            <a:r>
              <a:rPr lang="en-US" err="1">
                <a:ea typeface="Calibri"/>
                <a:cs typeface="Calibri"/>
              </a:rPr>
              <a:t>barnehagen</a:t>
            </a:r>
            <a:endParaRPr lang="en-US">
              <a:ea typeface="Calibri"/>
              <a:cs typeface="Calibri"/>
            </a:endParaRPr>
          </a:p>
          <a:p>
            <a:pPr lvl="1" indent="-171450">
              <a:buFont typeface="Calibri"/>
              <a:buChar char="-"/>
            </a:pPr>
            <a:r>
              <a:rPr lang="en-US" err="1">
                <a:ea typeface="Calibri"/>
                <a:cs typeface="Calibri"/>
              </a:rPr>
              <a:t>Barnehage</a:t>
            </a:r>
            <a:r>
              <a:rPr lang="en-US">
                <a:ea typeface="Calibri"/>
                <a:cs typeface="Calibri"/>
              </a:rPr>
              <a:t> er </a:t>
            </a:r>
            <a:r>
              <a:rPr lang="en-US" err="1">
                <a:ea typeface="Calibri"/>
                <a:cs typeface="Calibri"/>
              </a:rPr>
              <a:t>mer</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oppbevaring</a:t>
            </a:r>
            <a:r>
              <a:rPr lang="en-US">
                <a:ea typeface="Calibri"/>
                <a:cs typeface="Calibri"/>
              </a:rPr>
              <a:t>. Det er </a:t>
            </a:r>
            <a:r>
              <a:rPr lang="en-US" err="1">
                <a:ea typeface="Calibri"/>
                <a:cs typeface="Calibri"/>
              </a:rPr>
              <a:t>viktig</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sosialisert</a:t>
            </a:r>
            <a:r>
              <a:rPr lang="en-US">
                <a:ea typeface="Calibri"/>
                <a:cs typeface="Calibri"/>
              </a:rPr>
              <a:t> med </a:t>
            </a:r>
            <a:r>
              <a:rPr lang="en-US" err="1">
                <a:ea typeface="Calibri"/>
                <a:cs typeface="Calibri"/>
              </a:rPr>
              <a:t>andre</a:t>
            </a:r>
            <a:r>
              <a:rPr lang="en-US">
                <a:ea typeface="Calibri"/>
                <a:cs typeface="Calibri"/>
              </a:rPr>
              <a:t> barn I lek. I </a:t>
            </a:r>
            <a:r>
              <a:rPr lang="en-US" err="1">
                <a:ea typeface="Calibri"/>
                <a:cs typeface="Calibri"/>
              </a:rPr>
              <a:t>tillegg</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fri</a:t>
            </a:r>
            <a:r>
              <a:rPr lang="en-US">
                <a:ea typeface="Calibri"/>
                <a:cs typeface="Calibri"/>
              </a:rPr>
              <a:t> lek er det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plan I </a:t>
            </a:r>
            <a:r>
              <a:rPr lang="en-US" err="1">
                <a:ea typeface="Calibri"/>
                <a:cs typeface="Calibri"/>
              </a:rPr>
              <a:t>barnehager</a:t>
            </a:r>
            <a:r>
              <a:rPr lang="en-US">
                <a:ea typeface="Calibri"/>
                <a:cs typeface="Calibri"/>
              </a:rPr>
              <a:t>, </a:t>
            </a:r>
            <a:r>
              <a:rPr lang="en-US" err="1">
                <a:ea typeface="Calibri"/>
                <a:cs typeface="Calibri"/>
              </a:rPr>
              <a:t>hvor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a:t>
            </a:r>
            <a:r>
              <a:rPr lang="en-US" err="1">
                <a:ea typeface="Calibri"/>
                <a:cs typeface="Calibri"/>
              </a:rPr>
              <a:t>leder</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slik</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de </a:t>
            </a:r>
            <a:r>
              <a:rPr lang="en-US" err="1">
                <a:ea typeface="Calibri"/>
                <a:cs typeface="Calibri"/>
              </a:rPr>
              <a:t>erfaringene</a:t>
            </a:r>
            <a:r>
              <a:rPr lang="en-US">
                <a:ea typeface="Calibri"/>
                <a:cs typeface="Calibri"/>
              </a:rPr>
              <a:t> de </a:t>
            </a:r>
            <a:r>
              <a:rPr lang="en-US" err="1">
                <a:ea typeface="Calibri"/>
                <a:cs typeface="Calibri"/>
              </a:rPr>
              <a:t>skal</a:t>
            </a:r>
            <a:r>
              <a:rPr lang="en-US">
                <a:ea typeface="Calibri"/>
                <a:cs typeface="Calibri"/>
              </a:rPr>
              <a:t>. </a:t>
            </a:r>
          </a:p>
          <a:p>
            <a:pPr lvl="1" indent="-171450">
              <a:buFont typeface="Calibri"/>
              <a:buChar char="-"/>
            </a:pPr>
            <a:endParaRPr lang="en-US"/>
          </a:p>
          <a:p>
            <a:pPr marL="285750" lvl="1"/>
            <a:r>
              <a:rPr lang="en-US" err="1"/>
              <a:t>Hva</a:t>
            </a:r>
            <a:r>
              <a:rPr lang="en-US"/>
              <a:t> er </a:t>
            </a:r>
            <a:r>
              <a:rPr lang="en-US" err="1"/>
              <a:t>foreldres</a:t>
            </a:r>
            <a:r>
              <a:rPr lang="en-US"/>
              <a:t> </a:t>
            </a:r>
            <a:r>
              <a:rPr lang="en-US" err="1"/>
              <a:t>oppgaver</a:t>
            </a:r>
            <a:r>
              <a:rPr lang="en-US"/>
              <a:t> </a:t>
            </a:r>
            <a:r>
              <a:rPr lang="en-US" err="1"/>
              <a:t>når</a:t>
            </a:r>
            <a:r>
              <a:rPr lang="en-US"/>
              <a:t> </a:t>
            </a:r>
            <a:r>
              <a:rPr lang="en-US" err="1"/>
              <a:t>barna</a:t>
            </a:r>
            <a:r>
              <a:rPr lang="en-US"/>
              <a:t> </a:t>
            </a:r>
            <a:r>
              <a:rPr lang="en-US" err="1"/>
              <a:t>skal</a:t>
            </a:r>
            <a:r>
              <a:rPr lang="en-US"/>
              <a:t> I </a:t>
            </a:r>
            <a:r>
              <a:rPr lang="en-US" err="1"/>
              <a:t>barnehage</a:t>
            </a:r>
            <a:r>
              <a:rPr lang="en-US"/>
              <a:t>?</a:t>
            </a:r>
          </a:p>
          <a:p>
            <a:pPr lvl="1" indent="-171450">
              <a:buFont typeface="Calibri"/>
              <a:buChar char="-"/>
            </a:pPr>
            <a:r>
              <a:rPr lang="en-US" err="1"/>
              <a:t>Foreldre</a:t>
            </a:r>
            <a:r>
              <a:rPr lang="en-US"/>
              <a:t> </a:t>
            </a:r>
            <a:r>
              <a:rPr lang="en-US" err="1"/>
              <a:t>forventes</a:t>
            </a:r>
            <a:r>
              <a:rPr lang="en-US"/>
              <a:t> </a:t>
            </a:r>
            <a:r>
              <a:rPr lang="en-US" dirty="0" err="1"/>
              <a:t>å</a:t>
            </a:r>
            <a:r>
              <a:rPr lang="en-US"/>
              <a:t> </a:t>
            </a:r>
            <a:r>
              <a:rPr lang="en-US" err="1"/>
              <a:t>følge</a:t>
            </a:r>
            <a:r>
              <a:rPr lang="en-US"/>
              <a:t> med </a:t>
            </a:r>
            <a:r>
              <a:rPr lang="en-US" err="1"/>
              <a:t>på</a:t>
            </a:r>
            <a:r>
              <a:rPr lang="en-US"/>
              <a:t> </a:t>
            </a:r>
            <a:r>
              <a:rPr lang="en-US" err="1"/>
              <a:t>planen</a:t>
            </a:r>
            <a:r>
              <a:rPr lang="en-US"/>
              <a:t> </a:t>
            </a:r>
            <a:r>
              <a:rPr lang="en-US" err="1"/>
              <a:t>til</a:t>
            </a:r>
            <a:r>
              <a:rPr lang="en-US"/>
              <a:t> </a:t>
            </a:r>
            <a:r>
              <a:rPr lang="en-US" err="1"/>
              <a:t>barna</a:t>
            </a:r>
            <a:r>
              <a:rPr lang="en-US"/>
              <a:t> </a:t>
            </a:r>
            <a:r>
              <a:rPr lang="en-US" dirty="0" err="1"/>
              <a:t>og</a:t>
            </a:r>
            <a:r>
              <a:rPr lang="en-US"/>
              <a:t> ha med det de </a:t>
            </a:r>
            <a:r>
              <a:rPr lang="en-US" err="1"/>
              <a:t>trenger</a:t>
            </a:r>
            <a:r>
              <a:rPr lang="en-US"/>
              <a:t> av </a:t>
            </a:r>
            <a:r>
              <a:rPr lang="en-US" err="1"/>
              <a:t>utstyr</a:t>
            </a:r>
            <a:r>
              <a:rPr lang="en-US"/>
              <a:t>. Eksempel </a:t>
            </a:r>
            <a:r>
              <a:rPr lang="en-US" err="1"/>
              <a:t>på</a:t>
            </a:r>
            <a:r>
              <a:rPr lang="en-US"/>
              <a:t> </a:t>
            </a:r>
            <a:r>
              <a:rPr lang="en-US" err="1"/>
              <a:t>dette</a:t>
            </a:r>
            <a:r>
              <a:rPr lang="en-US"/>
              <a:t> </a:t>
            </a:r>
            <a:r>
              <a:rPr lang="en-US" err="1"/>
              <a:t>kan</a:t>
            </a:r>
            <a:r>
              <a:rPr lang="en-US"/>
              <a:t> </a:t>
            </a:r>
            <a:r>
              <a:rPr lang="en-US" err="1"/>
              <a:t>være</a:t>
            </a:r>
            <a:r>
              <a:rPr lang="en-US"/>
              <a:t> </a:t>
            </a:r>
            <a:r>
              <a:rPr lang="en-US" err="1"/>
              <a:t>matpakker</a:t>
            </a:r>
            <a:r>
              <a:rPr lang="en-US"/>
              <a:t> </a:t>
            </a:r>
            <a:r>
              <a:rPr lang="en-US" err="1"/>
              <a:t>daglig</a:t>
            </a:r>
            <a:r>
              <a:rPr lang="en-US"/>
              <a:t>, </a:t>
            </a:r>
            <a:r>
              <a:rPr lang="en-US" dirty="0" err="1"/>
              <a:t>og</a:t>
            </a:r>
            <a:r>
              <a:rPr lang="en-US"/>
              <a:t> </a:t>
            </a:r>
            <a:r>
              <a:rPr lang="en-US" err="1"/>
              <a:t>turutstyr</a:t>
            </a:r>
            <a:r>
              <a:rPr lang="en-US"/>
              <a:t> </a:t>
            </a:r>
            <a:r>
              <a:rPr lang="en-US" err="1"/>
              <a:t>til</a:t>
            </a:r>
            <a:r>
              <a:rPr lang="en-US"/>
              <a:t> </a:t>
            </a:r>
            <a:r>
              <a:rPr lang="en-US" err="1"/>
              <a:t>enkelte</a:t>
            </a:r>
            <a:r>
              <a:rPr lang="en-US"/>
              <a:t> </a:t>
            </a:r>
            <a:r>
              <a:rPr lang="en-US" err="1"/>
              <a:t>dager</a:t>
            </a:r>
            <a:r>
              <a:rPr lang="en-US"/>
              <a:t>. </a:t>
            </a:r>
            <a:r>
              <a:rPr lang="en-US" err="1"/>
              <a:t>Barna</a:t>
            </a:r>
            <a:r>
              <a:rPr lang="en-US"/>
              <a:t> </a:t>
            </a:r>
            <a:r>
              <a:rPr lang="en-US" err="1"/>
              <a:t>har</a:t>
            </a:r>
            <a:r>
              <a:rPr lang="en-US"/>
              <a:t> </a:t>
            </a:r>
            <a:r>
              <a:rPr lang="en-US" err="1"/>
              <a:t>ofte</a:t>
            </a:r>
            <a:r>
              <a:rPr lang="en-US"/>
              <a:t> </a:t>
            </a:r>
            <a:r>
              <a:rPr lang="en-US" err="1"/>
              <a:t>skift</a:t>
            </a:r>
            <a:r>
              <a:rPr lang="en-US"/>
              <a:t> </a:t>
            </a:r>
            <a:r>
              <a:rPr lang="en-US" dirty="0" err="1"/>
              <a:t>og</a:t>
            </a:r>
            <a:r>
              <a:rPr lang="en-US"/>
              <a:t> </a:t>
            </a:r>
            <a:r>
              <a:rPr lang="en-US" err="1"/>
              <a:t>klær</a:t>
            </a:r>
            <a:r>
              <a:rPr lang="en-US"/>
              <a:t> </a:t>
            </a:r>
            <a:r>
              <a:rPr lang="en-US" err="1"/>
              <a:t>tilgjengelig</a:t>
            </a:r>
            <a:r>
              <a:rPr lang="en-US"/>
              <a:t> I </a:t>
            </a:r>
            <a:r>
              <a:rPr lang="en-US" err="1"/>
              <a:t>barnehagen</a:t>
            </a:r>
            <a:r>
              <a:rPr lang="en-US"/>
              <a:t>, </a:t>
            </a:r>
            <a:r>
              <a:rPr lang="en-US" dirty="0" err="1"/>
              <a:t>og</a:t>
            </a:r>
            <a:r>
              <a:rPr lang="en-US"/>
              <a:t> de </a:t>
            </a:r>
            <a:r>
              <a:rPr lang="en-US" err="1"/>
              <a:t>blir</a:t>
            </a:r>
            <a:r>
              <a:rPr lang="en-US"/>
              <a:t> </a:t>
            </a:r>
            <a:r>
              <a:rPr lang="en-US" err="1"/>
              <a:t>skiftet</a:t>
            </a:r>
            <a:r>
              <a:rPr lang="en-US"/>
              <a:t> </a:t>
            </a:r>
            <a:r>
              <a:rPr lang="en-US" err="1"/>
              <a:t>på</a:t>
            </a:r>
            <a:r>
              <a:rPr lang="en-US"/>
              <a:t> om de </a:t>
            </a:r>
            <a:r>
              <a:rPr lang="en-US" err="1"/>
              <a:t>søler</a:t>
            </a:r>
            <a:r>
              <a:rPr lang="en-US"/>
              <a:t> </a:t>
            </a:r>
            <a:r>
              <a:rPr lang="en-US" err="1"/>
              <a:t>slik</a:t>
            </a:r>
            <a:r>
              <a:rPr lang="en-US"/>
              <a:t> at de </a:t>
            </a:r>
            <a:r>
              <a:rPr lang="en-US" err="1"/>
              <a:t>blir</a:t>
            </a:r>
            <a:r>
              <a:rPr lang="en-US"/>
              <a:t> </a:t>
            </a:r>
            <a:r>
              <a:rPr lang="en-US" err="1"/>
              <a:t>kalde</a:t>
            </a:r>
            <a:r>
              <a:rPr lang="en-US"/>
              <a:t> </a:t>
            </a:r>
            <a:r>
              <a:rPr lang="en-US" err="1"/>
              <a:t>eller</a:t>
            </a:r>
            <a:r>
              <a:rPr lang="en-US"/>
              <a:t> </a:t>
            </a:r>
            <a:r>
              <a:rPr lang="en-US" err="1"/>
              <a:t>lignende</a:t>
            </a:r>
            <a:r>
              <a:rPr lang="en-US"/>
              <a:t>. </a:t>
            </a:r>
            <a:r>
              <a:rPr lang="en-US" err="1"/>
              <a:t>Allikevel</a:t>
            </a:r>
            <a:r>
              <a:rPr lang="en-US"/>
              <a:t> er det </a:t>
            </a:r>
            <a:r>
              <a:rPr lang="en-US" err="1"/>
              <a:t>ikke</a:t>
            </a:r>
            <a:r>
              <a:rPr lang="en-US"/>
              <a:t> </a:t>
            </a:r>
            <a:r>
              <a:rPr lang="en-US" err="1"/>
              <a:t>fous</a:t>
            </a:r>
            <a:r>
              <a:rPr lang="en-US"/>
              <a:t> </a:t>
            </a:r>
            <a:r>
              <a:rPr lang="en-US" err="1"/>
              <a:t>på</a:t>
            </a:r>
            <a:r>
              <a:rPr lang="en-US"/>
              <a:t> at </a:t>
            </a:r>
            <a:r>
              <a:rPr lang="en-US" err="1"/>
              <a:t>barna</a:t>
            </a:r>
            <a:r>
              <a:rPr lang="en-US"/>
              <a:t> </a:t>
            </a:r>
            <a:r>
              <a:rPr lang="en-US" err="1"/>
              <a:t>skal</a:t>
            </a:r>
            <a:r>
              <a:rPr lang="en-US"/>
              <a:t> ha </a:t>
            </a:r>
            <a:r>
              <a:rPr lang="en-US" err="1"/>
              <a:t>rene</a:t>
            </a:r>
            <a:r>
              <a:rPr lang="en-US"/>
              <a:t> </a:t>
            </a:r>
            <a:r>
              <a:rPr lang="en-US" err="1"/>
              <a:t>klær</a:t>
            </a:r>
            <a:r>
              <a:rPr lang="en-US"/>
              <a:t> </a:t>
            </a:r>
            <a:r>
              <a:rPr lang="en-US" err="1"/>
              <a:t>når</a:t>
            </a:r>
            <a:r>
              <a:rPr lang="en-US"/>
              <a:t> de </a:t>
            </a:r>
            <a:r>
              <a:rPr lang="en-US" err="1"/>
              <a:t>går</a:t>
            </a:r>
            <a:r>
              <a:rPr lang="en-US"/>
              <a:t> </a:t>
            </a:r>
            <a:r>
              <a:rPr lang="en-US" err="1"/>
              <a:t>hjem</a:t>
            </a:r>
            <a:r>
              <a:rPr lang="en-US"/>
              <a:t>, </a:t>
            </a:r>
            <a:r>
              <a:rPr lang="en-US" dirty="0" err="1"/>
              <a:t>og</a:t>
            </a:r>
            <a:r>
              <a:rPr lang="en-US"/>
              <a:t> de </a:t>
            </a:r>
            <a:r>
              <a:rPr lang="en-US" err="1"/>
              <a:t>kan</a:t>
            </a:r>
            <a:r>
              <a:rPr lang="en-US"/>
              <a:t> se </a:t>
            </a:r>
            <a:r>
              <a:rPr lang="en-US" err="1"/>
              <a:t>litt</a:t>
            </a:r>
            <a:r>
              <a:rPr lang="en-US"/>
              <a:t> </a:t>
            </a:r>
            <a:r>
              <a:rPr lang="en-US" err="1"/>
              <a:t>lurvete</a:t>
            </a:r>
            <a:r>
              <a:rPr lang="en-US"/>
              <a:t> </a:t>
            </a:r>
            <a:r>
              <a:rPr lang="en-US" err="1"/>
              <a:t>ut</a:t>
            </a:r>
            <a:r>
              <a:rPr lang="en-US"/>
              <a:t> om de </a:t>
            </a:r>
            <a:r>
              <a:rPr lang="en-US" err="1"/>
              <a:t>har</a:t>
            </a:r>
            <a:r>
              <a:rPr lang="en-US"/>
              <a:t> </a:t>
            </a:r>
            <a:r>
              <a:rPr lang="en-US" err="1"/>
              <a:t>kost</a:t>
            </a:r>
            <a:r>
              <a:rPr lang="en-US"/>
              <a:t> seg </a:t>
            </a:r>
            <a:r>
              <a:rPr lang="en-US" err="1"/>
              <a:t>mye</a:t>
            </a:r>
            <a:r>
              <a:rPr lang="en-US"/>
              <a:t> med </a:t>
            </a:r>
            <a:r>
              <a:rPr lang="en-US" err="1"/>
              <a:t>utelek</a:t>
            </a:r>
            <a:r>
              <a:rPr lang="en-US"/>
              <a:t>, </a:t>
            </a:r>
            <a:r>
              <a:rPr lang="en-US" err="1"/>
              <a:t>maling</a:t>
            </a:r>
            <a:r>
              <a:rPr lang="en-US"/>
              <a:t> </a:t>
            </a:r>
            <a:r>
              <a:rPr lang="en-US" err="1"/>
              <a:t>eller</a:t>
            </a:r>
            <a:r>
              <a:rPr lang="en-US"/>
              <a:t> </a:t>
            </a:r>
            <a:r>
              <a:rPr lang="en-US" err="1"/>
              <a:t>lignende</a:t>
            </a:r>
            <a:r>
              <a:rPr lang="en-US"/>
              <a:t>. Det er </a:t>
            </a:r>
            <a:r>
              <a:rPr lang="en-US" err="1"/>
              <a:t>helt</a:t>
            </a:r>
            <a:r>
              <a:rPr lang="en-US"/>
              <a:t> normal. </a:t>
            </a:r>
          </a:p>
          <a:p>
            <a:pPr lvl="1" indent="-171450">
              <a:buFont typeface="Calibri"/>
              <a:buChar char="-"/>
            </a:pPr>
            <a:r>
              <a:rPr lang="en-US" err="1"/>
              <a:t>Barnehagen</a:t>
            </a:r>
            <a:r>
              <a:rPr lang="en-US"/>
              <a:t> </a:t>
            </a:r>
            <a:r>
              <a:rPr lang="en-US" err="1"/>
              <a:t>vil</a:t>
            </a:r>
            <a:r>
              <a:rPr lang="en-US"/>
              <a:t> </a:t>
            </a:r>
            <a:r>
              <a:rPr lang="en-US" err="1"/>
              <a:t>hjelpe</a:t>
            </a:r>
            <a:r>
              <a:rPr lang="en-US"/>
              <a:t> deg med </a:t>
            </a:r>
            <a:r>
              <a:rPr lang="en-US" dirty="0" err="1"/>
              <a:t>å</a:t>
            </a:r>
            <a:r>
              <a:rPr lang="en-US"/>
              <a:t> </a:t>
            </a:r>
            <a:r>
              <a:rPr lang="en-US" err="1"/>
              <a:t>gi</a:t>
            </a:r>
            <a:r>
              <a:rPr lang="en-US"/>
              <a:t> </a:t>
            </a:r>
            <a:r>
              <a:rPr lang="en-US" err="1"/>
              <a:t>beskjed</a:t>
            </a:r>
            <a:r>
              <a:rPr lang="en-US"/>
              <a:t> om det er </a:t>
            </a:r>
            <a:r>
              <a:rPr lang="en-US" err="1"/>
              <a:t>noe</a:t>
            </a:r>
            <a:r>
              <a:rPr lang="en-US"/>
              <a:t> du </a:t>
            </a:r>
            <a:r>
              <a:rPr lang="en-US" err="1"/>
              <a:t>trenger</a:t>
            </a:r>
            <a:r>
              <a:rPr lang="en-US"/>
              <a:t> av </a:t>
            </a:r>
            <a:r>
              <a:rPr lang="en-US" err="1"/>
              <a:t>utstyr</a:t>
            </a:r>
            <a:r>
              <a:rPr lang="en-US"/>
              <a:t> </a:t>
            </a:r>
            <a:r>
              <a:rPr lang="en-US" err="1"/>
              <a:t>som</a:t>
            </a:r>
            <a:r>
              <a:rPr lang="en-US"/>
              <a:t> </a:t>
            </a:r>
            <a:r>
              <a:rPr lang="en-US" err="1"/>
              <a:t>barnet</a:t>
            </a:r>
            <a:r>
              <a:rPr lang="en-US"/>
              <a:t> </a:t>
            </a:r>
            <a:r>
              <a:rPr lang="en-US" err="1"/>
              <a:t>ditt</a:t>
            </a:r>
            <a:r>
              <a:rPr lang="en-US"/>
              <a:t> </a:t>
            </a:r>
            <a:r>
              <a:rPr lang="en-US" err="1"/>
              <a:t>ikke</a:t>
            </a:r>
            <a:r>
              <a:rPr lang="en-US"/>
              <a:t> </a:t>
            </a:r>
            <a:r>
              <a:rPr lang="en-US" err="1"/>
              <a:t>har</a:t>
            </a:r>
            <a:r>
              <a:rPr lang="en-US"/>
              <a:t> </a:t>
            </a:r>
            <a:r>
              <a:rPr lang="en-US" err="1"/>
              <a:t>liggende</a:t>
            </a:r>
            <a:r>
              <a:rPr lang="en-US"/>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err="1">
                <a:ea typeface="Calibri"/>
                <a:cs typeface="Calibri"/>
              </a:rPr>
              <a:t>Når</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snakke</a:t>
            </a:r>
            <a:r>
              <a:rPr lang="en-US">
                <a:ea typeface="Calibri"/>
                <a:cs typeface="Calibri"/>
              </a:rPr>
              <a:t> med </a:t>
            </a:r>
            <a:r>
              <a:rPr lang="en-US" err="1">
                <a:ea typeface="Calibri"/>
                <a:cs typeface="Calibri"/>
              </a:rPr>
              <a:t>barnehageansatte</a:t>
            </a:r>
            <a:r>
              <a:rPr lang="en-US">
                <a:ea typeface="Calibri"/>
                <a:cs typeface="Calibri"/>
              </a:rPr>
              <a:t>?</a:t>
            </a:r>
          </a:p>
          <a:p>
            <a:pPr lvl="1" indent="-171450">
              <a:buFont typeface="Calibri"/>
              <a:buChar char="-"/>
            </a:pPr>
            <a:r>
              <a:rPr lang="en-US" err="1">
                <a:ea typeface="Calibri"/>
                <a:cs typeface="Calibri"/>
              </a:rPr>
              <a:t>Foreldreinvolvering</a:t>
            </a:r>
            <a:r>
              <a:rPr lang="en-US">
                <a:ea typeface="Calibri"/>
                <a:cs typeface="Calibri"/>
              </a:rPr>
              <a:t>: </a:t>
            </a:r>
            <a:r>
              <a:rPr lang="en-US" err="1">
                <a:ea typeface="Calibri"/>
                <a:cs typeface="Calibri"/>
              </a:rPr>
              <a:t>Hente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levere</a:t>
            </a:r>
            <a:r>
              <a:rPr lang="en-US">
                <a:ea typeface="Calibri"/>
                <a:cs typeface="Calibri"/>
              </a:rPr>
              <a:t> (</a:t>
            </a:r>
            <a:r>
              <a:rPr lang="en-US" err="1">
                <a:ea typeface="Calibri"/>
                <a:cs typeface="Calibri"/>
              </a:rPr>
              <a:t>ofte</a:t>
            </a:r>
            <a:r>
              <a:rPr lang="en-US">
                <a:ea typeface="Calibri"/>
                <a:cs typeface="Calibri"/>
              </a:rPr>
              <a:t> </a:t>
            </a:r>
            <a:r>
              <a:rPr lang="en-US" err="1">
                <a:ea typeface="Calibri"/>
                <a:cs typeface="Calibri"/>
              </a:rPr>
              <a:t>innenfor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kjernetidspunkt</a:t>
            </a:r>
            <a:r>
              <a:rPr lang="en-US">
                <a:ea typeface="Calibri"/>
                <a:cs typeface="Calibri"/>
              </a:rPr>
              <a:t>). </a:t>
            </a:r>
            <a:r>
              <a:rPr lang="en-US" err="1">
                <a:ea typeface="Calibri"/>
                <a:cs typeface="Calibri"/>
              </a:rPr>
              <a:t>Snakker</a:t>
            </a:r>
            <a:r>
              <a:rPr lang="en-US">
                <a:ea typeface="Calibri"/>
                <a:cs typeface="Calibri"/>
              </a:rPr>
              <a:t> med de </a:t>
            </a:r>
            <a:r>
              <a:rPr lang="en-US" err="1">
                <a:ea typeface="Calibri"/>
                <a:cs typeface="Calibri"/>
              </a:rPr>
              <a:t>voksne</a:t>
            </a:r>
            <a:r>
              <a:rPr lang="en-US">
                <a:ea typeface="Calibri"/>
                <a:cs typeface="Calibri"/>
              </a:rPr>
              <a:t> I </a:t>
            </a:r>
            <a:r>
              <a:rPr lang="en-US" err="1">
                <a:ea typeface="Calibri"/>
                <a:cs typeface="Calibri"/>
              </a:rPr>
              <a:t>barnehage</a:t>
            </a:r>
            <a:r>
              <a:rPr lang="en-US">
                <a:ea typeface="Calibri"/>
                <a:cs typeface="Calibri"/>
              </a:rPr>
              <a:t> </a:t>
            </a:r>
            <a:r>
              <a:rPr lang="en-US" err="1">
                <a:ea typeface="Calibri"/>
                <a:cs typeface="Calibri"/>
              </a:rPr>
              <a:t>ved</a:t>
            </a:r>
            <a:r>
              <a:rPr lang="en-US">
                <a:ea typeface="Calibri"/>
                <a:cs typeface="Calibri"/>
              </a:rPr>
              <a:t> henting ("</a:t>
            </a:r>
            <a:r>
              <a:rPr lang="en-US" err="1">
                <a:ea typeface="Calibri"/>
                <a:cs typeface="Calibri"/>
              </a:rPr>
              <a:t>hvordan</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dagen</a:t>
            </a:r>
            <a:r>
              <a:rPr lang="en-US">
                <a:ea typeface="Calibri"/>
                <a:cs typeface="Calibri"/>
              </a:rPr>
              <a:t> </a:t>
            </a:r>
            <a:r>
              <a:rPr lang="en-US" err="1">
                <a:ea typeface="Calibri"/>
                <a:cs typeface="Calibri"/>
              </a:rPr>
              <a:t>vært</a:t>
            </a:r>
            <a:r>
              <a:rPr lang="en-US">
                <a:ea typeface="Calibri"/>
                <a:cs typeface="Calibri"/>
              </a:rPr>
              <a:t>"?). </a:t>
            </a:r>
            <a:r>
              <a:rPr lang="en-US" dirty="0">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også</a:t>
            </a:r>
            <a:r>
              <a:rPr lang="en-US">
                <a:ea typeface="Calibri"/>
                <a:cs typeface="Calibri"/>
              </a:rPr>
              <a:t> </a:t>
            </a:r>
            <a:r>
              <a:rPr lang="en-US" err="1">
                <a:ea typeface="Calibri"/>
                <a:cs typeface="Calibri"/>
              </a:rPr>
              <a:t>stille</a:t>
            </a:r>
            <a:r>
              <a:rPr lang="en-US">
                <a:ea typeface="Calibri"/>
                <a:cs typeface="Calibri"/>
              </a:rPr>
              <a:t> </a:t>
            </a:r>
            <a:r>
              <a:rPr lang="en-US" err="1">
                <a:ea typeface="Calibri"/>
                <a:cs typeface="Calibri"/>
              </a:rPr>
              <a:t>spørsmål</a:t>
            </a:r>
            <a:r>
              <a:rPr lang="en-US">
                <a:ea typeface="Calibri"/>
                <a:cs typeface="Calibri"/>
              </a:rPr>
              <a:t> her </a:t>
            </a:r>
            <a:r>
              <a:rPr lang="en-US" err="1">
                <a:ea typeface="Calibri"/>
                <a:cs typeface="Calibri"/>
              </a:rPr>
              <a:t>eller</a:t>
            </a:r>
            <a:r>
              <a:rPr lang="en-US">
                <a:ea typeface="Calibri"/>
                <a:cs typeface="Calibri"/>
              </a:rPr>
              <a:t> </a:t>
            </a:r>
            <a:r>
              <a:rPr lang="en-US" err="1">
                <a:ea typeface="Calibri"/>
                <a:cs typeface="Calibri"/>
              </a:rPr>
              <a:t>si</a:t>
            </a:r>
            <a:r>
              <a:rPr lang="en-US">
                <a:ea typeface="Calibri"/>
                <a:cs typeface="Calibri"/>
              </a:rPr>
              <a:t> om det er </a:t>
            </a:r>
            <a:r>
              <a:rPr lang="en-US" err="1">
                <a:ea typeface="Calibri"/>
                <a:cs typeface="Calibri"/>
              </a:rPr>
              <a:t>noe</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merket</a:t>
            </a:r>
            <a:r>
              <a:rPr lang="en-US">
                <a:ea typeface="Calibri"/>
                <a:cs typeface="Calibri"/>
              </a:rPr>
              <a:t> er </a:t>
            </a:r>
            <a:r>
              <a:rPr lang="en-US" err="1">
                <a:ea typeface="Calibri"/>
                <a:cs typeface="Calibri"/>
              </a:rPr>
              <a:t>viktig</a:t>
            </a:r>
            <a:r>
              <a:rPr lang="en-US">
                <a:ea typeface="Calibri"/>
                <a:cs typeface="Calibri"/>
              </a:rPr>
              <a:t> for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a:t>
            </a:r>
            <a:r>
              <a:rPr lang="en-US" err="1">
                <a:ea typeface="Calibri"/>
                <a:cs typeface="Calibri"/>
              </a:rPr>
              <a:t>beskjeder</a:t>
            </a:r>
            <a:r>
              <a:rPr lang="en-US">
                <a:ea typeface="Calibri"/>
                <a:cs typeface="Calibri"/>
              </a:rPr>
              <a:t> </a:t>
            </a:r>
            <a:r>
              <a:rPr lang="en-US" err="1">
                <a:ea typeface="Calibri"/>
                <a:cs typeface="Calibri"/>
              </a:rPr>
              <a:t>m.m.</a:t>
            </a:r>
            <a:r>
              <a:rPr lang="en-US">
                <a:ea typeface="Calibri"/>
                <a:cs typeface="Calibri"/>
              </a:rPr>
              <a:t> </a:t>
            </a:r>
            <a:endParaRPr lang="en-US"/>
          </a:p>
          <a:p>
            <a:pPr lvl="1" indent="-171450">
              <a:buFont typeface="Calibri"/>
              <a:buChar char="-"/>
            </a:pPr>
            <a:endParaRPr lang="en-US">
              <a:ea typeface="Calibri"/>
              <a:cs typeface="Calibri"/>
            </a:endParaRPr>
          </a:p>
          <a:p>
            <a:pPr marL="285750" lvl="1"/>
            <a:r>
              <a:rPr lang="en-US" err="1">
                <a:ea typeface="Calibri"/>
                <a:cs typeface="Calibri"/>
              </a:rPr>
              <a:t>Når</a:t>
            </a:r>
            <a:r>
              <a:rPr lang="en-US">
                <a:ea typeface="Calibri"/>
                <a:cs typeface="Calibri"/>
              </a:rPr>
              <a:t> </a:t>
            </a:r>
            <a:r>
              <a:rPr lang="en-US" err="1">
                <a:ea typeface="Calibri"/>
                <a:cs typeface="Calibri"/>
              </a:rPr>
              <a:t>barnehageansatte</a:t>
            </a:r>
            <a:r>
              <a:rPr lang="en-US">
                <a:ea typeface="Calibri"/>
                <a:cs typeface="Calibri"/>
              </a:rPr>
              <a:t> </a:t>
            </a:r>
            <a:r>
              <a:rPr lang="en-US" err="1">
                <a:ea typeface="Calibri"/>
                <a:cs typeface="Calibri"/>
              </a:rPr>
              <a:t>ønsker</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a:t>
            </a:r>
          </a:p>
          <a:p>
            <a:pPr lvl="1" indent="-171450">
              <a:buFont typeface="Calibri"/>
              <a:buChar char="-"/>
            </a:pPr>
            <a:r>
              <a:rPr lang="en-US">
                <a:ea typeface="Calibri"/>
                <a:cs typeface="Calibri"/>
              </a:rPr>
              <a:t>Dersom de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til</a:t>
            </a:r>
            <a:r>
              <a:rPr lang="en-US">
                <a:ea typeface="Calibri"/>
                <a:cs typeface="Calibri"/>
              </a:rPr>
              <a:t> deg </a:t>
            </a:r>
            <a:r>
              <a:rPr lang="en-US" dirty="0" err="1">
                <a:ea typeface="Calibri"/>
                <a:cs typeface="Calibri"/>
              </a:rPr>
              <a:t>og</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Om de </a:t>
            </a:r>
            <a:r>
              <a:rPr lang="en-US" err="1">
                <a:ea typeface="Calibri"/>
                <a:cs typeface="Calibri"/>
              </a:rPr>
              <a:t>blir</a:t>
            </a:r>
            <a:r>
              <a:rPr lang="en-US">
                <a:ea typeface="Calibri"/>
                <a:cs typeface="Calibri"/>
              </a:rPr>
              <a:t> </a:t>
            </a:r>
            <a:r>
              <a:rPr lang="en-US" err="1">
                <a:ea typeface="Calibri"/>
                <a:cs typeface="Calibri"/>
              </a:rPr>
              <a:t>urolig</a:t>
            </a:r>
            <a:r>
              <a:rPr lang="en-US">
                <a:ea typeface="Calibri"/>
                <a:cs typeface="Calibri"/>
              </a:rPr>
              <a:t> for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det bra. </a:t>
            </a:r>
            <a:r>
              <a:rPr lang="en-US" err="1">
                <a:ea typeface="Calibri"/>
                <a:cs typeface="Calibri"/>
              </a:rPr>
              <a:t>Ofte</a:t>
            </a:r>
            <a:r>
              <a:rPr lang="en-US">
                <a:ea typeface="Calibri"/>
                <a:cs typeface="Calibri"/>
              </a:rPr>
              <a:t> er </a:t>
            </a:r>
            <a:r>
              <a:rPr lang="en-US" err="1">
                <a:ea typeface="Calibri"/>
                <a:cs typeface="Calibri"/>
              </a:rPr>
              <a:t>behovet</a:t>
            </a:r>
            <a:r>
              <a:rPr lang="en-US">
                <a:ea typeface="Calibri"/>
                <a:cs typeface="Calibri"/>
              </a:rPr>
              <a: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om </a:t>
            </a:r>
            <a:r>
              <a:rPr lang="en-US" err="1">
                <a:ea typeface="Calibri"/>
                <a:cs typeface="Calibri"/>
              </a:rPr>
              <a:t>dette</a:t>
            </a:r>
            <a:r>
              <a:rPr lang="en-US">
                <a:ea typeface="Calibri"/>
                <a:cs typeface="Calibri"/>
              </a:rPr>
              <a:t> for </a:t>
            </a:r>
            <a:r>
              <a:rPr lang="en-US" dirty="0" err="1">
                <a:ea typeface="Calibri"/>
                <a:cs typeface="Calibri"/>
              </a:rPr>
              <a:t>å</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bedre</a:t>
            </a:r>
            <a:r>
              <a:rPr lang="en-US">
                <a:ea typeface="Calibri"/>
                <a:cs typeface="Calibri"/>
              </a:rPr>
              <a:t> </a:t>
            </a:r>
            <a:r>
              <a:rPr lang="en-US" err="1">
                <a:ea typeface="Calibri"/>
                <a:cs typeface="Calibri"/>
              </a:rPr>
              <a:t>kjent</a:t>
            </a:r>
            <a:r>
              <a:rPr lang="en-US">
                <a:ea typeface="Calibri"/>
                <a:cs typeface="Calibri"/>
              </a:rPr>
              <a:t> med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lvl="1" indent="-171450">
              <a:buFont typeface="Calibri"/>
              <a:buChar char="-"/>
            </a:pPr>
            <a:r>
              <a:rPr lang="en-US" err="1">
                <a:ea typeface="Calibri"/>
                <a:cs typeface="Calibri"/>
              </a:rPr>
              <a:t>Noen</a:t>
            </a:r>
            <a:r>
              <a:rPr lang="en-US">
                <a:ea typeface="Calibri"/>
                <a:cs typeface="Calibri"/>
              </a:rPr>
              <a:t> ganger lurer </a:t>
            </a:r>
            <a:r>
              <a:rPr lang="en-US" err="1">
                <a:ea typeface="Calibri"/>
                <a:cs typeface="Calibri"/>
              </a:rPr>
              <a:t>barnehageansatte</a:t>
            </a:r>
            <a:r>
              <a:rPr lang="en-US">
                <a:ea typeface="Calibri"/>
                <a:cs typeface="Calibri"/>
              </a:rPr>
              <a:t> </a:t>
            </a:r>
            <a:r>
              <a:rPr lang="en-US" err="1">
                <a:ea typeface="Calibri"/>
                <a:cs typeface="Calibri"/>
              </a:rPr>
              <a:t>på</a:t>
            </a:r>
            <a:r>
              <a:rPr lang="en-US">
                <a:ea typeface="Calibri"/>
                <a:cs typeface="Calibri"/>
              </a:rPr>
              <a: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a:t>
            </a:r>
            <a:r>
              <a:rPr lang="en-US" err="1">
                <a:ea typeface="Calibri"/>
                <a:cs typeface="Calibri"/>
              </a:rPr>
              <a:t>hjelp</a:t>
            </a:r>
            <a:r>
              <a:rPr lang="en-US">
                <a:ea typeface="Calibri"/>
                <a:cs typeface="Calibri"/>
              </a:rPr>
              <a:t> </a:t>
            </a:r>
            <a:r>
              <a:rPr lang="en-US" err="1">
                <a:ea typeface="Calibri"/>
                <a:cs typeface="Calibri"/>
              </a:rPr>
              <a:t>fra</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tjenester</a:t>
            </a:r>
            <a:r>
              <a:rPr lang="en-US">
                <a:ea typeface="Calibri"/>
                <a:cs typeface="Calibri"/>
              </a:rPr>
              <a:t> I </a:t>
            </a:r>
            <a:r>
              <a:rPr lang="en-US" err="1">
                <a:ea typeface="Calibri"/>
                <a:cs typeface="Calibri"/>
              </a:rPr>
              <a:t>kommunnen</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Barnehagen</a:t>
            </a:r>
            <a:r>
              <a:rPr lang="en-US">
                <a:ea typeface="Calibri"/>
                <a:cs typeface="Calibri"/>
              </a:rPr>
              <a:t> </a:t>
            </a:r>
            <a:r>
              <a:rPr lang="en-US" err="1">
                <a:ea typeface="Calibri"/>
                <a:cs typeface="Calibri"/>
              </a:rPr>
              <a:t>følger</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vil</a:t>
            </a:r>
            <a:r>
              <a:rPr lang="en-US">
                <a:ea typeface="Calibri"/>
                <a:cs typeface="Calibri"/>
              </a:rPr>
              <a:t> </a:t>
            </a:r>
            <a:r>
              <a:rPr lang="en-US" dirty="0">
                <a:ea typeface="Calibri"/>
                <a:cs typeface="Calibri"/>
              </a:rPr>
              <a:t>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a:t>
            </a:r>
            <a:r>
              <a:rPr lang="en-US" dirty="0" err="1">
                <a:ea typeface="Calibri"/>
                <a:cs typeface="Calibri"/>
              </a:rPr>
              <a:t>å</a:t>
            </a:r>
            <a:r>
              <a:rPr lang="en-US" dirty="0">
                <a:ea typeface="Calibri"/>
                <a:cs typeface="Calibri"/>
              </a:rPr>
              <a:t> </a:t>
            </a:r>
            <a:r>
              <a:rPr lang="en-US" err="1">
                <a:ea typeface="Calibri"/>
                <a:cs typeface="Calibri"/>
              </a:rPr>
              <a:t>kontakte</a:t>
            </a:r>
            <a:r>
              <a:rPr lang="en-US">
                <a:ea typeface="Calibri"/>
                <a:cs typeface="Calibri"/>
              </a:rPr>
              <a:t> PPT om de </a:t>
            </a:r>
            <a:r>
              <a:rPr lang="en-US" err="1">
                <a:ea typeface="Calibri"/>
                <a:cs typeface="Calibri"/>
              </a:rPr>
              <a:t>mener</a:t>
            </a:r>
            <a:r>
              <a:rPr lang="en-US">
                <a:ea typeface="Calibri"/>
                <a:cs typeface="Calibri"/>
              </a:rPr>
              <a:t> at </a:t>
            </a:r>
            <a:r>
              <a:rPr lang="en-US" err="1">
                <a:ea typeface="Calibri"/>
                <a:cs typeface="Calibri"/>
              </a:rPr>
              <a:t>barnet</a:t>
            </a:r>
            <a:r>
              <a:rPr lang="en-US">
                <a:ea typeface="Calibri"/>
                <a:cs typeface="Calibri"/>
              </a:rPr>
              <a:t> </a:t>
            </a:r>
            <a:r>
              <a:rPr lang="en-US" err="1">
                <a:ea typeface="Calibri"/>
                <a:cs typeface="Calibri"/>
              </a:rPr>
              <a:t>trenger</a:t>
            </a:r>
            <a:r>
              <a:rPr lang="en-US">
                <a:ea typeface="Calibri"/>
                <a:cs typeface="Calibri"/>
              </a:rPr>
              <a:t> </a:t>
            </a:r>
            <a:r>
              <a:rPr lang="en-US" err="1">
                <a:ea typeface="Calibri"/>
                <a:cs typeface="Calibri"/>
              </a:rPr>
              <a:t>ekstra</a:t>
            </a:r>
            <a:r>
              <a:rPr lang="en-US">
                <a:ea typeface="Calibri"/>
                <a:cs typeface="Calibri"/>
              </a:rPr>
              <a:t> </a:t>
            </a:r>
            <a:r>
              <a:rPr lang="en-US" err="1">
                <a:ea typeface="Calibri"/>
                <a:cs typeface="Calibri"/>
              </a:rPr>
              <a:t>støtte</a:t>
            </a:r>
            <a:r>
              <a:rPr lang="en-US">
                <a:ea typeface="Calibri"/>
                <a:cs typeface="Calibri"/>
              </a:rPr>
              <a:t>. Dette er </a:t>
            </a:r>
            <a:r>
              <a:rPr lang="en-US" err="1">
                <a:ea typeface="Calibri"/>
                <a:cs typeface="Calibri"/>
              </a:rPr>
              <a:t>en</a:t>
            </a:r>
            <a:r>
              <a:rPr lang="en-US">
                <a:ea typeface="Calibri"/>
                <a:cs typeface="Calibri"/>
              </a:rPr>
              <a:t> </a:t>
            </a:r>
            <a:r>
              <a:rPr lang="en-US" err="1">
                <a:ea typeface="Calibri"/>
                <a:cs typeface="Calibri"/>
              </a:rPr>
              <a:t>tjeneste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skal</a:t>
            </a:r>
            <a:r>
              <a:rPr lang="en-US">
                <a:ea typeface="Calibri"/>
                <a:cs typeface="Calibri"/>
              </a:rPr>
              <a:t> </a:t>
            </a:r>
            <a:r>
              <a:rPr lang="en-US" err="1">
                <a:ea typeface="Calibri"/>
                <a:cs typeface="Calibri"/>
              </a:rPr>
              <a:t>følge</a:t>
            </a:r>
            <a:r>
              <a:rPr lang="en-US">
                <a:ea typeface="Calibri"/>
                <a:cs typeface="Calibri"/>
              </a:rPr>
              <a:t> med om </a:t>
            </a:r>
            <a:r>
              <a:rPr lang="en-US" err="1">
                <a:ea typeface="Calibri"/>
                <a:cs typeface="Calibri"/>
              </a:rPr>
              <a:t>barnet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noen</a:t>
            </a:r>
            <a:r>
              <a:rPr lang="en-US">
                <a:ea typeface="Calibri"/>
                <a:cs typeface="Calibri"/>
              </a:rPr>
              <a:t> </a:t>
            </a:r>
            <a:r>
              <a:rPr lang="en-US" err="1">
                <a:ea typeface="Calibri"/>
                <a:cs typeface="Calibri"/>
              </a:rPr>
              <a:t>spesielle</a:t>
            </a:r>
            <a:r>
              <a:rPr lang="en-US">
                <a:ea typeface="Calibri"/>
                <a:cs typeface="Calibri"/>
              </a:rPr>
              <a:t> </a:t>
            </a:r>
            <a:r>
              <a:rPr lang="en-US" err="1">
                <a:ea typeface="Calibri"/>
                <a:cs typeface="Calibri"/>
              </a:rPr>
              <a:t>behov</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foreslå</a:t>
            </a:r>
            <a:r>
              <a:rPr lang="en-US">
                <a:ea typeface="Calibri"/>
                <a:cs typeface="Calibri"/>
              </a:rPr>
              <a:t> </a:t>
            </a:r>
            <a:r>
              <a:rPr lang="en-US" err="1">
                <a:ea typeface="Calibri"/>
                <a:cs typeface="Calibri"/>
              </a:rPr>
              <a:t>tiltak</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hjelpe</a:t>
            </a:r>
            <a:r>
              <a:rPr lang="en-US">
                <a:ea typeface="Calibri"/>
                <a:cs typeface="Calibri"/>
              </a:rPr>
              <a:t> </a:t>
            </a:r>
            <a:r>
              <a:rPr lang="en-US" err="1">
                <a:ea typeface="Calibri"/>
                <a:cs typeface="Calibri"/>
              </a:rPr>
              <a:t>barnet</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Barnehager</a:t>
            </a:r>
            <a:r>
              <a:rPr lang="en-US">
                <a:ea typeface="Calibri"/>
                <a:cs typeface="Calibri"/>
              </a:rPr>
              <a:t> er </a:t>
            </a:r>
            <a:r>
              <a:rPr lang="en-US" err="1">
                <a:ea typeface="Calibri"/>
                <a:cs typeface="Calibri"/>
              </a:rPr>
              <a:t>støttet</a:t>
            </a:r>
            <a:r>
              <a:rPr lang="en-US">
                <a:ea typeface="Calibri"/>
                <a:cs typeface="Calibri"/>
              </a:rPr>
              <a:t> av det </a:t>
            </a:r>
            <a:r>
              <a:rPr lang="en-US" err="1">
                <a:ea typeface="Calibri"/>
                <a:cs typeface="Calibri"/>
              </a:rPr>
              <a:t>offentlige</a:t>
            </a:r>
            <a:r>
              <a:rPr lang="en-US">
                <a:ea typeface="Calibri"/>
                <a:cs typeface="Calibri"/>
              </a:rPr>
              <a:t>, men det </a:t>
            </a:r>
            <a:r>
              <a:rPr lang="en-US" err="1">
                <a:ea typeface="Calibri"/>
                <a:cs typeface="Calibri"/>
              </a:rPr>
              <a:t>koster</a:t>
            </a:r>
            <a:r>
              <a:rPr lang="en-US">
                <a:ea typeface="Calibri"/>
                <a:cs typeface="Calibri"/>
              </a:rPr>
              <a:t> </a:t>
            </a:r>
            <a:r>
              <a:rPr lang="en-US" err="1">
                <a:ea typeface="Calibri"/>
                <a:cs typeface="Calibri"/>
              </a:rPr>
              <a:t>penger</a:t>
            </a:r>
            <a:r>
              <a:rPr lang="en-US">
                <a:ea typeface="Calibri"/>
                <a:cs typeface="Calibri"/>
              </a:rPr>
              <a:t> </a:t>
            </a:r>
            <a:r>
              <a:rPr lang="en-US" dirty="0" err="1">
                <a:ea typeface="Calibri"/>
                <a:cs typeface="Calibri"/>
              </a:rPr>
              <a:t>å</a:t>
            </a:r>
            <a:r>
              <a:rPr lang="en-US">
                <a:ea typeface="Calibri"/>
                <a:cs typeface="Calibri"/>
              </a:rPr>
              <a:t> ha </a:t>
            </a:r>
            <a:r>
              <a:rPr lang="en-US" err="1">
                <a:ea typeface="Calibri"/>
                <a:cs typeface="Calibri"/>
              </a:rPr>
              <a:t>barnet</a:t>
            </a:r>
            <a:r>
              <a:rPr lang="en-US">
                <a:ea typeface="Calibri"/>
                <a:cs typeface="Calibri"/>
              </a:rPr>
              <a:t> I </a:t>
            </a:r>
            <a:r>
              <a:rPr lang="en-US" err="1">
                <a:ea typeface="Calibri"/>
                <a:cs typeface="Calibri"/>
              </a:rPr>
              <a:t>barnehage</a:t>
            </a:r>
            <a:r>
              <a:rPr lang="en-US">
                <a:ea typeface="Calibri"/>
                <a:cs typeface="Calibri"/>
              </a:rPr>
              <a:t>. Det </a:t>
            </a:r>
            <a:r>
              <a:rPr lang="en-US" err="1">
                <a:ea typeface="Calibri"/>
                <a:cs typeface="Calibri"/>
              </a:rPr>
              <a:t>finnes</a:t>
            </a:r>
            <a:r>
              <a:rPr lang="en-US">
                <a:ea typeface="Calibri"/>
                <a:cs typeface="Calibri"/>
              </a:rPr>
              <a:t> </a:t>
            </a:r>
            <a:r>
              <a:rPr lang="en-US" err="1">
                <a:ea typeface="Calibri"/>
                <a:cs typeface="Calibri"/>
              </a:rPr>
              <a:t>støtteordninger</a:t>
            </a:r>
            <a:r>
              <a:rPr lang="en-US">
                <a:ea typeface="Calibri"/>
                <a:cs typeface="Calibri"/>
              </a:rPr>
              <a:t> om man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mulighet</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betale</a:t>
            </a:r>
            <a:r>
              <a:rPr lang="en-US">
                <a:ea typeface="Calibri"/>
                <a:cs typeface="Calibri"/>
              </a:rPr>
              <a:t> </a:t>
            </a:r>
            <a:r>
              <a:rPr lang="en-US" err="1">
                <a:ea typeface="Calibri"/>
                <a:cs typeface="Calibri"/>
              </a:rPr>
              <a:t>dette</a:t>
            </a:r>
            <a:r>
              <a:rPr lang="en-US">
                <a:ea typeface="Calibri"/>
                <a:cs typeface="Calibri"/>
              </a:rPr>
              <a:t>. Her </a:t>
            </a:r>
            <a:r>
              <a:rPr lang="en-US" err="1">
                <a:ea typeface="Calibri"/>
                <a:cs typeface="Calibri"/>
              </a:rPr>
              <a:t>kan</a:t>
            </a:r>
            <a:r>
              <a:rPr lang="en-US">
                <a:ea typeface="Calibri"/>
                <a:cs typeface="Calibri"/>
              </a:rPr>
              <a:t> du </a:t>
            </a:r>
            <a:r>
              <a:rPr lang="en-US" err="1">
                <a:ea typeface="Calibri"/>
                <a:cs typeface="Calibri"/>
              </a:rPr>
              <a:t>eventuelt</a:t>
            </a:r>
            <a:r>
              <a:rPr lang="en-US">
                <a:ea typeface="Calibri"/>
                <a:cs typeface="Calibri"/>
              </a:rPr>
              <a:t>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r>
            <a:r>
              <a:rPr lang="en-US" err="1">
                <a:ea typeface="Calibri"/>
                <a:cs typeface="Calibri"/>
              </a:rPr>
              <a:t>makspris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barnehagene</a:t>
            </a:r>
            <a:r>
              <a:rPr lang="en-US">
                <a:ea typeface="Calibri"/>
                <a:cs typeface="Calibri"/>
              </a:rPr>
              <a:t>, om gratis </a:t>
            </a:r>
            <a:r>
              <a:rPr lang="en-US" err="1">
                <a:ea typeface="Calibri"/>
                <a:cs typeface="Calibri"/>
              </a:rPr>
              <a:t>kjernetid</a:t>
            </a:r>
            <a:r>
              <a:rPr lang="en-US">
                <a:ea typeface="Calibri"/>
                <a:cs typeface="Calibri"/>
              </a:rPr>
              <a:t> for </a:t>
            </a:r>
            <a:r>
              <a:rPr lang="en-US" err="1">
                <a:ea typeface="Calibri"/>
                <a:cs typeface="Calibri"/>
              </a:rPr>
              <a:t>lavinntektsfamilier</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støttetiltak</a:t>
            </a:r>
            <a:r>
              <a:rPr lang="en-US">
                <a:ea typeface="Calibri"/>
                <a:cs typeface="Calibri"/>
              </a:rPr>
              <a:t>.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ea typeface="Calibri"/>
                <a:cs typeface="Calibri"/>
              </a:rPr>
              <a:t>Alle barn er I </a:t>
            </a:r>
            <a:r>
              <a:rPr lang="en-US" err="1">
                <a:ea typeface="Calibri"/>
                <a:cs typeface="Calibri"/>
              </a:rPr>
              <a:t>skole</a:t>
            </a:r>
            <a:endParaRPr lang="en-US">
              <a:cs typeface="Calibri"/>
            </a:endParaRPr>
          </a:p>
          <a:p>
            <a:pPr lvl="1" indent="-171450">
              <a:buFont typeface="Calibri"/>
              <a:buChar char="-"/>
            </a:pPr>
            <a:r>
              <a:rPr lang="en-US">
                <a:ea typeface="Calibri"/>
                <a:cs typeface="Calibri"/>
              </a:rPr>
              <a:t>Her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err="1">
                <a:ea typeface="Calibri"/>
                <a:cs typeface="Calibri"/>
              </a:rPr>
              <a:t>læring</a:t>
            </a:r>
            <a:r>
              <a:rPr lang="en-US">
                <a:ea typeface="Calibri"/>
                <a:cs typeface="Calibri"/>
              </a:rPr>
              <a:t> </a:t>
            </a:r>
            <a:r>
              <a:rPr lang="en-US" dirty="0" err="1">
                <a:ea typeface="Calibri"/>
                <a:cs typeface="Calibri"/>
              </a:rPr>
              <a:t>og</a:t>
            </a:r>
            <a:r>
              <a:rPr lang="en-US">
                <a:ea typeface="Calibri"/>
                <a:cs typeface="Calibri"/>
              </a:rPr>
              <a:t> lek/</a:t>
            </a:r>
            <a:r>
              <a:rPr lang="en-US" err="1">
                <a:ea typeface="Calibri"/>
                <a:cs typeface="Calibri"/>
              </a:rPr>
              <a:t>sosialt</a:t>
            </a:r>
            <a:r>
              <a:rPr lang="en-US">
                <a:ea typeface="Calibri"/>
                <a:cs typeface="Calibri"/>
              </a:rPr>
              <a:t> </a:t>
            </a:r>
            <a:r>
              <a:rPr lang="en-US" err="1">
                <a:ea typeface="Calibri"/>
                <a:cs typeface="Calibri"/>
              </a:rPr>
              <a:t>samvær</a:t>
            </a:r>
            <a:r>
              <a:rPr lang="en-US">
                <a:ea typeface="Calibri"/>
                <a:cs typeface="Calibri"/>
              </a:rPr>
              <a:t> med </a:t>
            </a:r>
            <a:r>
              <a:rPr lang="en-US" err="1">
                <a:ea typeface="Calibri"/>
                <a:cs typeface="Calibri"/>
              </a:rPr>
              <a:t>andre</a:t>
            </a:r>
            <a:r>
              <a:rPr lang="en-US">
                <a:ea typeface="Calibri"/>
                <a:cs typeface="Calibri"/>
              </a:rPr>
              <a:t> barn. Det er </a:t>
            </a:r>
            <a:r>
              <a:rPr lang="en-US" err="1">
                <a:ea typeface="Calibri"/>
                <a:cs typeface="Calibri"/>
              </a:rPr>
              <a:t>lærere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stede</a:t>
            </a:r>
            <a:r>
              <a:rPr lang="en-US">
                <a:ea typeface="Calibri"/>
                <a:cs typeface="Calibri"/>
              </a:rPr>
              <a:t>.</a:t>
            </a:r>
          </a:p>
          <a:p>
            <a:pPr lvl="1" indent="-171450">
              <a:buFont typeface="Calibri"/>
              <a:buChar char="-"/>
            </a:pPr>
            <a:r>
              <a:rPr lang="en-US">
                <a:ea typeface="Calibri"/>
                <a:cs typeface="Calibri"/>
              </a:rPr>
              <a:t>Det </a:t>
            </a:r>
            <a:r>
              <a:rPr lang="en-US" err="1">
                <a:ea typeface="Calibri"/>
                <a:cs typeface="Calibri"/>
              </a:rPr>
              <a:t>som</a:t>
            </a:r>
            <a:r>
              <a:rPr lang="en-US">
                <a:ea typeface="Calibri"/>
                <a:cs typeface="Calibri"/>
              </a:rPr>
              <a:t> </a:t>
            </a:r>
            <a:r>
              <a:rPr lang="en-US" err="1">
                <a:ea typeface="Calibri"/>
                <a:cs typeface="Calibri"/>
              </a:rPr>
              <a:t>forventes</a:t>
            </a:r>
            <a:r>
              <a:rPr lang="en-US">
                <a:ea typeface="Calibri"/>
                <a:cs typeface="Calibri"/>
              </a:rPr>
              <a:t> av </a:t>
            </a:r>
            <a:r>
              <a:rPr lang="en-US" err="1">
                <a:ea typeface="Calibri"/>
                <a:cs typeface="Calibri"/>
              </a:rPr>
              <a:t>foreldrene</a:t>
            </a:r>
            <a:r>
              <a:rPr lang="en-US">
                <a:ea typeface="Calibri"/>
                <a:cs typeface="Calibri"/>
              </a:rPr>
              <a:t> er </a:t>
            </a:r>
            <a:r>
              <a:rPr lang="en-US" dirty="0" err="1">
                <a:ea typeface="Calibri"/>
                <a:cs typeface="Calibri"/>
              </a:rPr>
              <a:t>å</a:t>
            </a:r>
            <a:r>
              <a:rPr lang="en-US">
                <a:ea typeface="Calibri"/>
                <a:cs typeface="Calibri"/>
              </a:rPr>
              <a:t> </a:t>
            </a:r>
            <a:r>
              <a:rPr lang="en-US" err="1">
                <a:ea typeface="Calibri"/>
                <a:cs typeface="Calibri"/>
              </a:rPr>
              <a:t>følge</a:t>
            </a:r>
            <a:r>
              <a:rPr lang="en-US">
                <a:ea typeface="Calibri"/>
                <a:cs typeface="Calibri"/>
              </a:rPr>
              <a:t> med </a:t>
            </a:r>
            <a:r>
              <a:rPr lang="en-US" err="1">
                <a:ea typeface="Calibri"/>
                <a:cs typeface="Calibri"/>
              </a:rPr>
              <a:t>på</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gjør</a:t>
            </a:r>
            <a:r>
              <a:rPr lang="en-US">
                <a:ea typeface="Calibri"/>
                <a:cs typeface="Calibri"/>
              </a:rPr>
              <a:t> </a:t>
            </a:r>
            <a:r>
              <a:rPr lang="en-US" err="1">
                <a:ea typeface="Calibri"/>
                <a:cs typeface="Calibri"/>
              </a:rPr>
              <a:t>lekser</a:t>
            </a:r>
            <a:r>
              <a:rPr lang="en-US">
                <a:ea typeface="Calibri"/>
                <a:cs typeface="Calibri"/>
              </a:rPr>
              <a:t>, </a:t>
            </a:r>
            <a:r>
              <a:rPr lang="en-US" err="1">
                <a:ea typeface="Calibri"/>
                <a:cs typeface="Calibri"/>
              </a:rPr>
              <a:t>har</a:t>
            </a:r>
            <a:r>
              <a:rPr lang="en-US">
                <a:ea typeface="Calibri"/>
                <a:cs typeface="Calibri"/>
              </a:rPr>
              <a:t> med </a:t>
            </a:r>
            <a:r>
              <a:rPr lang="en-US" err="1">
                <a:ea typeface="Calibri"/>
                <a:cs typeface="Calibri"/>
              </a:rPr>
              <a:t>matpakke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turutstyr</a:t>
            </a:r>
            <a:r>
              <a:rPr lang="en-US">
                <a:ea typeface="Calibri"/>
                <a:cs typeface="Calibri"/>
              </a:rPr>
              <a:t>. </a:t>
            </a:r>
            <a:endParaRPr lang="en-US"/>
          </a:p>
          <a:p>
            <a:pPr lvl="1" indent="-171450">
              <a:buFont typeface="Calibri"/>
              <a:buChar char="-"/>
            </a:pPr>
            <a:r>
              <a:rPr lang="en-US">
                <a:ea typeface="Calibri"/>
                <a:cs typeface="Calibri"/>
              </a:rPr>
              <a:t>Det </a:t>
            </a:r>
            <a:r>
              <a:rPr lang="en-US" err="1">
                <a:ea typeface="Calibri"/>
                <a:cs typeface="Calibri"/>
              </a:rPr>
              <a:t>koster</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penger</a:t>
            </a:r>
            <a:endParaRPr lang="en-US"/>
          </a:p>
          <a:p>
            <a:pPr lvl="1" indent="-171450">
              <a:buFont typeface="Calibri"/>
              <a:buChar char="-"/>
            </a:pP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gir</a:t>
            </a:r>
            <a:r>
              <a:rPr lang="en-US">
                <a:ea typeface="Calibri"/>
                <a:cs typeface="Calibri"/>
              </a:rPr>
              <a:t> </a:t>
            </a:r>
            <a:r>
              <a:rPr lang="en-US" err="1">
                <a:ea typeface="Calibri"/>
                <a:cs typeface="Calibri"/>
              </a:rPr>
              <a:t>beskjed</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skjer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Feks</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skal</a:t>
            </a:r>
            <a:r>
              <a:rPr lang="en-US">
                <a:ea typeface="Calibri"/>
                <a:cs typeface="Calibri"/>
              </a:rPr>
              <a:t> ta med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f.eks</a:t>
            </a:r>
            <a:r>
              <a:rPr lang="en-US">
                <a:ea typeface="Calibri"/>
                <a:cs typeface="Calibri"/>
              </a:rPr>
              <a:t> ha med seg </a:t>
            </a:r>
            <a:r>
              <a:rPr lang="en-US" err="1">
                <a:ea typeface="Calibri"/>
                <a:cs typeface="Calibri"/>
              </a:rPr>
              <a:t>kleskift</a:t>
            </a:r>
            <a:r>
              <a:rPr lang="en-US">
                <a:ea typeface="Calibri"/>
                <a:cs typeface="Calibri"/>
              </a:rPr>
              <a:t>, </a:t>
            </a:r>
            <a:r>
              <a:rPr lang="en-US" err="1">
                <a:ea typeface="Calibri"/>
                <a:cs typeface="Calibri"/>
              </a:rPr>
              <a:t>skolebøker</a:t>
            </a:r>
            <a:r>
              <a:rPr lang="en-US">
                <a:ea typeface="Calibri"/>
                <a:cs typeface="Calibri"/>
              </a:rPr>
              <a:t> </a:t>
            </a:r>
            <a:r>
              <a:rPr lang="en-US" err="1">
                <a:ea typeface="Calibri"/>
                <a:cs typeface="Calibri"/>
              </a:rPr>
              <a:t>osv</a:t>
            </a:r>
            <a:r>
              <a:rPr lang="en-US">
                <a:ea typeface="Calibri"/>
                <a:cs typeface="Calibri"/>
              </a:rPr>
              <a:t>...). </a:t>
            </a:r>
          </a:p>
          <a:p>
            <a:pPr lvl="1" indent="-171450">
              <a:buFont typeface="Calibri"/>
              <a:buChar char="-"/>
            </a:pPr>
            <a:r>
              <a:rPr lang="en-US">
                <a:ea typeface="Calibri"/>
                <a:cs typeface="Calibri"/>
              </a:rPr>
              <a:t>Kan ta </a:t>
            </a:r>
            <a:r>
              <a:rPr lang="en-US" err="1">
                <a:ea typeface="Calibri"/>
                <a:cs typeface="Calibri"/>
              </a:rPr>
              <a:t>kontakt</a:t>
            </a:r>
            <a:r>
              <a:rPr lang="en-US">
                <a:ea typeface="Calibri"/>
                <a:cs typeface="Calibri"/>
              </a:rPr>
              <a:t> med </a:t>
            </a: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dersom</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tenker</a:t>
            </a:r>
            <a:r>
              <a:rPr lang="en-US">
                <a:ea typeface="Calibri"/>
                <a:cs typeface="Calibri"/>
              </a:rPr>
              <a:t> det er </a:t>
            </a:r>
            <a:r>
              <a:rPr lang="en-US" err="1">
                <a:ea typeface="Calibri"/>
                <a:cs typeface="Calibri"/>
              </a:rPr>
              <a:t>noe</a:t>
            </a:r>
            <a:r>
              <a:rPr lang="en-US">
                <a:ea typeface="Calibri"/>
                <a:cs typeface="Calibri"/>
              </a:rPr>
              <a:t> det er </a:t>
            </a:r>
            <a:r>
              <a:rPr lang="en-US" err="1">
                <a:ea typeface="Calibri"/>
                <a:cs typeface="Calibri"/>
              </a:rPr>
              <a:t>viktig</a:t>
            </a:r>
            <a:r>
              <a:rPr lang="en-US">
                <a:ea typeface="Calibri"/>
                <a:cs typeface="Calibri"/>
              </a:rPr>
              <a:t> de vet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gi</a:t>
            </a:r>
            <a:r>
              <a:rPr lang="en-US">
                <a:ea typeface="Calibri"/>
                <a:cs typeface="Calibri"/>
              </a:rPr>
              <a:t> </a:t>
            </a:r>
            <a:r>
              <a:rPr lang="en-US" err="1">
                <a:ea typeface="Calibri"/>
                <a:cs typeface="Calibri"/>
              </a:rPr>
              <a:t>eksempler</a:t>
            </a:r>
            <a:r>
              <a:rPr lang="en-US">
                <a:ea typeface="Calibri"/>
                <a:cs typeface="Calibri"/>
              </a:rPr>
              <a:t>)</a:t>
            </a:r>
          </a:p>
          <a:p>
            <a:pPr lvl="1" indent="-171450">
              <a:buFont typeface="Calibri"/>
              <a:buChar char="-"/>
            </a:pP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når</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kommer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a:t>
            </a: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hver</a:t>
            </a:r>
            <a:r>
              <a:rPr lang="en-US">
                <a:ea typeface="Calibri"/>
                <a:cs typeface="Calibri"/>
              </a:rPr>
              <a:t> </a:t>
            </a:r>
            <a:r>
              <a:rPr lang="en-US" err="1">
                <a:ea typeface="Calibri"/>
                <a:cs typeface="Calibri"/>
              </a:rPr>
              <a:t>dag</a:t>
            </a:r>
            <a:r>
              <a:rPr lang="en-US">
                <a:ea typeface="Calibri"/>
                <a:cs typeface="Calibri"/>
              </a:rPr>
              <a:t> </a:t>
            </a:r>
            <a:r>
              <a:rPr lang="en-US" err="1">
                <a:ea typeface="Calibri"/>
                <a:cs typeface="Calibri"/>
              </a:rPr>
              <a:t>dersom</a:t>
            </a:r>
            <a:r>
              <a:rPr lang="en-US">
                <a:ea typeface="Calibri"/>
                <a:cs typeface="Calibri"/>
              </a:rPr>
              <a:t> </a:t>
            </a:r>
            <a:r>
              <a:rPr lang="en-US" err="1">
                <a:ea typeface="Calibri"/>
                <a:cs typeface="Calibri"/>
              </a:rPr>
              <a:t>barnet</a:t>
            </a:r>
            <a:r>
              <a:rPr lang="en-US">
                <a:ea typeface="Calibri"/>
                <a:cs typeface="Calibri"/>
              </a:rPr>
              <a:t> er </a:t>
            </a:r>
            <a:r>
              <a:rPr lang="en-US" err="1">
                <a:ea typeface="Calibri"/>
                <a:cs typeface="Calibri"/>
              </a:rPr>
              <a:t>sykt</a:t>
            </a:r>
            <a:r>
              <a:rPr lang="en-US">
                <a:ea typeface="Calibri"/>
                <a:cs typeface="Calibri"/>
              </a:rPr>
              <a:t> I </a:t>
            </a:r>
            <a:r>
              <a:rPr lang="en-US" err="1">
                <a:ea typeface="Calibri"/>
                <a:cs typeface="Calibri"/>
              </a:rPr>
              <a:t>flere</a:t>
            </a:r>
            <a:r>
              <a:rPr lang="en-US">
                <a:ea typeface="Calibri"/>
                <a:cs typeface="Calibri"/>
              </a:rPr>
              <a:t> </a:t>
            </a:r>
            <a:r>
              <a:rPr lang="en-US" err="1">
                <a:ea typeface="Calibri"/>
                <a:cs typeface="Calibri"/>
              </a:rPr>
              <a:t>dager</a:t>
            </a:r>
            <a:r>
              <a:rPr lang="en-US">
                <a:ea typeface="Calibri"/>
                <a:cs typeface="Calibri"/>
              </a:rPr>
              <a:t>.  </a:t>
            </a:r>
          </a:p>
          <a:p>
            <a:pPr lvl="1" indent="-171450">
              <a:buFont typeface="Calibri"/>
              <a:buChar char="-"/>
            </a:pPr>
            <a:r>
              <a:rPr lang="en-US">
                <a:ea typeface="Calibri"/>
                <a:cs typeface="Calibri"/>
              </a:rPr>
              <a:t>Delta </a:t>
            </a:r>
            <a:r>
              <a:rPr lang="en-US" err="1">
                <a:ea typeface="Calibri"/>
                <a:cs typeface="Calibri"/>
              </a:rPr>
              <a:t>på</a:t>
            </a:r>
            <a:r>
              <a:rPr lang="en-US">
                <a:ea typeface="Calibri"/>
                <a:cs typeface="Calibri"/>
              </a:rPr>
              <a:t> </a:t>
            </a:r>
            <a:r>
              <a:rPr lang="en-US" err="1">
                <a:ea typeface="Calibri"/>
                <a:cs typeface="Calibri"/>
              </a:rPr>
              <a:t>foreldresamtale</a:t>
            </a:r>
            <a:r>
              <a:rPr lang="en-US">
                <a:ea typeface="Calibri"/>
                <a:cs typeface="Calibri"/>
              </a:rPr>
              <a:t>, </a:t>
            </a:r>
            <a:r>
              <a:rPr lang="en-US" err="1">
                <a:ea typeface="Calibri"/>
                <a:cs typeface="Calibri"/>
              </a:rPr>
              <a:t>foreldremøter</a:t>
            </a:r>
            <a:endParaRPr lang="en-US" dirty="0">
              <a:ea typeface="Calibri"/>
              <a:cs typeface="Calibri"/>
            </a:endParaRPr>
          </a:p>
          <a:p>
            <a:pPr lvl="1" indent="-171450">
              <a:buFont typeface="Calibri"/>
              <a:buChar char="-"/>
            </a:pPr>
            <a:r>
              <a:rPr lang="nb-NO"/>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dirty="0" err="1">
                <a:ea typeface="Calibri"/>
                <a:cs typeface="Calibri"/>
              </a:rPr>
              <a:t>Fritidsaktiviteter</a:t>
            </a:r>
            <a:endParaRPr lang="en-US" dirty="0">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dirty="0">
                <a:ea typeface="Calibri"/>
                <a:cs typeface="Calibri"/>
              </a:rPr>
              <a:t>Det </a:t>
            </a:r>
            <a:r>
              <a:rPr lang="en-US" dirty="0" err="1">
                <a:ea typeface="Calibri"/>
                <a:cs typeface="Calibri"/>
              </a:rPr>
              <a:t>vil</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denne</a:t>
            </a:r>
            <a:r>
              <a:rPr lang="en-US" dirty="0">
                <a:ea typeface="Calibri"/>
                <a:cs typeface="Calibri"/>
              </a:rPr>
              <a:t> </a:t>
            </a:r>
            <a:r>
              <a:rPr lang="en-US" dirty="0" err="1">
                <a:ea typeface="Calibri"/>
                <a:cs typeface="Calibri"/>
              </a:rPr>
              <a:t>sliden</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om at </a:t>
            </a:r>
            <a:r>
              <a:rPr lang="en-US" dirty="0" err="1">
                <a:ea typeface="Calibri"/>
                <a:cs typeface="Calibri"/>
              </a:rPr>
              <a:t>barna</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behov</a:t>
            </a:r>
            <a:r>
              <a:rPr lang="en-US" dirty="0">
                <a:ea typeface="Calibri"/>
                <a:cs typeface="Calibri"/>
              </a:rPr>
              <a:t> for </a:t>
            </a:r>
            <a:r>
              <a:rPr lang="en-US" dirty="0" err="1">
                <a:ea typeface="Calibri"/>
                <a:cs typeface="Calibri"/>
              </a:rPr>
              <a:t>å</a:t>
            </a:r>
            <a:r>
              <a:rPr lang="en-US" dirty="0">
                <a:ea typeface="Calibri"/>
                <a:cs typeface="Calibri"/>
              </a:rPr>
              <a:t> </a:t>
            </a:r>
            <a:r>
              <a:rPr lang="en-US" dirty="0" err="1">
                <a:ea typeface="Calibri"/>
                <a:cs typeface="Calibri"/>
              </a:rPr>
              <a:t>kunne</a:t>
            </a:r>
            <a:r>
              <a:rPr lang="en-US" dirty="0">
                <a:ea typeface="Calibri"/>
                <a:cs typeface="Calibri"/>
              </a:rPr>
              <a:t> </a:t>
            </a:r>
            <a:r>
              <a:rPr lang="en-US" dirty="0" err="1">
                <a:ea typeface="Calibri"/>
                <a:cs typeface="Calibri"/>
              </a:rPr>
              <a:t>være</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de liker, </a:t>
            </a:r>
            <a:r>
              <a:rPr lang="en-US" dirty="0" err="1">
                <a:ea typeface="Calibri"/>
                <a:cs typeface="Calibri"/>
              </a:rPr>
              <a:t>sammen</a:t>
            </a:r>
            <a:r>
              <a:rPr lang="en-US" dirty="0">
                <a:ea typeface="Calibri"/>
                <a:cs typeface="Calibri"/>
              </a:rPr>
              <a:t> med </a:t>
            </a:r>
            <a:r>
              <a:rPr lang="en-US" dirty="0" err="1">
                <a:ea typeface="Calibri"/>
                <a:cs typeface="Calibri"/>
              </a:rPr>
              <a:t>andre</a:t>
            </a:r>
            <a:r>
              <a:rPr lang="en-US" dirty="0">
                <a:ea typeface="Calibri"/>
                <a:cs typeface="Calibri"/>
              </a:rPr>
              <a:t> barn I </a:t>
            </a:r>
            <a:r>
              <a:rPr lang="en-US" dirty="0" err="1">
                <a:ea typeface="Calibri"/>
                <a:cs typeface="Calibri"/>
              </a:rPr>
              <a:t>nærområdet</a:t>
            </a:r>
            <a:r>
              <a:rPr lang="en-US" dirty="0">
                <a:ea typeface="Calibri"/>
                <a:cs typeface="Calibri"/>
              </a:rPr>
              <a:t>. For barn er </a:t>
            </a:r>
            <a:r>
              <a:rPr lang="en-US" dirty="0" err="1">
                <a:ea typeface="Calibri"/>
                <a:cs typeface="Calibri"/>
              </a:rPr>
              <a:t>tilhørighet</a:t>
            </a:r>
            <a:r>
              <a:rPr lang="en-US" dirty="0">
                <a:ea typeface="Calibri"/>
                <a:cs typeface="Calibri"/>
              </a:rPr>
              <a:t> med </a:t>
            </a:r>
            <a:r>
              <a:rPr lang="en-US" dirty="0" err="1">
                <a:ea typeface="Calibri"/>
                <a:cs typeface="Calibri"/>
              </a:rPr>
              <a:t>andre</a:t>
            </a:r>
            <a:r>
              <a:rPr lang="en-US" dirty="0">
                <a:ea typeface="Calibri"/>
                <a:cs typeface="Calibri"/>
              </a:rPr>
              <a:t> </a:t>
            </a:r>
            <a:r>
              <a:rPr lang="en-US" dirty="0" err="1">
                <a:ea typeface="Calibri"/>
                <a:cs typeface="Calibri"/>
              </a:rPr>
              <a:t>jevnaldrene</a:t>
            </a:r>
            <a:r>
              <a:rPr lang="en-US" dirty="0">
                <a:ea typeface="Calibri"/>
                <a:cs typeface="Calibri"/>
              </a:rPr>
              <a:t> </a:t>
            </a:r>
            <a:r>
              <a:rPr lang="en-US" dirty="0" err="1">
                <a:ea typeface="Calibri"/>
                <a:cs typeface="Calibri"/>
              </a:rPr>
              <a:t>veldig</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støtte</a:t>
            </a:r>
            <a:r>
              <a:rPr lang="en-US" dirty="0">
                <a:ea typeface="Calibri"/>
                <a:cs typeface="Calibri"/>
              </a:rPr>
              <a:t> dem I </a:t>
            </a:r>
            <a:r>
              <a:rPr lang="en-US" dirty="0" err="1">
                <a:ea typeface="Calibri"/>
                <a:cs typeface="Calibri"/>
              </a:rPr>
              <a:t>å</a:t>
            </a:r>
            <a:r>
              <a:rPr lang="en-US" dirty="0">
                <a:ea typeface="Calibri"/>
                <a:cs typeface="Calibri"/>
              </a:rPr>
              <a:t> </a:t>
            </a:r>
            <a:r>
              <a:rPr lang="en-US" dirty="0" err="1">
                <a:ea typeface="Calibri"/>
                <a:cs typeface="Calibri"/>
              </a:rPr>
              <a:t>bli</a:t>
            </a:r>
            <a:r>
              <a:rPr lang="en-US" dirty="0">
                <a:ea typeface="Calibri"/>
                <a:cs typeface="Calibri"/>
              </a:rPr>
              <a:t> </a:t>
            </a:r>
            <a:r>
              <a:rPr lang="en-US" dirty="0" err="1">
                <a:ea typeface="Calibri"/>
                <a:cs typeface="Calibri"/>
              </a:rPr>
              <a:t>kjent</a:t>
            </a:r>
            <a:r>
              <a:rPr lang="en-US" dirty="0">
                <a:ea typeface="Calibri"/>
                <a:cs typeface="Calibri"/>
              </a:rPr>
              <a:t> med barn I </a:t>
            </a:r>
            <a:r>
              <a:rPr lang="en-US" dirty="0" err="1">
                <a:ea typeface="Calibri"/>
                <a:cs typeface="Calibri"/>
              </a:rPr>
              <a:t>nærområdet</a:t>
            </a:r>
            <a:r>
              <a:rPr lang="en-US" dirty="0">
                <a:ea typeface="Calibri"/>
                <a:cs typeface="Calibri"/>
              </a:rPr>
              <a:t> er </a:t>
            </a:r>
            <a:r>
              <a:rPr lang="en-US" dirty="0" err="1">
                <a:ea typeface="Calibri"/>
                <a:cs typeface="Calibri"/>
              </a:rPr>
              <a: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oppgave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dirty="0">
              <a:ea typeface="Calibri"/>
              <a:cs typeface="Calibri"/>
            </a:endParaRPr>
          </a:p>
          <a:p>
            <a:pPr lvl="1" indent="-171450">
              <a:buFont typeface="Calibri"/>
              <a:buChar char="-"/>
            </a:pPr>
            <a:r>
              <a:rPr lang="en-US" dirty="0">
                <a:ea typeface="Calibri"/>
                <a:cs typeface="Calibri"/>
              </a:rPr>
              <a:t>Dette </a:t>
            </a:r>
            <a:r>
              <a:rPr lang="en-US" dirty="0" err="1">
                <a:ea typeface="Calibri"/>
                <a:cs typeface="Calibri"/>
              </a:rPr>
              <a:t>kan</a:t>
            </a:r>
            <a:r>
              <a:rPr lang="en-US" dirty="0">
                <a:ea typeface="Calibri"/>
                <a:cs typeface="Calibri"/>
              </a:rPr>
              <a:t> </a:t>
            </a:r>
            <a:r>
              <a:rPr lang="en-US" dirty="0" err="1">
                <a:ea typeface="Calibri"/>
                <a:cs typeface="Calibri"/>
              </a:rPr>
              <a:t>være</a:t>
            </a:r>
            <a:r>
              <a:rPr lang="en-US" dirty="0">
                <a:ea typeface="Calibri"/>
                <a:cs typeface="Calibri"/>
              </a:rPr>
              <a:t> mange </a:t>
            </a:r>
            <a:r>
              <a:rPr lang="en-US" dirty="0" err="1">
                <a:ea typeface="Calibri"/>
                <a:cs typeface="Calibri"/>
              </a:rPr>
              <a:t>ulike</a:t>
            </a:r>
            <a:r>
              <a:rPr lang="en-US" dirty="0">
                <a:ea typeface="Calibri"/>
                <a:cs typeface="Calibri"/>
              </a:rPr>
              <a:t> ting. Gi </a:t>
            </a:r>
            <a:r>
              <a:rPr lang="en-US" dirty="0" err="1">
                <a:ea typeface="Calibri"/>
                <a:cs typeface="Calibri"/>
              </a:rPr>
              <a:t>flere</a:t>
            </a:r>
            <a:r>
              <a:rPr lang="en-US" dirty="0">
                <a:ea typeface="Calibri"/>
                <a:cs typeface="Calibri"/>
              </a:rPr>
              <a:t> </a:t>
            </a:r>
            <a:r>
              <a:rPr lang="en-US" dirty="0" err="1">
                <a:ea typeface="Calibri"/>
                <a:cs typeface="Calibri"/>
              </a:rPr>
              <a:t>eksempler</a:t>
            </a:r>
            <a:r>
              <a:rPr lang="en-US" dirty="0">
                <a:ea typeface="Calibri"/>
                <a:cs typeface="Calibri"/>
              </a:rPr>
              <a:t> av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er </a:t>
            </a:r>
            <a:r>
              <a:rPr lang="en-US" dirty="0" err="1">
                <a:ea typeface="Calibri"/>
                <a:cs typeface="Calibri"/>
              </a:rPr>
              <a:t>tilgjengelig</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endParaRPr lang="en-US" dirty="0"/>
          </a:p>
          <a:p>
            <a:pPr lvl="1" indent="-171450">
              <a:buFont typeface="Calibri"/>
              <a:buChar char="-"/>
            </a:pPr>
            <a:r>
              <a:rPr lang="en-US" dirty="0" err="1">
                <a:ea typeface="Calibri"/>
                <a:cs typeface="Calibri"/>
              </a:rPr>
              <a:t>Noen</a:t>
            </a:r>
            <a:r>
              <a:rPr lang="en-US" dirty="0">
                <a:ea typeface="Calibri"/>
                <a:cs typeface="Calibri"/>
              </a:rPr>
              <a:t> ganger er </a:t>
            </a:r>
            <a:r>
              <a:rPr lang="en-US" dirty="0" err="1">
                <a:ea typeface="Calibri"/>
                <a:cs typeface="Calibri"/>
              </a:rPr>
              <a:t>disse</a:t>
            </a:r>
            <a:r>
              <a:rPr lang="en-US" dirty="0">
                <a:ea typeface="Calibri"/>
                <a:cs typeface="Calibri"/>
              </a:rPr>
              <a:t> </a:t>
            </a:r>
            <a:r>
              <a:rPr lang="en-US" dirty="0" err="1">
                <a:ea typeface="Calibri"/>
                <a:cs typeface="Calibri"/>
              </a:rPr>
              <a:t>aktivitetene</a:t>
            </a:r>
            <a:r>
              <a:rPr lang="en-US" dirty="0">
                <a:ea typeface="Calibri"/>
                <a:cs typeface="Calibri"/>
              </a:rPr>
              <a:t> gratis, </a:t>
            </a:r>
            <a:r>
              <a:rPr lang="en-US" dirty="0" err="1">
                <a:ea typeface="Calibri"/>
                <a:cs typeface="Calibri"/>
              </a:rPr>
              <a:t>noen</a:t>
            </a:r>
            <a:r>
              <a:rPr lang="en-US" dirty="0">
                <a:ea typeface="Calibri"/>
                <a:cs typeface="Calibri"/>
              </a:rPr>
              <a:t> ganger </a:t>
            </a:r>
            <a:r>
              <a:rPr lang="en-US" dirty="0" err="1">
                <a:ea typeface="Calibri"/>
                <a:cs typeface="Calibri"/>
              </a:rPr>
              <a:t>penger</a:t>
            </a:r>
            <a:r>
              <a:rPr lang="en-US" dirty="0">
                <a:ea typeface="Calibri"/>
                <a:cs typeface="Calibri"/>
              </a:rPr>
              <a:t> (Si </a:t>
            </a:r>
            <a:r>
              <a:rPr lang="en-US" dirty="0" err="1">
                <a:ea typeface="Calibri"/>
                <a:cs typeface="Calibri"/>
              </a:rPr>
              <a:t>noe</a:t>
            </a:r>
            <a:r>
              <a:rPr lang="en-US" dirty="0">
                <a:ea typeface="Calibri"/>
                <a:cs typeface="Calibri"/>
              </a:rPr>
              <a:t> om at </a:t>
            </a:r>
            <a:r>
              <a:rPr lang="en-US" dirty="0" err="1">
                <a:ea typeface="Calibri"/>
                <a:cs typeface="Calibri"/>
              </a:rPr>
              <a:t>noe</a:t>
            </a:r>
            <a:r>
              <a:rPr lang="en-US" dirty="0">
                <a:ea typeface="Calibri"/>
                <a:cs typeface="Calibri"/>
              </a:rPr>
              <a:t> er </a:t>
            </a:r>
            <a:r>
              <a:rPr lang="en-US" dirty="0" err="1">
                <a:ea typeface="Calibri"/>
                <a:cs typeface="Calibri"/>
              </a:rPr>
              <a:t>dyrere</a:t>
            </a:r>
            <a:r>
              <a:rPr lang="en-US" dirty="0">
                <a:ea typeface="Calibri"/>
                <a:cs typeface="Calibri"/>
              </a:rPr>
              <a:t> </a:t>
            </a:r>
            <a:r>
              <a:rPr lang="en-US" dirty="0" err="1">
                <a:ea typeface="Calibri"/>
                <a:cs typeface="Calibri"/>
              </a:rPr>
              <a:t>enn</a:t>
            </a:r>
            <a:r>
              <a:rPr lang="en-US" dirty="0">
                <a:ea typeface="Calibri"/>
                <a:cs typeface="Calibri"/>
              </a:rPr>
              <a:t> </a:t>
            </a:r>
            <a:r>
              <a:rPr lang="en-US" dirty="0" err="1">
                <a:ea typeface="Calibri"/>
                <a:cs typeface="Calibri"/>
              </a:rPr>
              <a:t>andre</a:t>
            </a:r>
            <a:r>
              <a:rPr lang="en-US" dirty="0">
                <a:ea typeface="Calibri"/>
                <a:cs typeface="Calibri"/>
              </a:rPr>
              <a:t>?)</a:t>
            </a:r>
          </a:p>
          <a:p>
            <a:pPr lvl="1" indent="-171450">
              <a:buFont typeface="Calibri"/>
              <a:buChar char="-"/>
            </a:pPr>
            <a:r>
              <a:rPr lang="en-US" dirty="0" err="1">
                <a:ea typeface="Calibri"/>
                <a:cs typeface="Calibri"/>
              </a:rPr>
              <a:t>Enkelte</a:t>
            </a:r>
            <a:r>
              <a:rPr lang="en-US" dirty="0">
                <a:ea typeface="Calibri"/>
                <a:cs typeface="Calibri"/>
              </a:rPr>
              <a:t> </a:t>
            </a:r>
            <a:r>
              <a:rPr lang="en-US" dirty="0" err="1">
                <a:ea typeface="Calibri"/>
                <a:cs typeface="Calibri"/>
              </a:rPr>
              <a:t>fritidsaktiviteter</a:t>
            </a:r>
            <a:r>
              <a:rPr lang="en-US" dirty="0">
                <a:ea typeface="Calibri"/>
                <a:cs typeface="Calibri"/>
              </a:rPr>
              <a:t> </a:t>
            </a:r>
            <a:r>
              <a:rPr lang="en-US" dirty="0" err="1">
                <a:ea typeface="Calibri"/>
                <a:cs typeface="Calibri"/>
              </a:rPr>
              <a:t>krever</a:t>
            </a:r>
            <a:r>
              <a:rPr lang="en-US" dirty="0">
                <a:ea typeface="Calibri"/>
                <a:cs typeface="Calibri"/>
              </a:rPr>
              <a:t> at </a:t>
            </a:r>
            <a:r>
              <a:rPr lang="en-US" dirty="0" err="1">
                <a:ea typeface="Calibri"/>
                <a:cs typeface="Calibri"/>
              </a:rPr>
              <a:t>foreldrene</a:t>
            </a:r>
            <a:r>
              <a:rPr lang="en-US" dirty="0">
                <a:ea typeface="Calibri"/>
                <a:cs typeface="Calibri"/>
              </a:rPr>
              <a:t> </a:t>
            </a:r>
            <a:r>
              <a:rPr lang="en-US" dirty="0" err="1">
                <a:ea typeface="Calibri"/>
                <a:cs typeface="Calibri"/>
              </a:rPr>
              <a:t>følger</a:t>
            </a:r>
            <a:r>
              <a:rPr lang="en-US" dirty="0">
                <a:ea typeface="Calibri"/>
                <a:cs typeface="Calibri"/>
              </a:rPr>
              <a:t> </a:t>
            </a:r>
            <a:r>
              <a:rPr lang="en-US" dirty="0" err="1">
                <a:ea typeface="Calibri"/>
                <a:cs typeface="Calibri"/>
              </a:rPr>
              <a:t>opp</a:t>
            </a:r>
            <a:r>
              <a:rPr lang="en-US" dirty="0">
                <a:ea typeface="Calibri"/>
                <a:cs typeface="Calibri"/>
              </a:rPr>
              <a:t> </a:t>
            </a:r>
            <a:r>
              <a:rPr lang="en-US" dirty="0" err="1">
                <a:ea typeface="Calibri"/>
                <a:cs typeface="Calibri"/>
              </a:rPr>
              <a:t>ved</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dugnader</a:t>
            </a:r>
            <a:r>
              <a:rPr lang="en-US" dirty="0">
                <a:ea typeface="Calibri"/>
                <a:cs typeface="Calibri"/>
              </a:rPr>
              <a:t>, </a:t>
            </a:r>
            <a:r>
              <a:rPr lang="en-US" dirty="0" err="1">
                <a:ea typeface="Calibri"/>
                <a:cs typeface="Calibri"/>
              </a:rPr>
              <a:t>samle</a:t>
            </a:r>
            <a:r>
              <a:rPr lang="en-US" dirty="0">
                <a:ea typeface="Calibri"/>
                <a:cs typeface="Calibri"/>
              </a:rPr>
              <a:t> inn </a:t>
            </a:r>
            <a:r>
              <a:rPr lang="en-US" dirty="0" err="1">
                <a:ea typeface="Calibri"/>
                <a:cs typeface="Calibri"/>
              </a:rPr>
              <a:t>penger</a:t>
            </a:r>
            <a:r>
              <a:rPr lang="en-US" dirty="0">
                <a:ea typeface="Calibri"/>
                <a:cs typeface="Calibri"/>
              </a:rPr>
              <a:t> </a:t>
            </a:r>
            <a:r>
              <a:rPr lang="en-US" dirty="0" err="1">
                <a:ea typeface="Calibri"/>
                <a:cs typeface="Calibri"/>
              </a:rPr>
              <a:t>ved</a:t>
            </a:r>
            <a:r>
              <a:rPr lang="en-US" dirty="0">
                <a:ea typeface="Calibri"/>
                <a:cs typeface="Calibri"/>
              </a:rPr>
              <a:t> </a:t>
            </a:r>
            <a:r>
              <a:rPr lang="en-US" dirty="0" err="1">
                <a:ea typeface="Calibri"/>
                <a:cs typeface="Calibri"/>
              </a:rPr>
              <a:t>loppenmarked</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Igjen</a:t>
            </a:r>
            <a:r>
              <a:rPr lang="en-US" dirty="0">
                <a:ea typeface="Calibri"/>
                <a:cs typeface="Calibri"/>
              </a:rPr>
              <a:t> bruk </a:t>
            </a:r>
            <a:r>
              <a:rPr lang="en-US" dirty="0" err="1">
                <a:ea typeface="Calibri"/>
                <a:cs typeface="Calibri"/>
              </a:rPr>
              <a:t>eksempler</a:t>
            </a:r>
            <a:r>
              <a:rPr lang="en-US" dirty="0">
                <a:ea typeface="Calibri"/>
                <a:cs typeface="Calibri"/>
              </a:rPr>
              <a:t> </a:t>
            </a:r>
            <a:r>
              <a:rPr lang="en-US" dirty="0" err="1">
                <a:ea typeface="Calibri"/>
                <a:cs typeface="Calibri"/>
              </a:rPr>
              <a:t>som</a:t>
            </a:r>
            <a:r>
              <a:rPr lang="en-US" dirty="0">
                <a:ea typeface="Calibri"/>
                <a:cs typeface="Calibri"/>
              </a:rPr>
              <a:t> er relevant for </a:t>
            </a:r>
            <a:r>
              <a:rPr lang="en-US" dirty="0" err="1">
                <a:ea typeface="Calibri"/>
                <a:cs typeface="Calibri"/>
              </a:rPr>
              <a:t>deres</a:t>
            </a:r>
            <a:r>
              <a:rPr lang="en-US" dirty="0">
                <a:ea typeface="Calibri"/>
                <a:cs typeface="Calibri"/>
              </a:rPr>
              <a:t> </a:t>
            </a:r>
            <a:r>
              <a:rPr lang="en-US" dirty="0" err="1">
                <a:ea typeface="Calibri"/>
                <a:cs typeface="Calibri"/>
              </a:rPr>
              <a:t>nærmiljø</a:t>
            </a:r>
            <a:r>
              <a:rPr lang="en-US" dirty="0">
                <a:ea typeface="Calibri"/>
                <a:cs typeface="Calibri"/>
              </a:rPr>
              <a:t>. </a:t>
            </a:r>
          </a:p>
          <a:p>
            <a:pPr lvl="1" indent="-171450">
              <a:buFont typeface="Calibri"/>
              <a:buChar cha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om man har invitert inn lokale hjelpeinstanser. </a:t>
            </a:r>
          </a:p>
          <a:p>
            <a:endParaRPr lang="nb-NO"/>
          </a:p>
          <a:p>
            <a:r>
              <a:rPr lang="nb-NO"/>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a:p>
          <a:p>
            <a:r>
              <a:rPr lang="nb-NO"/>
              <a:t>Si noe om at alle småbarn følges opp av helsestasjonen, men at det også finnes helsestasjon for ungdom og skolehelsetjeneste. </a:t>
            </a:r>
          </a:p>
          <a:p>
            <a:endParaRPr lang="nb-NO"/>
          </a:p>
          <a:p>
            <a:r>
              <a:rPr lang="nb-NO"/>
              <a:t>Si noe om at det finnes tjenester som skal følge opp psykisk helse</a:t>
            </a:r>
            <a:r>
              <a:rPr lang="nb-NO" dirty="0"/>
              <a:t> i spesialisthelsetjenesten</a:t>
            </a:r>
            <a:r>
              <a:rPr lang="nb-NO"/>
              <a:t>.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endParaRPr lang="nb-NO" dirty="0"/>
          </a:p>
          <a:p>
            <a:r>
              <a:rPr lang="nb-NO" dirty="0"/>
              <a:t>Ved vansker i familien kan en ta kontakt med familievernkontoret</a:t>
            </a:r>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ru-RU" sz="3600" kern="1200" dirty="0">
                <a:solidFill>
                  <a:schemeClr val="tx2"/>
                </a:solidFill>
                <a:latin typeface="+mj-lt"/>
                <a:ea typeface="+mj-ea"/>
                <a:cs typeface="+mj-cs"/>
              </a:rPr>
              <a:t>Встреча </a:t>
            </a:r>
            <a:r>
              <a:rPr lang="en-US" sz="3600" kern="1200" dirty="0">
                <a:solidFill>
                  <a:schemeClr val="tx2"/>
                </a:solidFill>
                <a:latin typeface="+mj-lt"/>
                <a:ea typeface="+mj-ea"/>
                <a:cs typeface="+mj-cs"/>
              </a:rPr>
              <a:t>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ru-RU" sz="1800" dirty="0">
                <a:solidFill>
                  <a:schemeClr val="tx2"/>
                </a:solidFill>
              </a:rPr>
              <a:t>Презентация для родителей</a:t>
            </a:r>
          </a:p>
          <a:p>
            <a:pPr marL="457200" indent="-228600" algn="l">
              <a:buFont typeface="Arial" panose="020B0604020202020204" pitchFamily="34" charset="0"/>
              <a:buChar char="•"/>
            </a:pPr>
            <a:r>
              <a:rPr lang="ru-RU" sz="1800" dirty="0">
                <a:solidFill>
                  <a:schemeClr val="tx2"/>
                </a:solidFill>
              </a:rPr>
              <a:t>Учебное пособие для учителя</a:t>
            </a:r>
            <a:r>
              <a:rPr lang="lv-LV" sz="1800" dirty="0">
                <a:solidFill>
                  <a:schemeClr val="tx2"/>
                </a:solidFill>
              </a:rPr>
              <a:t> </a:t>
            </a:r>
            <a:r>
              <a:rPr lang="ru-RU" sz="1800" dirty="0">
                <a:solidFill>
                  <a:schemeClr val="tx2"/>
                </a:solidFill>
              </a:rPr>
              <a:t>/</a:t>
            </a:r>
            <a:r>
              <a:rPr lang="lv-LV" sz="1800" dirty="0">
                <a:solidFill>
                  <a:schemeClr val="tx2"/>
                </a:solidFill>
              </a:rPr>
              <a:t> </a:t>
            </a:r>
            <a:r>
              <a:rPr lang="ru-RU" sz="1800" dirty="0">
                <a:solidFill>
                  <a:schemeClr val="tx2"/>
                </a:solidFill>
              </a:rPr>
              <a:t>методиста (в поле примечаний)</a:t>
            </a:r>
          </a:p>
          <a:p>
            <a:pPr marL="457200" indent="-228600" algn="l">
              <a:buFont typeface="Arial" panose="020B0604020202020204" pitchFamily="34" charset="0"/>
              <a:buChar char="•"/>
            </a:pPr>
            <a:r>
              <a:rPr lang="ru-RU" sz="1800" dirty="0">
                <a:solidFill>
                  <a:schemeClr val="tx2"/>
                </a:solidFill>
              </a:rPr>
              <a:t>Домашнее задание </a:t>
            </a:r>
          </a:p>
          <a:p>
            <a:pPr marL="457200" indent="-228600" algn="l">
              <a:buFont typeface="Arial" panose="020B0604020202020204" pitchFamily="34" charset="0"/>
              <a:buChar char="•"/>
            </a:pPr>
            <a:r>
              <a:rPr lang="ru-RU" sz="1800" dirty="0">
                <a:solidFill>
                  <a:schemeClr val="tx2"/>
                </a:solidFill>
              </a:rPr>
              <a:t>Ресурсы с дополнительной информацией для родителей</a:t>
            </a:r>
          </a:p>
          <a:p>
            <a:pPr marL="228600" algn="l"/>
            <a:endParaRPr lang="en-US" sz="1800" dirty="0">
              <a:solidFill>
                <a:schemeClr val="tx2"/>
              </a:solidFill>
            </a:endParaRP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err="1"/>
              <a:t>Муниципальные</a:t>
            </a:r>
            <a:r>
              <a:rPr lang="uk-UA" sz="5400" dirty="0"/>
              <a:t> услуги</a:t>
            </a:r>
            <a:endParaRPr lang="en-US" sz="54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NAV</a:t>
            </a:r>
          </a:p>
          <a:p>
            <a:r>
              <a:rPr lang="en-US" sz="2200" dirty="0" err="1"/>
              <a:t>Familieteam</a:t>
            </a:r>
            <a:endParaRPr lang="en-US" sz="2200" dirty="0"/>
          </a:p>
          <a:p>
            <a:r>
              <a:rPr lang="en-US" sz="2200" dirty="0" err="1"/>
              <a:t>Familiens</a:t>
            </a:r>
            <a:r>
              <a:rPr lang="en-US" sz="2200" dirty="0"/>
              <a:t> </a:t>
            </a:r>
            <a:r>
              <a:rPr lang="en-US" sz="2200" dirty="0" err="1"/>
              <a:t>hus</a:t>
            </a:r>
            <a:endParaRPr lang="en-US" sz="2200" dirty="0"/>
          </a:p>
          <a:p>
            <a:endParaRPr lang="en-US" sz="2200" dirty="0"/>
          </a:p>
          <a:p>
            <a:r>
              <a:rPr lang="en-US" sz="2200" dirty="0"/>
              <a:t>(</a:t>
            </a:r>
            <a:r>
              <a:rPr lang="uk-UA" sz="2200" dirty="0"/>
              <a:t>ДОБАВЬТЕ УСЛУГИ ВАШЕГО МУНИЦИПАЛИТЕТА)</a:t>
            </a:r>
            <a:endParaRPr lang="en-US" sz="2200" dirty="0"/>
          </a:p>
          <a:p>
            <a:endParaRPr lang="en-US" sz="2200" dirty="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dirty="0"/>
              <a:t>Служб</a:t>
            </a:r>
            <a:r>
              <a:rPr lang="lv-LV" sz="5400" dirty="0"/>
              <a:t>a</a:t>
            </a:r>
            <a:r>
              <a:rPr lang="ru-RU" sz="5400" dirty="0"/>
              <a:t> защиты детей (</a:t>
            </a:r>
            <a:r>
              <a:rPr lang="ru-RU" sz="5400" dirty="0" err="1"/>
              <a:t>Barnevernet</a:t>
            </a:r>
            <a:r>
              <a:rPr lang="ru-RU" sz="5400" dirty="0"/>
              <a:t>)</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ru-RU" sz="2000" dirty="0"/>
              <a:t>Помощь родителям и детям, нуждающимся в поддержке по разным причинам</a:t>
            </a:r>
          </a:p>
          <a:p>
            <a:r>
              <a:rPr lang="ru-RU" sz="2000" dirty="0"/>
              <a:t>Отстаивать интересы ребенка</a:t>
            </a:r>
          </a:p>
          <a:p>
            <a:r>
              <a:rPr lang="ru-RU" sz="2000" dirty="0"/>
              <a:t>Меры оказанной помощи:</a:t>
            </a:r>
          </a:p>
          <a:p>
            <a:pPr lvl="1"/>
            <a:r>
              <a:rPr lang="ru-RU" sz="2000" dirty="0"/>
              <a:t>Советы и консультации</a:t>
            </a:r>
          </a:p>
          <a:p>
            <a:pPr lvl="1"/>
            <a:r>
              <a:rPr lang="ru-RU" sz="2000" dirty="0"/>
              <a:t>Родительские группы</a:t>
            </a:r>
          </a:p>
          <a:p>
            <a:pPr lvl="1"/>
            <a:r>
              <a:rPr lang="ru-RU" sz="2000" dirty="0"/>
              <a:t>Финансовая поддержка детского сада, кружков и т. д. </a:t>
            </a:r>
          </a:p>
          <a:p>
            <a:pPr lvl="1"/>
            <a:r>
              <a:rPr lang="ru-RU" sz="2000" dirty="0"/>
              <a:t>Приют</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ru-RU" sz="3600">
                <a:solidFill>
                  <a:schemeClr val="tx2"/>
                </a:solidFill>
              </a:rPr>
              <a:t>Что еще </a:t>
            </a:r>
            <a:r>
              <a:rPr lang="ru-RU" sz="3600" dirty="0">
                <a:solidFill>
                  <a:schemeClr val="tx2"/>
                </a:solidFill>
              </a:rPr>
              <a:t>хорошего?</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dirty="0"/>
              <a:t>Совет от профессионалов</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ru-RU" sz="2200" dirty="0"/>
              <a:t>Дарите ребенку безусловную любовь, то есть, показывайте, что любите ребенка, независимо от того, что он делает</a:t>
            </a:r>
          </a:p>
          <a:p>
            <a:r>
              <a:rPr lang="ru-RU" sz="2200" dirty="0"/>
              <a:t>Принимайте ребенка таким, какой он есть, что бы не случилось</a:t>
            </a:r>
          </a:p>
          <a:p>
            <a:r>
              <a:rPr lang="ru-RU" sz="2200" dirty="0"/>
              <a:t>Будьте открытым взрослым, с ясными границами, понятными ребенку</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3000" dirty="0"/>
              <a:t>Консультационные группы для родителей</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Если хотите поделиться своим собственным опытом и поговорить с другими людьми, оказавшимися в аналогичной ситуации</a:t>
            </a:r>
          </a:p>
          <a:p>
            <a:r>
              <a:rPr lang="ru-RU" sz="2200" dirty="0"/>
              <a:t>Если вы хотите большей поддержки для себя в роли родителей</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4600" dirty="0"/>
              <a:t>Домашнее задание</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ru-RU" sz="1700" dirty="0"/>
              <a:t>Как вы относитесь к тому, чтобы сопровождать своего ребенка в детском саду, школе и на досуговых мероприятиях в Норвегии? Отличается ли это от того, как это было в вашей родной стране?</a:t>
            </a:r>
          </a:p>
          <a:p>
            <a:r>
              <a:rPr lang="ru-RU" sz="1700" dirty="0"/>
              <a:t>Подумайте о своих собственных потребностях. Есть ли услуги, о которых, по вашему мнению, вам нужна дополнительная информация или дополнительная поддержка?</a:t>
            </a:r>
          </a:p>
          <a:p>
            <a:r>
              <a:rPr lang="ru-RU" sz="1700" dirty="0"/>
              <a:t>Есть ли у вас беспокойства по поводу услуг, которые вы используете или будете использовать в будущем? </a:t>
            </a:r>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ru-RU" dirty="0"/>
              <a:t>Полезные ссылки и адреса</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a:t>
            </a:r>
            <a:r>
              <a:rPr lang="ru-RU" dirty="0"/>
              <a:t>Введите соответствующие номера телефонов, ссылки и адреса</a:t>
            </a:r>
            <a:r>
              <a:rPr lang="nb-NO" dirty="0"/>
              <a:t>)</a:t>
            </a:r>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ru-RU" sz="5400" kern="1200" dirty="0">
                <a:solidFill>
                  <a:schemeClr val="tx1"/>
                </a:solidFill>
                <a:latin typeface="+mj-lt"/>
                <a:ea typeface="+mj-ea"/>
                <a:cs typeface="+mj-cs"/>
              </a:rPr>
              <a:t>Домашнее задание</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ru-RU" sz="2200" dirty="0"/>
              <a:t>Упражнение на анализ</a:t>
            </a:r>
          </a:p>
          <a:p>
            <a:pPr lvl="1"/>
            <a:r>
              <a:rPr lang="ru-RU" sz="2200" dirty="0"/>
              <a:t>Имеются ли какие-либо различия в том, каково это быть родителем в вашей родной стране и в Норвегии?</a:t>
            </a:r>
          </a:p>
          <a:p>
            <a:pPr lvl="1"/>
            <a:r>
              <a:rPr lang="ru-RU" sz="2200" dirty="0"/>
              <a:t>Заинтересовало ли вас что-нибудь в норвежской системе?</a:t>
            </a:r>
          </a:p>
          <a:p>
            <a:pPr lvl="1"/>
            <a:r>
              <a:rPr lang="ru-RU" sz="2200" dirty="0"/>
              <a:t>Беспокоит ли что-нибудь вас, как родителя в Норвегии? </a:t>
            </a:r>
            <a:endParaRPr lang="en-US" sz="2200" dirty="0"/>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Сегодняшняя повестка дня</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Органы благосостояния</a:t>
            </a:r>
          </a:p>
          <a:p>
            <a:r>
              <a:rPr lang="ru-RU" sz="2200" dirty="0"/>
              <a:t>Быть родителем в Норвегии</a:t>
            </a:r>
          </a:p>
          <a:p>
            <a:r>
              <a:rPr lang="ru-RU" sz="2200" dirty="0"/>
              <a:t>Предложение услуги</a:t>
            </a:r>
          </a:p>
          <a:p>
            <a:r>
              <a:rPr lang="ru-RU" sz="2200" dirty="0"/>
              <a:t>Домашнее задание</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dirty="0"/>
              <a:t>Государство всеобщего благосостояния</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ru-RU" sz="1700" dirty="0"/>
              <a:t>Детский сад</a:t>
            </a:r>
          </a:p>
          <a:p>
            <a:r>
              <a:rPr lang="ru-RU" sz="1700" dirty="0"/>
              <a:t>Медицинский центр (</a:t>
            </a:r>
            <a:r>
              <a:rPr lang="ru-RU" sz="1700" dirty="0" err="1"/>
              <a:t>Helsestasjonen</a:t>
            </a:r>
            <a:r>
              <a:rPr lang="ru-RU" sz="1700" dirty="0"/>
              <a:t>)</a:t>
            </a:r>
          </a:p>
          <a:p>
            <a:r>
              <a:rPr lang="ru-RU" sz="1700" dirty="0"/>
              <a:t> Школьные и внеклассные занятия</a:t>
            </a:r>
          </a:p>
          <a:p>
            <a:r>
              <a:rPr lang="ru-RU" sz="1700" dirty="0"/>
              <a:t>Семейный врач</a:t>
            </a:r>
          </a:p>
          <a:p>
            <a:r>
              <a:rPr lang="ru-RU" sz="1700" dirty="0"/>
              <a:t>NAV</a:t>
            </a:r>
          </a:p>
          <a:p>
            <a:r>
              <a:rPr lang="ru-RU" sz="1700" dirty="0"/>
              <a:t>Служб</a:t>
            </a:r>
            <a:r>
              <a:rPr lang="lv-LV" sz="1700" dirty="0"/>
              <a:t>a</a:t>
            </a:r>
            <a:r>
              <a:rPr lang="ru-RU" sz="1700" dirty="0"/>
              <a:t> защиты детей (</a:t>
            </a:r>
            <a:r>
              <a:rPr lang="ru-RU" sz="1700" dirty="0" err="1"/>
              <a:t>Barnevernet</a:t>
            </a:r>
            <a:r>
              <a:rPr lang="ru-RU" sz="1700" dirty="0"/>
              <a:t>)</a:t>
            </a:r>
          </a:p>
          <a:p>
            <a:r>
              <a:rPr lang="ru-RU" sz="1700" dirty="0"/>
              <a:t>Hospital</a:t>
            </a:r>
          </a:p>
          <a:p>
            <a:r>
              <a:rPr lang="ru-RU" sz="1700" dirty="0"/>
              <a:t>Пункт первой помощи</a:t>
            </a:r>
          </a:p>
          <a:p>
            <a:r>
              <a:rPr lang="ru-RU" sz="1700" dirty="0"/>
              <a:t>Муниципальные службы здравоохранения</a:t>
            </a:r>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4200" dirty="0"/>
              <a:t>Чего ждут от родителей в Норвегии</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Сопровождать ребенка в школе и детском саду</a:t>
            </a:r>
          </a:p>
          <a:p>
            <a:r>
              <a:rPr lang="ru-RU" sz="2200" dirty="0"/>
              <a:t>Следить за здоровьем ребенка</a:t>
            </a:r>
          </a:p>
          <a:p>
            <a:r>
              <a:rPr lang="ru-RU" sz="2200" dirty="0"/>
              <a:t>Позволить ребенку общаться и принимать участие в мероприятиях</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Детский сад</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ru-RU" sz="2000" dirty="0"/>
              <a:t>Обучение через игру и на природе</a:t>
            </a:r>
          </a:p>
          <a:p>
            <a:r>
              <a:rPr lang="ru-RU" sz="2000" dirty="0"/>
              <a:t>План обучения</a:t>
            </a:r>
          </a:p>
          <a:p>
            <a:r>
              <a:rPr lang="ru-RU" sz="2000" dirty="0"/>
              <a:t>Приносить  упакованный ланч и походное снаряжение</a:t>
            </a:r>
          </a:p>
          <a:p>
            <a:r>
              <a:rPr lang="ru-RU" sz="2000" dirty="0"/>
              <a:t>Забирать и приводить вовремя</a:t>
            </a:r>
          </a:p>
          <a:p>
            <a:r>
              <a:rPr lang="ru-RU" sz="2000" dirty="0"/>
              <a:t>Уведомлять в случае болезни или отсутствия  </a:t>
            </a:r>
          </a:p>
          <a:p>
            <a:r>
              <a:rPr lang="ru-RU" sz="2000" dirty="0"/>
              <a:t>PPT (услуга психологии воспитания) при необходимости</a:t>
            </a:r>
          </a:p>
          <a:p>
            <a:r>
              <a:rPr lang="ru-RU" sz="2000" dirty="0"/>
              <a:t>Производить оплату</a:t>
            </a:r>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uk-UA" sz="5400" kern="1200" dirty="0">
                <a:solidFill>
                  <a:schemeClr val="tx1"/>
                </a:solidFill>
                <a:latin typeface="+mj-lt"/>
                <a:ea typeface="+mj-ea"/>
                <a:cs typeface="+mj-cs"/>
              </a:rPr>
              <a:t>Школа</a:t>
            </a:r>
            <a:endParaRPr lang="en-US" sz="5400" kern="1200" dirty="0">
              <a:solidFill>
                <a:schemeClr val="tx1"/>
              </a:solidFill>
              <a:latin typeface="+mj-lt"/>
              <a:ea typeface="+mj-ea"/>
              <a:cs typeface="+mj-cs"/>
            </a:endParaRP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fontScale="92500" lnSpcReduction="20000"/>
          </a:bodyPr>
          <a:lstStyle/>
          <a:p>
            <a:r>
              <a:rPr lang="ru-RU" sz="2000" dirty="0"/>
              <a:t>Учеба</a:t>
            </a:r>
          </a:p>
          <a:p>
            <a:r>
              <a:rPr lang="ru-RU" sz="2000" dirty="0"/>
              <a:t>Домашнее задание</a:t>
            </a:r>
          </a:p>
          <a:p>
            <a:r>
              <a:rPr lang="ru-RU" sz="2000" dirty="0"/>
              <a:t>Упакованный ланч</a:t>
            </a:r>
          </a:p>
          <a:p>
            <a:r>
              <a:rPr lang="ru-RU" sz="2000" dirty="0"/>
              <a:t>Контроль сообщений, что ребенку следует брать с собой в особые дни и т. д.</a:t>
            </a:r>
          </a:p>
          <a:p>
            <a:r>
              <a:rPr lang="ru-RU" sz="2000" dirty="0"/>
              <a:t>Информировать в случае болезни и т. д.</a:t>
            </a:r>
          </a:p>
          <a:p>
            <a:r>
              <a:rPr lang="ru-RU" sz="2000" dirty="0"/>
              <a:t>Не пропускать, за исключением каникул и болезни</a:t>
            </a:r>
          </a:p>
          <a:p>
            <a:r>
              <a:rPr lang="ru-RU" sz="2000" dirty="0"/>
              <a:t>Внеклассные мероприятия</a:t>
            </a:r>
          </a:p>
          <a:p>
            <a:r>
              <a:rPr lang="ru-RU" sz="2000" dirty="0"/>
              <a:t>PPT (услуга психологии воспитания) при необходимости</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000" dirty="0" err="1"/>
              <a:t>Досуг</a:t>
            </a:r>
            <a:endParaRPr lang="en-US" sz="50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Упражнения</a:t>
            </a:r>
          </a:p>
          <a:p>
            <a:r>
              <a:rPr lang="ru-RU" sz="2200" dirty="0"/>
              <a:t>Культурные предложения, такие как театр, танцы и т. д.</a:t>
            </a:r>
          </a:p>
          <a:p>
            <a:r>
              <a:rPr lang="ru-RU" sz="2200" dirty="0"/>
              <a:t>Активность на прилегающей территории </a:t>
            </a:r>
          </a:p>
          <a:p>
            <a:r>
              <a:rPr lang="ru-RU" sz="2200" dirty="0"/>
              <a:t>Друзья</a:t>
            </a:r>
          </a:p>
          <a:p>
            <a:r>
              <a:rPr lang="ru-RU" sz="2400" dirty="0"/>
              <a:t>Производить оплату</a:t>
            </a:r>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dirty="0"/>
              <a:t>Кто может помочь в случае заболевания</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endParaRPr lang="ru-RU" sz="1700" dirty="0"/>
          </a:p>
          <a:p>
            <a:pPr marL="0"/>
            <a:r>
              <a:rPr lang="ru-RU" sz="1700" dirty="0"/>
              <a:t>Семейный врач</a:t>
            </a:r>
          </a:p>
          <a:p>
            <a:pPr marL="0"/>
            <a:r>
              <a:rPr lang="ru-RU" sz="1700" dirty="0"/>
              <a:t>Медицинский центр</a:t>
            </a:r>
          </a:p>
          <a:p>
            <a:pPr marL="0"/>
            <a:r>
              <a:rPr lang="ru-RU" sz="1700" dirty="0"/>
              <a:t>Пункт первой помощи</a:t>
            </a:r>
          </a:p>
          <a:p>
            <a:pPr marL="0"/>
            <a:r>
              <a:rPr lang="ru-RU" sz="1700" dirty="0"/>
              <a:t>Врач - специалист</a:t>
            </a:r>
          </a:p>
          <a:p>
            <a:pPr marL="0"/>
            <a:r>
              <a:rPr lang="ru-RU" sz="1700" dirty="0"/>
              <a:t>Муниципальные службы здравоохранения</a:t>
            </a:r>
          </a:p>
          <a:p>
            <a:pPr marL="0"/>
            <a:r>
              <a:rPr lang="ru-RU" sz="1700" dirty="0"/>
              <a:t>Управление по вопросам семьи</a:t>
            </a:r>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customXml/itemProps3.xml><?xml version="1.0" encoding="utf-8"?>
<ds:datastoreItem xmlns:ds="http://schemas.openxmlformats.org/officeDocument/2006/customXml" ds:itemID="{5F21953E-7D12-48D2-9AA3-8EE706FD81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480</TotalTime>
  <Words>2821</Words>
  <Application>Microsoft Office PowerPoint</Application>
  <PresentationFormat>Widescreen</PresentationFormat>
  <Paragraphs>200</Paragraphs>
  <Slides>17</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Söhne</vt:lpstr>
      <vt:lpstr>Office-tema</vt:lpstr>
      <vt:lpstr>Встреча  2</vt:lpstr>
      <vt:lpstr>Домашнее задание</vt:lpstr>
      <vt:lpstr>Сегодняшняя повестка дня</vt:lpstr>
      <vt:lpstr>Государство всеобщего благосостояния</vt:lpstr>
      <vt:lpstr>Чего ждут от родителей в Норвегии</vt:lpstr>
      <vt:lpstr>Детский сад</vt:lpstr>
      <vt:lpstr>Школа</vt:lpstr>
      <vt:lpstr>Досуг</vt:lpstr>
      <vt:lpstr>Кто может помочь в случае заболевания</vt:lpstr>
      <vt:lpstr>Муниципальные услуги</vt:lpstr>
      <vt:lpstr>PowerPoint Presentation</vt:lpstr>
      <vt:lpstr>Службa защиты детей (Barnevernet)</vt:lpstr>
      <vt:lpstr>Что еще хорошего?</vt:lpstr>
      <vt:lpstr>Совет от профессионалов</vt:lpstr>
      <vt:lpstr>Консультационные группы для родителей</vt:lpstr>
      <vt:lpstr>Домашнее задание</vt:lpstr>
      <vt:lpstr>Полезные ссылки и адреса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diana iksite</cp:lastModifiedBy>
  <cp:revision>9</cp:revision>
  <dcterms:created xsi:type="dcterms:W3CDTF">2024-04-26T11:39:09Z</dcterms:created>
  <dcterms:modified xsi:type="dcterms:W3CDTF">2024-05-31T13:30:31Z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