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5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7D2F56-152B-8149-8977-FDCA955FAB0B}" type="datetimeFigureOut">
              <a:rPr lang="nb-NO" smtClean="0"/>
              <a:t>08.06.2024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Bruk litt tid på å reflektere over hjemmeoppgaven fra forrige gang. </a:t>
            </a:r>
          </a:p>
          <a:p>
            <a:pPr rtl="0"/>
            <a:r>
              <a:rPr lang="rhg-latn"/>
              <a:t>Det er fint om deltagerne får noe tid til å snakke om egne erfaringer og at man får i gang en liten diskusjon om dere får tid. </a:t>
            </a:r>
          </a:p>
          <a:p>
            <a:pPr rtl="0"/>
            <a:r>
              <a:rPr lang="rhg-latn"/>
              <a:t>Har det dukket opp noen spørsmål?</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De neste slidene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pPr rtl="0"/>
            <a:endParaRPr lang="nb-NO"/>
          </a:p>
          <a:p>
            <a:pPr rtl="0"/>
            <a:r>
              <a:rPr lang="rhg-latn"/>
              <a:t>Dette er en film om barnevernet. Filmen finner du på ulike språk her: </a:t>
            </a:r>
          </a:p>
          <a:p>
            <a:pPr rtl="0"/>
            <a:r>
              <a:rPr lang="rhg-latn"/>
              <a:t>Filmer på ulike språk: https://www.bufdir.no/fagstotte/barnevern-oppvekst/informasjonsressurser/informasjonsmateriell-om-barnevern-pa-ulike-sprak/ </a:t>
            </a:r>
          </a:p>
          <a:p>
            <a:pPr rtl="0"/>
            <a:endParaRPr lang="nb-NO"/>
          </a:p>
          <a:p>
            <a:pPr rtl="0"/>
            <a:r>
              <a:rPr lang="rhg-latn"/>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pPr rtl="0"/>
            <a:endParaRPr lang="nb-NO"/>
          </a:p>
          <a:p>
            <a:pPr rtl="0"/>
            <a:r>
              <a:rPr lang="rhg-latn"/>
              <a:t>Gå igjennom punktene som er mest relevant for dine deltagere.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rhg-latn"/>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rhg-latn"/>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Vis gjerne til illustrasjonen og at det er helt ok og normalt at det er rotete osv. men at man kan være god nok foreldre for det.</a:t>
            </a:r>
          </a:p>
          <a:p>
            <a:pPr rtl="0"/>
            <a:endParaRPr lang="nb-NO"/>
          </a:p>
          <a:p>
            <a:pPr rtl="0"/>
            <a:r>
              <a:rPr lang="rhg-latn"/>
              <a:t>Disse prinsippene går igjen i det fagfolk anbefaler foreldre å følge. </a:t>
            </a:r>
            <a:br>
              <a:rPr lang="nb-NO"/>
            </a:br>
            <a:r>
              <a:rPr lang="rhg-latn"/>
              <a:t>Gi eksempler.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Denne var med forrige gang også, men det kan være ok å vise den på nytt.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ALTERNATIVER </a:t>
            </a:r>
          </a:p>
          <a:p>
            <a:pPr rtl="0"/>
            <a:endParaRPr lang="nb-NO"/>
          </a:p>
          <a:p>
            <a:pPr rtl="0"/>
            <a:r>
              <a:rPr lang="rhg-latn"/>
              <a:t>Foreldrerollen og samfunnsforventninger:</a:t>
            </a:r>
          </a:p>
          <a:p>
            <a:pPr rtl="0"/>
            <a:r>
              <a:rPr lang="rhg-latn"/>
              <a:t>Spørsmål 1: Hvordan opplever du forventningene til å følge opp barnets deltakelse i barnehage, skole og fritidsaktiviteter i Norge? Er det forskjellig fra hvordan det var i ditt hjemland?</a:t>
            </a:r>
          </a:p>
          <a:p>
            <a:pPr rtl="0"/>
            <a:r>
              <a:rPr lang="rhg-latn"/>
              <a:t>Spørsmål 2: På hvilke måter føler du at du får støtte fra samfunnet til å møte disse forventningene?</a:t>
            </a:r>
          </a:p>
          <a:p>
            <a:pPr rtl="0"/>
            <a:r>
              <a:rPr lang="rhg-latn"/>
              <a:t>Erfaringer med offentlige tjenester:</a:t>
            </a:r>
          </a:p>
          <a:p>
            <a:pPr rtl="0"/>
            <a:r>
              <a:rPr lang="rhg-latn"/>
              <a:t>Spørsmål 3: Beskriv dine erfaringer med å bruke offentlige tjenester som helsevesenet og kommunale hjelpetjenester. Er det noe som har overrasket deg eller utfordret deg?</a:t>
            </a:r>
          </a:p>
          <a:p>
            <a:pPr rtl="0"/>
            <a:r>
              <a:rPr lang="rhg-latn"/>
              <a:t>Spørsmål 4: </a:t>
            </a:r>
            <a:r>
              <a:rPr lang="rhg-latn"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rtl="0">
              <a:buFont typeface="Arial" panose="020B0604020202020204" pitchFamily="34" charset="0"/>
              <a:buChar char="•"/>
            </a:pPr>
            <a:r>
              <a:rPr lang="rhg-latn" b="0" i="0">
                <a:solidFill>
                  <a:srgbClr val="0D0D0D"/>
                </a:solidFill>
                <a:effectLst/>
                <a:highlight>
                  <a:srgbClr val="FFFFFF"/>
                </a:highlight>
                <a:latin typeface="Söhne"/>
              </a:rPr>
              <a:t>Tenk over dine egne og din families behov. Er det tjenester du føler du trenger mer informasjon om eller mer støtte fra?</a:t>
            </a:r>
          </a:p>
          <a:p>
            <a:pPr algn="l" rtl="0">
              <a:buFont typeface="Arial" panose="020B0604020202020204" pitchFamily="34" charset="0"/>
              <a:buChar char="•"/>
            </a:pPr>
            <a:r>
              <a:rPr lang="rhg-latn" b="0" i="0">
                <a:solidFill>
                  <a:srgbClr val="0D0D0D"/>
                </a:solidFill>
                <a:effectLst/>
                <a:highlight>
                  <a:srgbClr val="FFFFFF"/>
                </a:highlight>
                <a:latin typeface="Söhne"/>
              </a:rPr>
              <a:t>Er det spesifikke bekymringer du har i forhold til de tjenestene du bruker eller potensielt vil bruke i fremtiden?</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hg-latn">
                <a:ea typeface="Calibri"/>
                <a:cs typeface="Calibri"/>
              </a:rPr>
              <a:t>Stikkord til manus: </a:t>
            </a:r>
            <a:endParaRPr lang="nb-NO" dirty="0"/>
          </a:p>
          <a:p>
            <a:pPr marL="171450" indent="-171450" rtl="0">
              <a:spcBef>
                <a:spcPct val="0"/>
              </a:spcBef>
              <a:spcAft>
                <a:spcPct val="0"/>
              </a:spcAft>
              <a:buFont typeface="Calibri"/>
              <a:buChar char="-"/>
            </a:pPr>
            <a:r>
              <a:rPr lang="rhg-latn">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rhg-latn">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rhg-latn">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I dag skal vi bruke litt tid på å bli kjent med de instansene dere kommer til å forholde dere til som foreldre i Norge. </a:t>
            </a:r>
          </a:p>
          <a:p>
            <a:pPr rtl="0"/>
            <a:r>
              <a:rPr lang="rhg-latn"/>
              <a:t>I dette møtet er det fint om kursholdere har invitert inn relevante lokale instanser som helsestasjonen og barnevernet. </a:t>
            </a:r>
          </a:p>
          <a:p>
            <a:pPr rtl="0"/>
            <a:r>
              <a:rPr lang="rhg-latn"/>
              <a:t>Mange er redd for barnevernet, og det kan spille inn i hvordan de møter andre tjenester. Målet med dette møtet er å gjøre instansene mer kjent for å skape trygghet, og kjennskap til de. </a:t>
            </a:r>
          </a:p>
          <a:p>
            <a:pPr rtl="0"/>
            <a:r>
              <a:rPr lang="rhg-latn"/>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Norge er en velferdsstat. Det betyr at staten skal passe på at alle innbyggerne i landet har så trygge liv som mulig, og at alle får hjelp hvis de trenger det.</a:t>
            </a:r>
            <a:endParaRPr lang="nb-NO"/>
          </a:p>
          <a:p>
            <a:pPr rtl="0"/>
            <a:r>
              <a:rPr lang="rhg-latn"/>
              <a:t>Velferdsstaten tilbyr tjenester til innbyggerne fra de blir født og gjennom hele livet. Det er blant annet tjenester som helsehjelp ved fødsel, tilbud om barnehage, skole og økonomisk støtte hvis du mister jobben eller blir syk.</a:t>
            </a:r>
          </a:p>
          <a:p>
            <a:pPr rtl="0"/>
            <a:r>
              <a:rPr lang="rhg-latn"/>
              <a:t>Velferdsstaten kan også kalles andre ting. For eksempel kalles velferdsstaten for «det offentlige» eller «det offentlige tjenestetilbudet».</a:t>
            </a:r>
          </a:p>
          <a:p>
            <a:pPr rtl="0"/>
            <a:r>
              <a:rPr lang="rhg-latn">
                <a:latin typeface="Aptos"/>
                <a:ea typeface="Calibri"/>
                <a:cs typeface="Calibri"/>
              </a:rPr>
              <a:t>Som foreldre er det mange av </a:t>
            </a:r>
            <a:r>
              <a:rPr lang="rhg-latn" noProof="0">
                <a:latin typeface="Aptos"/>
                <a:ea typeface="Calibri"/>
                <a:cs typeface="Calibri"/>
              </a:rPr>
              <a:t>disse</a:t>
            </a:r>
            <a:r>
              <a:rPr lang="rhg-latn">
                <a:latin typeface="Aptos"/>
                <a:ea typeface="Calibri"/>
                <a:cs typeface="Calibri"/>
              </a:rPr>
              <a:t> tjenestene dere kommer til å være I kontakt med som skole, barnehage, osv. I dag skal vi prøve å bli litt mer kjent med disse tjenestene. </a:t>
            </a:r>
          </a:p>
          <a:p>
            <a:pPr rtl="0"/>
            <a:endParaRPr lang="en-US">
              <a:latin typeface="Calibri"/>
              <a:ea typeface="Calibri"/>
              <a:cs typeface="Calibri"/>
            </a:endParaRP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Som foreldre i Norge forventes det at du følger barnet opp i barnehage om de går der, på skolen, at du følger opp barnets helse ved å møte til avtaler hos helsestasjon, tannhelstjeneste, og tar kontakt ved behov. </a:t>
            </a:r>
          </a:p>
          <a:p>
            <a:pPr rtl="0"/>
            <a:r>
              <a:rPr lang="rhg-latn"/>
              <a:t>Det forventes også at man legger til rette for at barnet har et sosialliv, og at de for eksempel får være med på fritidsaktiviteter som de trives med. </a:t>
            </a:r>
          </a:p>
          <a:p>
            <a:pPr rtl="0"/>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hg-latn">
                <a:ea typeface="Calibri"/>
                <a:cs typeface="Calibri"/>
              </a:rPr>
              <a:t>Forslag til manus: </a:t>
            </a:r>
          </a:p>
          <a:p>
            <a:pPr marL="0" indent="0" rtl="0">
              <a:spcBef>
                <a:spcPct val="0"/>
              </a:spcBef>
              <a:spcAft>
                <a:spcPct val="0"/>
              </a:spcAft>
              <a:buFont typeface="Calibri"/>
              <a:buNone/>
            </a:pPr>
            <a:endParaRPr lang="en-US">
              <a:ea typeface="Calibri"/>
              <a:cs typeface="Calibri"/>
            </a:endParaRPr>
          </a:p>
          <a:p>
            <a:pPr rtl="0">
              <a:spcBef>
                <a:spcPct val="0"/>
              </a:spcBef>
              <a:spcAft>
                <a:spcPct val="0"/>
              </a:spcAft>
            </a:pPr>
            <a:r>
              <a:rPr lang="rhg-latn">
                <a:ea typeface="Calibri"/>
                <a:cs typeface="Calibri"/>
              </a:rPr>
              <a:t>Mange barn er I barnehage. Hva skjer I barnehagen?</a:t>
            </a:r>
          </a:p>
          <a:p>
            <a:pPr lvl="1" indent="-171450" rtl="0">
              <a:buFont typeface="Calibri"/>
              <a:buChar char="-"/>
            </a:pPr>
            <a:r>
              <a:rPr lang="rhg-latn">
                <a:ea typeface="Calibri"/>
                <a:cs typeface="Calibri"/>
              </a:rPr>
              <a:t>I barnehage er det først og fremst lek med andre barn  - og voksne som passer på. Det skal være trygt for barn å være her. Det er ofte uteaktiviteter og inneaktiviteter for barn som passer til de ulike alderene. Det er lagt opp til mye friluftsliv I norske barnehager, og barna får lov til å leke I nature, skitne seg til med søle osv. Men de skal være under oppsikt av voksne slik at de er I trygge omgivelser. </a:t>
            </a:r>
          </a:p>
          <a:p>
            <a:pPr lvl="1" indent="-171450" rtl="0">
              <a:buFont typeface="Calibri"/>
              <a:buChar char="-"/>
            </a:pPr>
            <a:endParaRPr lang="en-US">
              <a:ea typeface="Calibri"/>
              <a:cs typeface="Calibri"/>
            </a:endParaRPr>
          </a:p>
          <a:p>
            <a:pPr marL="285750" lvl="1" rtl="0"/>
            <a:r>
              <a:rPr lang="rhg-latn">
                <a:ea typeface="Calibri"/>
                <a:cs typeface="Calibri"/>
              </a:rPr>
              <a:t>Målet I barnehagen</a:t>
            </a:r>
            <a:endParaRPr lang="en-US">
              <a:ea typeface="Calibri"/>
              <a:cs typeface="Calibri"/>
            </a:endParaRPr>
          </a:p>
          <a:p>
            <a:pPr lvl="1" indent="-171450" rtl="0">
              <a:buFont typeface="Calibri"/>
              <a:buChar char="-"/>
            </a:pPr>
            <a:r>
              <a:rPr lang="rhg-latn">
                <a:ea typeface="Calibri"/>
                <a:cs typeface="Calibri"/>
              </a:rPr>
              <a:t>Barnehage er mer enn oppbevaring. Det er viktig at barna blir sosialisert med andre barn I lek. I tillegg til fri lek er det en pedagogisk plan I barnehager, hvor en pedagogisk leder følger opp slik at barna får de erfaringene de skal. </a:t>
            </a:r>
          </a:p>
          <a:p>
            <a:pPr lvl="1" indent="-171450" rtl="0">
              <a:buFont typeface="Calibri"/>
              <a:buChar char="-"/>
            </a:pPr>
            <a:endParaRPr lang="en-US"/>
          </a:p>
          <a:p>
            <a:pPr marL="285750" lvl="1" rtl="0"/>
            <a:r>
              <a:rPr lang="rhg-latn"/>
              <a:t>Hva er foreldres oppgaver når barna skal I barnehage?</a:t>
            </a:r>
          </a:p>
          <a:p>
            <a:pPr lvl="1" indent="-171450" rtl="0">
              <a:buFont typeface="Calibri"/>
              <a:buChar char="-"/>
            </a:pPr>
            <a:r>
              <a:rPr lang="rhg-latn"/>
              <a:t>Foreldre forventes å følge med på planen til barna og ha med det de trenger av utstyr. Eksempel på dette kan være matpakker daglig, og turutstyr til enkelte dager. Barna har ofte skift og klær tilgjengelig I barnehagen, og de blir skiftet på om de søler slik at de blir kalde eller lignende. Allikevel er det ikke fous på at barna skal ha rene klær når de går hjem, og de kan se litt lurvete ut om de har kost seg mye med utelek, maling eller lignende. Det er helt normal. </a:t>
            </a:r>
          </a:p>
          <a:p>
            <a:pPr lvl="1" indent="-171450" rtl="0">
              <a:buFont typeface="Calibri"/>
              <a:buChar char="-"/>
            </a:pPr>
            <a:r>
              <a:rPr lang="rhg-latn"/>
              <a:t>Barnehagen vil hjelpe deg med å gi beskjed om det er noe du trenger av utstyr som barnet ditt ikke har liggende. </a:t>
            </a:r>
          </a:p>
          <a:p>
            <a:pPr lvl="1" indent="-171450" rtl="0">
              <a:buFont typeface="Calibri"/>
              <a:buChar char="-"/>
            </a:pPr>
            <a:r>
              <a:rPr lang="rhg-latn">
                <a:ea typeface="Calibri"/>
                <a:cs typeface="Calibri"/>
              </a:rPr>
              <a:t>Si fra når barnet ikke kommer I barnehagen </a:t>
            </a:r>
          </a:p>
          <a:p>
            <a:pPr lvl="1" indent="-171450" rtl="0">
              <a:buFont typeface="Calibri"/>
              <a:buChar char="-"/>
            </a:pPr>
            <a:r>
              <a:rPr lang="rhg-latn">
                <a:ea typeface="Calibri"/>
                <a:cs typeface="Calibri"/>
              </a:rPr>
              <a:t>Fellesaktiviteter med foreldre: Dungnad, sosiale treff/avslutninger m m kan også inntreffe. </a:t>
            </a:r>
          </a:p>
          <a:p>
            <a:pPr lvl="1" indent="-171450" rtl="0">
              <a:buFont typeface="Calibri"/>
              <a:buChar char="-"/>
            </a:pPr>
            <a:endParaRPr lang="en-US" dirty="0"/>
          </a:p>
          <a:p>
            <a:pPr marL="285750" lvl="1" rtl="0"/>
            <a:r>
              <a:rPr lang="rhg-latn">
                <a:ea typeface="Calibri"/>
                <a:cs typeface="Calibri"/>
              </a:rPr>
              <a:t>Når kan du som foreldre snakke med barnehageansatte?</a:t>
            </a:r>
          </a:p>
          <a:p>
            <a:pPr lvl="1" indent="-171450" rtl="0">
              <a:buFont typeface="Calibri"/>
              <a:buChar char="-"/>
            </a:pPr>
            <a:r>
              <a:rPr lang="rhg-latn">
                <a:ea typeface="Calibri"/>
                <a:cs typeface="Calibri"/>
              </a:rPr>
              <a:t>Foreldreinvolvering: Hente og levere (ofte innenfor en kjernetidspunkt). Snakker med de voksne I barnehage ved henting ("hvordan har dagen vært"?). Som foreldre kan du også stille spørsmål her eller si om det er noe du har merket er viktig for barnet ditt...beskjeder m.m. </a:t>
            </a:r>
            <a:endParaRPr lang="en-US"/>
          </a:p>
          <a:p>
            <a:pPr lvl="1" indent="-171450" rtl="0">
              <a:buFont typeface="Calibri"/>
              <a:buChar char="-"/>
            </a:pPr>
            <a:endParaRPr lang="en-US">
              <a:ea typeface="Calibri"/>
              <a:cs typeface="Calibri"/>
            </a:endParaRPr>
          </a:p>
          <a:p>
            <a:pPr marL="285750" lvl="1" rtl="0"/>
            <a:r>
              <a:rPr lang="rhg-latn">
                <a:ea typeface="Calibri"/>
                <a:cs typeface="Calibri"/>
              </a:rPr>
              <a:t>Når barnehageansatte ønsker å snakke med deg som foreldre?</a:t>
            </a:r>
          </a:p>
          <a:p>
            <a:pPr lvl="1" indent="-171450" rtl="0">
              <a:buFont typeface="Calibri"/>
              <a:buChar char="-"/>
            </a:pPr>
            <a:r>
              <a:rPr lang="rhg-latn">
                <a:ea typeface="Calibri"/>
                <a:cs typeface="Calibri"/>
              </a:rPr>
              <a:t>Dersom de har spørsmål til deg og barnet ditt. Om de blir urolig for om barnet ditt ikke har det bra. Ofte er behovet først og fremst å snakke med deg om dette for å blir bedre kjent med barnet ditt og deg som foreldre. </a:t>
            </a:r>
          </a:p>
          <a:p>
            <a:pPr lvl="1" indent="-171450" rtl="0">
              <a:buFont typeface="Calibri"/>
              <a:buChar char="-"/>
            </a:pPr>
            <a:r>
              <a:rPr lang="rhg-latn">
                <a:ea typeface="Calibri"/>
                <a:cs typeface="Calibri"/>
              </a:rPr>
              <a:t>Noen ganger lurer barnehageansatte på om barnet ditt har behov for hjelp fra andre tjenester I kommunnen. </a:t>
            </a:r>
          </a:p>
          <a:p>
            <a:pPr lvl="1" indent="-171450" rtl="0">
              <a:buFont typeface="Calibri"/>
              <a:buChar char="-"/>
            </a:pPr>
            <a:endParaRPr lang="en-US">
              <a:ea typeface="Calibri"/>
              <a:cs typeface="Calibri"/>
            </a:endParaRPr>
          </a:p>
          <a:p>
            <a:pPr lvl="1" indent="-171450" rtl="0">
              <a:buFont typeface="Calibri"/>
              <a:buChar char="-"/>
            </a:pPr>
            <a:r>
              <a:rPr lang="rhg-latn">
                <a:ea typeface="Calibri"/>
                <a:cs typeface="Calibri"/>
              </a:rPr>
              <a:t>Barnehagen følger med på barnet ditt og vil be om samtykke av foreldrene for å kontakte PPT om de mener at barnet trenger ekstra støtte. Dette er en tjeneste som skal følge med om barnet har noen spesielle behov og foreslå tiltak som kan hjelpe barnet. </a:t>
            </a:r>
          </a:p>
          <a:p>
            <a:pPr lvl="1" indent="-171450" rtl="0">
              <a:buFont typeface="Calibri"/>
              <a:buChar char="-"/>
            </a:pPr>
            <a:endParaRPr lang="en-US">
              <a:ea typeface="Calibri"/>
              <a:cs typeface="Calibri"/>
            </a:endParaRPr>
          </a:p>
          <a:p>
            <a:pPr lvl="1" indent="-171450" rtl="0">
              <a:buFont typeface="Calibri"/>
              <a:buChar char="-"/>
            </a:pPr>
            <a:r>
              <a:rPr lang="rhg-latn">
                <a:ea typeface="Calibri"/>
                <a:cs typeface="Calibri"/>
              </a:rPr>
              <a:t>Barnehager er støttet av det offentlige, men det koster penger å ha barnet I barnehage. Det finnes støtteordninger om man ikke har mulighet til å betale dette. Her kan du eventuelt si noe om makspris på barnehagene, om gratis kjernetid for lavinntektsfamilier eller andre støttetiltak.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rhg-latn">
                <a:ea typeface="Calibri"/>
                <a:cs typeface="Calibri"/>
              </a:rPr>
              <a:t>Alle barn er I skole</a:t>
            </a:r>
            <a:endParaRPr lang="en-US">
              <a:cs typeface="Calibri"/>
            </a:endParaRPr>
          </a:p>
          <a:p>
            <a:pPr lvl="1" indent="-171450" rtl="0">
              <a:buFont typeface="Calibri"/>
              <a:buChar char="-"/>
            </a:pPr>
            <a:r>
              <a:rPr lang="rhg-latn">
                <a:ea typeface="Calibri"/>
                <a:cs typeface="Calibri"/>
              </a:rPr>
              <a:t>Her er det først og fremst læring og lek/sosialt samvær med andre barn. Det er lærere og andre voksne til stede.</a:t>
            </a:r>
          </a:p>
          <a:p>
            <a:pPr lvl="1" indent="-171450" rtl="0">
              <a:buFont typeface="Calibri"/>
              <a:buChar char="-"/>
            </a:pPr>
            <a:r>
              <a:rPr lang="rhg-latn">
                <a:ea typeface="Calibri"/>
                <a:cs typeface="Calibri"/>
              </a:rPr>
              <a:t>Det som forventes av foreldrene er å følge med på at barna gjør lekser, har med matpakke og turutstyr. </a:t>
            </a:r>
            <a:endParaRPr lang="en-US"/>
          </a:p>
          <a:p>
            <a:pPr lvl="1" indent="-171450" rtl="0">
              <a:buFont typeface="Calibri"/>
              <a:buChar char="-"/>
            </a:pPr>
            <a:r>
              <a:rPr lang="rhg-latn">
                <a:ea typeface="Calibri"/>
                <a:cs typeface="Calibri"/>
              </a:rPr>
              <a:t>Det koster ikke penger</a:t>
            </a:r>
            <a:endParaRPr lang="en-US"/>
          </a:p>
          <a:p>
            <a:pPr lvl="1" indent="-171450" rtl="0">
              <a:buFont typeface="Calibri"/>
              <a:buChar char="-"/>
            </a:pPr>
            <a:r>
              <a:rPr lang="rhg-latn">
                <a:ea typeface="Calibri"/>
                <a:cs typeface="Calibri"/>
              </a:rPr>
              <a:t>Skolen/lærer gir beskjed om det er noe viktig som skjer på skolen til barnet ditt. Feks om det er noe barnet ditt skal ta med på skolen (f.eks ha med seg kleskift, skolebøker osv...). </a:t>
            </a:r>
          </a:p>
          <a:p>
            <a:pPr lvl="1" indent="-171450" rtl="0">
              <a:buFont typeface="Calibri"/>
              <a:buChar char="-"/>
            </a:pPr>
            <a:r>
              <a:rPr lang="rhg-latn">
                <a:ea typeface="Calibri"/>
                <a:cs typeface="Calibri"/>
              </a:rPr>
              <a:t>Kan ta kontakt med skolen/lærer til barnet dersom du har spørsmål eller tenker det er noe det er viktig de vet om barnet ditt (gi eksempler)</a:t>
            </a:r>
          </a:p>
          <a:p>
            <a:pPr lvl="1" indent="-171450" rtl="0">
              <a:buFont typeface="Calibri"/>
              <a:buChar char="-"/>
            </a:pPr>
            <a:r>
              <a:rPr lang="rhg-latn">
                <a:ea typeface="Calibri"/>
                <a:cs typeface="Calibri"/>
              </a:rPr>
              <a:t>Si fra når barnet ikke kommer på skolen ved for eksempel sykdom, legetime, tannlegetime etc. Si fra hver dag dersom barnet er sykt I flere dager.  </a:t>
            </a:r>
          </a:p>
          <a:p>
            <a:pPr lvl="1" indent="-171450" rtl="0">
              <a:buFont typeface="Calibri"/>
              <a:buChar char="-"/>
            </a:pPr>
            <a:r>
              <a:rPr lang="rhg-latn">
                <a:ea typeface="Calibri"/>
                <a:cs typeface="Calibri"/>
              </a:rPr>
              <a:t>Delta på foreldresamtale, foreldremøter</a:t>
            </a:r>
            <a:endParaRPr lang="en-US" dirty="0">
              <a:ea typeface="Calibri"/>
              <a:cs typeface="Calibri"/>
            </a:endParaRPr>
          </a:p>
          <a:p>
            <a:pPr lvl="1" indent="-171450" rtl="0">
              <a:buFont typeface="Calibri"/>
              <a:buChar char="-"/>
            </a:pPr>
            <a:r>
              <a:rPr lang="rhg-latn"/>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indent="0" rtl="0">
              <a:spcBef>
                <a:spcPct val="0"/>
              </a:spcBef>
              <a:spcAft>
                <a:spcPct val="0"/>
              </a:spcAft>
              <a:buFont typeface="Calibri"/>
              <a:buNone/>
            </a:pPr>
            <a:r>
              <a:rPr lang="rhg-latn">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rhg-latn">
                <a:ea typeface="Calibri"/>
                <a:cs typeface="Calibri"/>
              </a:rPr>
              <a:t>Det vil på denne sliden være viktig å si noe om at barna har behov for å kunne være med på aktiviteter som de liker, sammen med andre barn I nærområdet. For barn er tilhørighet med andre jevnaldrene veldig viktig og å støtte dem I å bli kjent med barn I nærområdet er en viktig oppgave som foreldre,.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rtl="0">
              <a:buFont typeface="Calibri"/>
              <a:buChar char="-"/>
            </a:pPr>
            <a:r>
              <a:rPr lang="rhg-latn">
                <a:ea typeface="Calibri"/>
                <a:cs typeface="Calibri"/>
              </a:rPr>
              <a:t>Dette kan være mange ulike ting. Gi flere eksempler av aktiviteter som er tilgjengelig I deres kommune.  </a:t>
            </a:r>
            <a:endParaRPr lang="en-US"/>
          </a:p>
          <a:p>
            <a:pPr lvl="1" indent="-171450" rtl="0">
              <a:buFont typeface="Calibri"/>
              <a:buChar char="-"/>
            </a:pPr>
            <a:r>
              <a:rPr lang="rhg-latn">
                <a:ea typeface="Calibri"/>
                <a:cs typeface="Calibri"/>
              </a:rPr>
              <a:t>Noen ganger er disse aktivitetene gratis, noen ganger penger (Si noe om at noe er dyrere enn andre?)</a:t>
            </a:r>
          </a:p>
          <a:p>
            <a:pPr lvl="1" indent="-171450" rtl="0">
              <a:buFont typeface="Calibri"/>
              <a:buChar char="-"/>
            </a:pPr>
            <a:r>
              <a:rPr lang="rhg-latn">
                <a:ea typeface="Calibri"/>
                <a:cs typeface="Calibri"/>
              </a:rPr>
              <a:t>Enkelte fritidsaktiviteter krever at foreldrene følger opp ved å være med på dugnader, samle inn penger ved loppenmarked, eller andre aktiviteter, Igjen bruk eksempler som er relevant for deres nærmiljø. </a:t>
            </a:r>
          </a:p>
          <a:p>
            <a:pPr lvl="1" indent="-171450" rtl="0">
              <a:buFont typeface="Calibri"/>
              <a:buChar char="-"/>
            </a:pPr>
            <a:endParaRPr lang="en-US">
              <a:ea typeface="Calibri"/>
              <a:cs typeface="Calibri"/>
            </a:endParaRP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Her er det fint om man har invitert inn lokale hjelpeinstanser. </a:t>
            </a:r>
          </a:p>
          <a:p>
            <a:pPr rtl="0"/>
            <a:endParaRPr lang="nb-NO"/>
          </a:p>
          <a:p>
            <a:pPr rtl="0"/>
            <a:r>
              <a:rPr lang="rhg-latn"/>
              <a:t>Si noe om fastlegeordningen. Alle har en fastlege som skal følge en opp, og vil henvise deg videre om du trenger hjelp av spesialisthelsetjenesten eller lignende. Fastlegen kan kontaktes ved somatiske vansker, men også om man har det vanskelig psykisk. </a:t>
            </a:r>
          </a:p>
          <a:p>
            <a:pPr rtl="0"/>
            <a:endParaRPr lang="nb-NO"/>
          </a:p>
          <a:p>
            <a:pPr rtl="0"/>
            <a:r>
              <a:rPr lang="rhg-latn"/>
              <a:t>Si noe om at alle småbarn følges opp av helsestasjonen, men at det også finnes helsestasjon for ungdom og skolehelsetjeneste. </a:t>
            </a:r>
          </a:p>
          <a:p>
            <a:pPr rtl="0"/>
            <a:endParaRPr lang="nb-NO"/>
          </a:p>
          <a:p>
            <a:pPr rtl="0"/>
            <a:r>
              <a:rPr lang="rhg-latn"/>
              <a:t>Si noe om at det finnes tjenester som skal følge opp psykisk helse i spesialisthelsetjenesten.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pPr rtl="0"/>
            <a:r>
              <a:rPr lang="rhg-latn"/>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pPr rtl="0"/>
            <a:endParaRPr lang="nb-NO" dirty="0"/>
          </a:p>
          <a:p>
            <a:pPr rtl="0"/>
            <a:r>
              <a:rPr lang="rhg-latn"/>
              <a:t>Ved vansker i familien kan en ta kontakt med familievernkontoret</a:t>
            </a:r>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rhg-latn"/>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hg-latn"/>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rhg-latn"/>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rhg-latn"/>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rhg-latn"/>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rhg-latn"/>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hg-latn"/>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rhg-latn"/>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rhg-latn"/>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hg-latn"/>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hg-latn"/>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rhg-latn"/>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rhg-latn"/>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hg-latn"/>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rhg-latn"/>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hg-latn"/>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08.06.2024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hg-latn"/>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08.06.2024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rhg-latn" sz="3600" kern="1200">
                <a:solidFill>
                  <a:schemeClr val="tx2"/>
                </a:solidFill>
                <a:latin typeface="+mj-lt"/>
                <a:ea typeface="+mj-ea"/>
                <a:cs typeface="+mj-cs"/>
              </a:rPr>
              <a:t>Mithíng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rhg-latn" sz="1800">
                <a:solidFill>
                  <a:schemeClr val="tx2"/>
                </a:solidFill>
              </a:rPr>
              <a:t>Maabaf olore peecgoroon</a:t>
            </a:r>
          </a:p>
          <a:p>
            <a:pPr marL="457200" indent="-228600" algn="l" rtl="0">
              <a:buFont typeface="Arial" panose="020B0604020202020204" pitchFamily="34" charset="0"/>
              <a:buChar char="•"/>
            </a:pPr>
            <a:r>
              <a:rPr lang="rhg-latn" sz="1800">
                <a:solidFill>
                  <a:schemeClr val="tx2"/>
                </a:solidFill>
              </a:rPr>
              <a:t>Macthor/buddidouyalla elom talim dibor dostur (nuth olor zagad)</a:t>
            </a:r>
          </a:p>
          <a:p>
            <a:pPr marL="457200" indent="-228600" algn="l" rtl="0">
              <a:buFont typeface="Arial" panose="020B0604020202020204" pitchFamily="34" charset="0"/>
              <a:buChar char="•"/>
            </a:pPr>
            <a:r>
              <a:rPr lang="rhg-latn" sz="1800">
                <a:solidFill>
                  <a:schemeClr val="tx2"/>
                </a:solidFill>
              </a:rPr>
              <a:t>Górorham</a:t>
            </a:r>
          </a:p>
          <a:p>
            <a:pPr marL="457200" indent="-228600" algn="l" rtl="0">
              <a:buFont typeface="Arial" panose="020B0604020202020204" pitchFamily="34" charset="0"/>
              <a:buChar char="•"/>
            </a:pPr>
            <a:r>
              <a:rPr lang="rhg-latn" sz="1800">
                <a:solidFill>
                  <a:schemeClr val="tx2"/>
                </a:solidFill>
              </a:rPr>
              <a:t>Maabaf ololla ezafi malumat loi wasael okkol</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Coór or Sewa okkol</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NAV</a:t>
            </a:r>
          </a:p>
          <a:p>
            <a:pPr rtl="0"/>
            <a:r>
              <a:rPr lang="rhg-latn" sz="2200"/>
              <a:t>Foribar Thím</a:t>
            </a:r>
            <a:endParaRPr lang="en-US" sz="2200" dirty="0"/>
          </a:p>
          <a:p>
            <a:pPr rtl="0"/>
            <a:r>
              <a:rPr lang="rhg-latn" sz="2200"/>
              <a:t>Faoribar Gór</a:t>
            </a:r>
            <a:endParaRPr lang="en-US" sz="2200" dirty="0"/>
          </a:p>
          <a:p>
            <a:pPr rtl="0"/>
            <a:endParaRPr lang="en-US" sz="2200"/>
          </a:p>
          <a:p>
            <a:pPr rtl="0"/>
            <a:r>
              <a:rPr lang="rhg-latn" sz="2200">
                <a:solidFill>
                  <a:srgbClr val="FF0000"/>
                </a:solidFill>
              </a:rPr>
              <a:t>(LEGG TIL AKTUELLE TJENESTER FRA DIN KOMMUNE)</a:t>
            </a:r>
          </a:p>
          <a:p>
            <a:pPr rtl="0"/>
            <a:endParaRPr lang="en-US" sz="2200"/>
          </a:p>
          <a:p>
            <a:pPr rtl="0"/>
            <a:endParaRPr lang="en-US" sz="220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Baicca Balaiyi Sewa okkol</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hg-latn" sz="2000"/>
              <a:t>Nanan dhoilla haron ololla hemayot dorhar asede maabaf ar baicca ololla modotgoro</a:t>
            </a:r>
          </a:p>
          <a:p>
            <a:pPr rtl="0"/>
            <a:r>
              <a:rPr lang="rhg-latn" sz="2000"/>
              <a:t>Ziyan baicalla sobse beetor</a:t>
            </a:r>
          </a:p>
          <a:p>
            <a:pPr rtl="0"/>
            <a:r>
              <a:rPr lang="rhg-latn" sz="2000"/>
              <a:t>Modot curugoroon: </a:t>
            </a:r>
          </a:p>
          <a:p>
            <a:pPr lvl="1" rtl="0"/>
            <a:r>
              <a:rPr lang="rhg-latn" sz="2000"/>
              <a:t>Mocuwara ar hedayot</a:t>
            </a:r>
          </a:p>
          <a:p>
            <a:pPr lvl="1" rtl="0"/>
            <a:r>
              <a:rPr lang="rhg-latn" sz="2000"/>
              <a:t>Maabaf or gurup okkol</a:t>
            </a:r>
          </a:p>
          <a:p>
            <a:pPr lvl="1" rtl="0"/>
            <a:r>
              <a:rPr lang="rhg-latn" sz="2000"/>
              <a:t>Kindergarten, hashormo kelass wagairalla thiañ foisar hemayot.</a:t>
            </a:r>
          </a:p>
          <a:p>
            <a:pPr lvl="1" rtl="0"/>
            <a:r>
              <a:rPr lang="rhg-latn" sz="2000"/>
              <a:t>Cantir gór</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rtlCol="0" anchor="b">
            <a:normAutofit/>
          </a:bodyPr>
          <a:lstStyle/>
          <a:p>
            <a:pPr algn="ctr" rtl="0"/>
            <a:r>
              <a:rPr lang="rhg-latn" sz="3600">
                <a:solidFill>
                  <a:schemeClr val="tx2"/>
                </a:solidFill>
              </a:rPr>
              <a:t>Honnan kafi beetor?</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rtlCol="0">
            <a:normAutofit/>
          </a:bodyPr>
          <a:lstStyle/>
          <a:p>
            <a:pPr rtl="0"/>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Maher olottu mocuwara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Onor baicare corot-sára muhabbot goriyo – tara ziyan gore forbasára tarare muhabbot gorode yian dehaiyo</a:t>
            </a:r>
          </a:p>
          <a:p>
            <a:pPr rtl="0"/>
            <a:r>
              <a:rPr lang="rhg-latn" sz="2200"/>
              <a:t>Onor baicca zebafe ase maniloiyo – beetor yato horaf olla</a:t>
            </a:r>
          </a:p>
          <a:p>
            <a:pPr rtl="0"/>
            <a:r>
              <a:rPr lang="rhg-latn" sz="2200"/>
              <a:t>Forickar uggwa murobbi oiyo, baicca e buzede indhilla wazégoijja hodbondi okkol loi</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355601" y="315077"/>
            <a:ext cx="5266266" cy="1956841"/>
          </a:xfrm>
        </p:spPr>
        <p:txBody>
          <a:bodyPr vert="horz" lIns="91440" tIns="45720" rIns="91440" bIns="45720" rtlCol="0" anchor="b">
            <a:normAutofit/>
          </a:bodyPr>
          <a:lstStyle/>
          <a:p>
            <a:pPr rtl="0"/>
            <a:r>
              <a:rPr lang="rhg-latn" sz="3000" dirty="0"/>
              <a:t>Maabaf or hedayot or gurup okkol</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dirty="0"/>
              <a:t>Zodi one nizor tojurba okkol ciyar goriyore ekdhoilla haalot ot oinno manuic ololloi hotá hoito saile </a:t>
            </a:r>
          </a:p>
          <a:p>
            <a:pPr rtl="0"/>
            <a:r>
              <a:rPr lang="rhg-latn" sz="2200" dirty="0"/>
              <a:t>Ekzon maabaf hisafe onor kirdar ot arou etemat oibolla zodi onottu hemayot zorurot oile</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4600"/>
              <a:t>Górorham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1700"/>
              <a:t>Norway et maze kindergarten, eskul ar dilmoncantigorar hashormo okkol ot onor baiccar hobora-hobori rakat onor tojurba ki? Onor baf or dec or torika loi eçé forok asene?</a:t>
            </a:r>
            <a:endParaRPr lang="nb-NO" sz="1700" dirty="0"/>
          </a:p>
          <a:p>
            <a:pPr rtl="0"/>
            <a:r>
              <a:rPr lang="rhg-latn" sz="1700" b="0" i="0">
                <a:effectLst/>
                <a:highlight>
                  <a:srgbClr val="FFFFFF"/>
                </a:highlight>
              </a:rPr>
              <a:t>Onor nizor zati zorurot okkol or babote sinta goro. Zehon sewa olottu arou malumat yato hemayot okkol onottu dorhar asene?</a:t>
            </a:r>
            <a:endParaRPr lang="nb-NO" sz="1700" b="0" i="0" dirty="0">
              <a:effectLst/>
              <a:highlight>
                <a:srgbClr val="FFFFFF"/>
              </a:highlight>
            </a:endParaRPr>
          </a:p>
          <a:p>
            <a:pPr rtl="0"/>
            <a:r>
              <a:rPr lang="rhg-latn" sz="1700" b="0" i="0">
                <a:effectLst/>
                <a:highlight>
                  <a:srgbClr val="FFFFFF"/>
                </a:highlight>
              </a:rPr>
              <a:t>One estemalgoronde, yato ainda estemal goribade sewa okkol or babote zehono ocuida okkol asene?</a:t>
            </a:r>
            <a:endParaRPr lang="nb-NO" sz="1700" b="0" i="0" dirty="0">
              <a:effectLst/>
              <a:highlight>
                <a:srgbClr val="FFFFFF"/>
              </a:highlight>
            </a:endParaRPr>
          </a:p>
          <a:p>
            <a:pPr rtl="0"/>
            <a:endParaRPr lang="en-US" sz="1700" dirty="0"/>
          </a:p>
          <a:p>
            <a:pPr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rhg-latn"/>
              <a:t>Faidar link ar thikana okkol</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rhg-latn"/>
              <a:t>Foreldrehverdag.no</a:t>
            </a:r>
          </a:p>
          <a:p>
            <a:pPr rtl="0"/>
            <a:r>
              <a:rPr lang="rhg-latn" i="1">
                <a:solidFill>
                  <a:srgbClr val="FF0000"/>
                </a:solidFill>
              </a:rPr>
              <a:t>(Fyll inn de som er relevant av telefonnummer, linker og adresser)</a:t>
            </a:r>
          </a:p>
          <a:p>
            <a:pPr rtl="0"/>
            <a:endParaRPr lang="nb-NO" dirty="0"/>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hg-latn" sz="5000" kern="1200">
                <a:solidFill>
                  <a:schemeClr val="tx1"/>
                </a:solidFill>
                <a:latin typeface="+mj-lt"/>
                <a:ea typeface="+mj-ea"/>
                <a:cs typeface="+mj-cs"/>
              </a:rPr>
              <a:t>Górorham</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rhg-latn" sz="2200"/>
              <a:t>Uldha asor goroon</a:t>
            </a:r>
          </a:p>
          <a:p>
            <a:pPr lvl="1" rtl="0"/>
            <a:r>
              <a:rPr lang="rhg-latn" sz="2200"/>
              <a:t>One nizor baf or dec ar Norway et maabaf bona duniyanot maze zehoho forok deikko ne?</a:t>
            </a:r>
          </a:p>
          <a:p>
            <a:pPr lvl="1" rtl="0"/>
            <a:r>
              <a:rPr lang="rhg-latn" sz="2200"/>
              <a:t>Norway er nezam or babote onottu zehono suwal-sal ase?</a:t>
            </a:r>
          </a:p>
          <a:p>
            <a:pPr lvl="1" rtl="0"/>
            <a:r>
              <a:rPr lang="rhg-latn" sz="2200"/>
              <a:t>Norway et ekzon maabaf bonar babote onottu ocuida oiyede zehono ciz asene?</a:t>
            </a:r>
          </a:p>
          <a:p>
            <a:pPr lvl="1" rtl="0"/>
            <a:endParaRPr lang="en-US" sz="220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Aijjar ejendha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dirty="0"/>
              <a:t>Balaiyir haalot</a:t>
            </a:r>
          </a:p>
          <a:p>
            <a:pPr rtl="0"/>
            <a:r>
              <a:rPr lang="rhg-latn" sz="2200" dirty="0"/>
              <a:t>Norway et ekzon maabaf bona</a:t>
            </a:r>
          </a:p>
          <a:p>
            <a:pPr rtl="0"/>
            <a:r>
              <a:rPr lang="rhg-latn" sz="2200" dirty="0"/>
              <a:t>Fazade sewa okkol</a:t>
            </a:r>
          </a:p>
          <a:p>
            <a:pPr rtl="0"/>
            <a:r>
              <a:rPr lang="rhg-latn" sz="2200" dirty="0"/>
              <a:t>Górorham</a:t>
            </a:r>
          </a:p>
          <a:p>
            <a:pPr rtl="0"/>
            <a:endParaRPr lang="en-US" sz="22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282839"/>
            <a:ext cx="4368602" cy="1956841"/>
          </a:xfrm>
        </p:spPr>
        <p:txBody>
          <a:bodyPr vert="horz" lIns="91440" tIns="45720" rIns="91440" bIns="45720" rtlCol="0" anchor="b">
            <a:normAutofit/>
          </a:bodyPr>
          <a:lstStyle/>
          <a:p>
            <a:pPr rtl="0"/>
            <a:r>
              <a:rPr lang="rhg-latn" sz="5400"/>
              <a:t>Balaiyir haalot</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1700"/>
              <a:t>Kindergarten okkol</a:t>
            </a:r>
          </a:p>
          <a:p>
            <a:pPr rtl="0"/>
            <a:r>
              <a:rPr lang="rhg-latn" sz="1700"/>
              <a:t>Sehet kilinik</a:t>
            </a:r>
            <a:endParaRPr lang="en-US" sz="1700" dirty="0"/>
          </a:p>
          <a:p>
            <a:pPr rtl="0"/>
            <a:r>
              <a:rPr lang="rhg-latn" sz="1700"/>
              <a:t>Schollo and After-school club (SFO) (Eskul ar Eskul or thaim bader klab)</a:t>
            </a:r>
          </a:p>
          <a:p>
            <a:pPr rtl="0"/>
            <a:r>
              <a:rPr lang="rhg-latn" sz="1700"/>
              <a:t>Zati dhakthor</a:t>
            </a:r>
          </a:p>
          <a:p>
            <a:pPr rtl="0"/>
            <a:r>
              <a:rPr lang="rhg-latn" sz="1700"/>
              <a:t>NAV</a:t>
            </a:r>
          </a:p>
          <a:p>
            <a:pPr rtl="0"/>
            <a:r>
              <a:rPr lang="rhg-latn" sz="1700"/>
              <a:t>Baicca Balaiyi Sewa okkol</a:t>
            </a:r>
          </a:p>
          <a:p>
            <a:pPr rtl="0"/>
            <a:r>
              <a:rPr lang="rhg-latn" sz="1700"/>
              <a:t>Hospithal okkol</a:t>
            </a:r>
          </a:p>
          <a:p>
            <a:pPr rtl="0"/>
            <a:r>
              <a:rPr lang="rhg-latn" sz="1700"/>
              <a:t>Mosibot or elaji kilinik</a:t>
            </a:r>
          </a:p>
          <a:p>
            <a:pPr rtl="0"/>
            <a:r>
              <a:rPr lang="rhg-latn" sz="1700"/>
              <a:t>Coór or sehet sewa okkol</a:t>
            </a:r>
          </a:p>
          <a:p>
            <a:pPr rtl="0"/>
            <a:endParaRPr lang="en-US" sz="170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4200"/>
              <a:t>Norway et maabaf or kirdar ot maze ki takoon sa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dirty="0"/>
              <a:t>Eskul ar kindergarten ot baiccar obosta hobor raka</a:t>
            </a:r>
          </a:p>
          <a:p>
            <a:pPr rtl="0"/>
            <a:r>
              <a:rPr lang="rhg-latn" sz="2200" dirty="0"/>
              <a:t>Baiccar sehet or hobor raka</a:t>
            </a:r>
          </a:p>
          <a:p>
            <a:pPr rtl="0"/>
            <a:r>
              <a:rPr lang="rhg-latn" sz="2200" dirty="0"/>
              <a:t>Baicca gwa re comaji bona ar hashormo olot hissa loibolla ejazot diya</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Kindergarten</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rtl="0"/>
            <a:r>
              <a:rPr lang="rhg-latn" sz="2000"/>
              <a:t>Kéla ar bair or hashormo okkol or zoriya elom hasel goroon</a:t>
            </a:r>
          </a:p>
          <a:p>
            <a:pPr rtl="0"/>
            <a:r>
              <a:rPr lang="rhg-latn" sz="2000"/>
              <a:t>Talimi plan</a:t>
            </a:r>
          </a:p>
          <a:p>
            <a:pPr rtl="0"/>
            <a:r>
              <a:rPr lang="rhg-latn" sz="2000"/>
              <a:t>Uggwa pekgora duñijjar hana ar bair or fucak, sorusaman wagaira ase.</a:t>
            </a:r>
          </a:p>
          <a:p>
            <a:pPr rtl="0"/>
            <a:r>
              <a:rPr lang="rhg-latn" sz="2000"/>
              <a:t>Soiyi thaim ot loiza ar aná</a:t>
            </a:r>
          </a:p>
          <a:p>
            <a:pPr rtl="0"/>
            <a:r>
              <a:rPr lang="rhg-latn" sz="2000"/>
              <a:t>Biaram wagairar harone zehono gair hazir okkol ore ettelagoro.</a:t>
            </a:r>
          </a:p>
          <a:p>
            <a:pPr rtl="0"/>
            <a:r>
              <a:rPr lang="rhg-latn" sz="2000"/>
              <a:t> Talimi-zeheni sewa zodi lage</a:t>
            </a:r>
          </a:p>
          <a:p>
            <a:pPr rtl="0"/>
            <a:r>
              <a:rPr lang="rhg-latn" sz="2000"/>
              <a:t>Horos thiña</a:t>
            </a:r>
          </a:p>
          <a:p>
            <a:pPr rtl="0"/>
            <a:endParaRPr lang="en-US" sz="200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rtl="0"/>
            <a:r>
              <a:rPr lang="rhg-latn" sz="5400" kern="1200">
                <a:solidFill>
                  <a:schemeClr val="tx1"/>
                </a:solidFill>
                <a:latin typeface="+mj-lt"/>
                <a:ea typeface="+mj-ea"/>
                <a:cs typeface="+mj-cs"/>
              </a:rPr>
              <a:t>Eskul</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10000"/>
          </a:bodyPr>
          <a:lstStyle/>
          <a:p>
            <a:pPr rtl="0"/>
            <a:r>
              <a:rPr lang="rhg-latn" sz="2000"/>
              <a:t>Talim</a:t>
            </a:r>
          </a:p>
          <a:p>
            <a:pPr rtl="0"/>
            <a:r>
              <a:rPr lang="rhg-latn" sz="2000"/>
              <a:t>Górorham</a:t>
            </a:r>
          </a:p>
          <a:p>
            <a:pPr rtl="0"/>
            <a:r>
              <a:rPr lang="rhg-latn" sz="2000"/>
              <a:t>Pekgoijja duñijjar hana</a:t>
            </a:r>
          </a:p>
          <a:p>
            <a:pPr rtl="0"/>
            <a:r>
              <a:rPr lang="rhg-latn" sz="2000"/>
              <a:t>Haás din olot, ar ekku dhoilla baiccar zorurot okkol ki yian or babote ettelanama okkol amol goriyo</a:t>
            </a:r>
          </a:p>
          <a:p>
            <a:pPr rtl="0"/>
            <a:r>
              <a:rPr lang="rhg-latn" sz="2000"/>
              <a:t>Zehono biaram wagairar ettela goriyo.</a:t>
            </a:r>
          </a:p>
          <a:p>
            <a:pPr rtl="0"/>
            <a:r>
              <a:rPr lang="rhg-latn" sz="2000"/>
              <a:t>Cúthkir din, biaram wagaira bade eskul ottu gair hazer gori no fare.</a:t>
            </a:r>
          </a:p>
          <a:p>
            <a:pPr rtl="0"/>
            <a:r>
              <a:rPr lang="rhg-latn" sz="2000"/>
              <a:t>After-school club (SFO) (Eskul or thaim bader klab)</a:t>
            </a:r>
          </a:p>
          <a:p>
            <a:pPr rtl="0"/>
            <a:r>
              <a:rPr lang="rhg-latn" sz="2000"/>
              <a:t> Talimi-zeheni sewa zodi lage</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000"/>
              <a:t>Dilmoncantigorar hashormo okkol</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Threnin</a:t>
            </a:r>
          </a:p>
          <a:p>
            <a:pPr rtl="0"/>
            <a:r>
              <a:rPr lang="rhg-latn" sz="2200"/>
              <a:t>Thithar, nasoon wagairar dhoilla salsoloni hashormo okkol</a:t>
            </a:r>
          </a:p>
          <a:p>
            <a:pPr rtl="0"/>
            <a:r>
              <a:rPr lang="rhg-latn" sz="2200"/>
              <a:t>Elakar ataraf ot hashormo okkol</a:t>
            </a:r>
          </a:p>
          <a:p>
            <a:pPr rtl="0"/>
            <a:r>
              <a:rPr lang="rhg-latn" sz="2200"/>
              <a:t>Fuañijja okkol</a:t>
            </a:r>
          </a:p>
          <a:p>
            <a:pPr rtl="0"/>
            <a:r>
              <a:rPr lang="rhg-latn" sz="2200"/>
              <a:t>Horos thiña</a:t>
            </a:r>
          </a:p>
          <a:p>
            <a:pPr rtl="0"/>
            <a:endParaRPr lang="en-US" sz="220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rhg-latn" sz="5400"/>
              <a:t>Biaram or gothonat maze hone modot gori fare</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rtl="0">
              <a:buNone/>
            </a:pPr>
            <a:endParaRPr lang="en-US" sz="1700"/>
          </a:p>
          <a:p>
            <a:pPr marL="0" rtl="0"/>
            <a:r>
              <a:rPr lang="rhg-latn" sz="1700"/>
              <a:t>Zati dhakthor</a:t>
            </a:r>
          </a:p>
          <a:p>
            <a:pPr marL="0" rtl="0"/>
            <a:r>
              <a:rPr lang="rhg-latn" sz="1700"/>
              <a:t>Sehet kilinik</a:t>
            </a:r>
          </a:p>
          <a:p>
            <a:pPr marL="0" rtl="0"/>
            <a:r>
              <a:rPr lang="rhg-latn" sz="1700"/>
              <a:t>Mosibot or elaji kilinik</a:t>
            </a:r>
          </a:p>
          <a:p>
            <a:pPr marL="0" rtl="0"/>
            <a:endParaRPr lang="nb-NO" sz="1700"/>
          </a:p>
          <a:p>
            <a:pPr marL="0" rtl="0"/>
            <a:r>
              <a:rPr lang="rhg-latn" sz="1700"/>
              <a:t>Haásgoijja sehet sewa okkol</a:t>
            </a:r>
            <a:endParaRPr lang="nb-NO" sz="1300" dirty="0"/>
          </a:p>
          <a:p>
            <a:pPr marL="0" rtl="0"/>
            <a:r>
              <a:rPr lang="rhg-latn" sz="1700"/>
              <a:t>Coór or sehet sewa okkol</a:t>
            </a:r>
            <a:endParaRPr lang="nb-NO" sz="1700" dirty="0"/>
          </a:p>
          <a:p>
            <a:pPr marL="0" rtl="0"/>
            <a:endParaRPr lang="nb-NO" sz="1700" dirty="0"/>
          </a:p>
          <a:p>
            <a:pPr marL="0" rtl="0"/>
            <a:r>
              <a:rPr lang="rhg-latn" sz="1700"/>
              <a:t>Foribar Balaiyi Ofis</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customXml/itemProps3.xml><?xml version="1.0" encoding="utf-8"?>
<ds:datastoreItem xmlns:ds="http://schemas.openxmlformats.org/officeDocument/2006/customXml" ds:itemID="{5F21953E-7D12-48D2-9AA3-8EE706FD81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1560</TotalTime>
  <Words>2870</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Söhne</vt:lpstr>
      <vt:lpstr>Office-tema</vt:lpstr>
      <vt:lpstr>Mithíng 2</vt:lpstr>
      <vt:lpstr>Górorham</vt:lpstr>
      <vt:lpstr>Aijjar ejendha</vt:lpstr>
      <vt:lpstr>Balaiyir haalot</vt:lpstr>
      <vt:lpstr>Norway et maabaf or kirdar ot maze ki takoon sa</vt:lpstr>
      <vt:lpstr>Kindergarten</vt:lpstr>
      <vt:lpstr>Eskul</vt:lpstr>
      <vt:lpstr>Dilmoncantigorar hashormo okkol</vt:lpstr>
      <vt:lpstr>Biaram or gothonat maze hone modot gori fare</vt:lpstr>
      <vt:lpstr>Coór or Sewa okkol</vt:lpstr>
      <vt:lpstr>PowerPoint Presentation</vt:lpstr>
      <vt:lpstr>Baicca Balaiyi Sewa okkol</vt:lpstr>
      <vt:lpstr>Honnan kafi beetor?</vt:lpstr>
      <vt:lpstr>Maher olottu mocuwara</vt:lpstr>
      <vt:lpstr>Maabaf or hedayot or gurup okkol</vt:lpstr>
      <vt:lpstr>Górorham</vt:lpstr>
      <vt:lpstr>Faidar link ar thikana okkol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Leila Isaeva</cp:lastModifiedBy>
  <cp:revision>5</cp:revision>
  <dcterms:created xsi:type="dcterms:W3CDTF">2024-04-26T11:39:09Z</dcterms:created>
  <dcterms:modified xsi:type="dcterms:W3CDTF">2024-06-08T05:36:18Z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