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5" r:id="rId5"/>
    <p:sldId id="303" r:id="rId6"/>
    <p:sldId id="257" r:id="rId7"/>
    <p:sldId id="281" r:id="rId8"/>
    <p:sldId id="282" r:id="rId9"/>
    <p:sldId id="283" r:id="rId10"/>
    <p:sldId id="302" r:id="rId11"/>
    <p:sldId id="293" r:id="rId12"/>
    <p:sldId id="296" r:id="rId13"/>
    <p:sldId id="285" r:id="rId14"/>
    <p:sldId id="286" r:id="rId15"/>
    <p:sldId id="287" r:id="rId16"/>
    <p:sldId id="304" r:id="rId17"/>
    <p:sldId id="289" r:id="rId18"/>
    <p:sldId id="301" r:id="rId19"/>
    <p:sldId id="300" r:id="rId20"/>
    <p:sldId id="297" r:id="rId21"/>
    <p:sldId id="290" r:id="rId22"/>
    <p:sldId id="298" r:id="rId23"/>
    <p:sldId id="294" r:id="rId24"/>
    <p:sldId id="299" r:id="rId25"/>
  </p:sldIdLst>
  <p:sldSz cx="12192000" cy="6858000"/>
  <p:notesSz cx="6858000" cy="9144000"/>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97" autoAdjust="0"/>
    <p:restoredTop sz="95090" autoAdjust="0"/>
  </p:normalViewPr>
  <p:slideViewPr>
    <p:cSldViewPr snapToGrid="0">
      <p:cViewPr varScale="1">
        <p:scale>
          <a:sx n="48" d="100"/>
          <a:sy n="48" d="100"/>
        </p:scale>
        <p:origin x="48" y="6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CE32D66-6EA9-4900-8651-99DFC1D491D3}" type="datetimeFigureOut">
              <a:t>6/8/2024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rhg-latn"/>
              <a:t>Click to edit Master text styles</a:t>
            </a:r>
          </a:p>
          <a:p>
            <a:pPr lvl="1" rtl="0"/>
            <a:r>
              <a:rPr lang="rhg-latn"/>
              <a:t>Second level</a:t>
            </a:r>
          </a:p>
          <a:p>
            <a:pPr lvl="2" rtl="0"/>
            <a:r>
              <a:rPr lang="rhg-latn"/>
              <a:t>Third level</a:t>
            </a:r>
          </a:p>
          <a:p>
            <a:pPr lvl="3" rtl="0"/>
            <a:r>
              <a:rPr lang="rhg-latn"/>
              <a:t>Fourth level</a:t>
            </a:r>
          </a:p>
          <a:p>
            <a:pPr lvl="4" rtl="0"/>
            <a:r>
              <a:rPr lang="rhg-latn"/>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hg-latn"/>
              <a:t>Kravene til kurset: </a:t>
            </a:r>
          </a:p>
          <a:p>
            <a:pPr rtl="0">
              <a:spcBef>
                <a:spcPct val="0"/>
              </a:spcBef>
              <a:spcAft>
                <a:spcPct val="0"/>
              </a:spcAft>
            </a:pPr>
            <a:endParaRPr lang="nb-NO" dirty="0"/>
          </a:p>
          <a:p>
            <a:pPr rtl="0">
              <a:spcBef>
                <a:spcPct val="0"/>
              </a:spcBef>
              <a:spcAft>
                <a:spcPct val="0"/>
              </a:spcAft>
            </a:pPr>
            <a:r>
              <a:rPr lang="rhg-latn"/>
              <a:t>I dette møtet skal foreldrene informeres om deres rettigheter og plikter, barns rettigheter og lovverk som omfatter de som nye foreldre i et nytt land. </a:t>
            </a:r>
            <a:endParaRPr lang="en-US" dirty="0"/>
          </a:p>
          <a:p>
            <a:pPr rtl="0">
              <a:spcBef>
                <a:spcPct val="0"/>
              </a:spcBef>
              <a:spcAft>
                <a:spcPct val="0"/>
              </a:spcAft>
            </a:pPr>
            <a:r>
              <a:rPr lang="rhg-latn"/>
              <a:t>Møtet skal ivareta barn og foreldres rettssikkerhet i Norge:</a:t>
            </a:r>
            <a:endParaRPr lang="nb-NO" dirty="0">
              <a:ea typeface="Calibri"/>
              <a:cs typeface="Calibri"/>
            </a:endParaRPr>
          </a:p>
          <a:p>
            <a:pPr rtl="0">
              <a:spcBef>
                <a:spcPct val="0"/>
              </a:spcBef>
              <a:spcAft>
                <a:spcPct val="0"/>
              </a:spcAft>
              <a:buFont typeface="Calibri"/>
              <a:buChar char="-"/>
            </a:pPr>
            <a:r>
              <a:rPr lang="rhg-latn">
                <a:hlinkClick r:id="rId3"/>
              </a:rPr>
              <a:t>Barn og unges rettigheter i Norge</a:t>
            </a:r>
            <a:r>
              <a:rPr lang="rhg-latn"/>
              <a:t> basert på </a:t>
            </a:r>
            <a:r>
              <a:rPr lang="rhg-latn">
                <a:hlinkClick r:id="rId4"/>
              </a:rPr>
              <a:t>Barnekonvensjonen</a:t>
            </a:r>
            <a:r>
              <a:rPr lang="rhg-latn"/>
              <a:t> og </a:t>
            </a:r>
            <a:r>
              <a:rPr lang="rhg-latn">
                <a:hlinkClick r:id="rId5"/>
              </a:rPr>
              <a:t>Grunnloven</a:t>
            </a:r>
            <a:endParaRPr lang="nb-NO" dirty="0">
              <a:ea typeface="Calibri" panose="020F0502020204030204"/>
              <a:cs typeface="Calibri" panose="020F0502020204030204"/>
            </a:endParaRPr>
          </a:p>
          <a:p>
            <a:pPr rtl="0">
              <a:spcBef>
                <a:spcPct val="0"/>
              </a:spcBef>
              <a:spcAft>
                <a:spcPct val="0"/>
              </a:spcAft>
              <a:buFont typeface="Calibri"/>
              <a:buChar char="-"/>
            </a:pPr>
            <a:r>
              <a:rPr lang="rhg-latn">
                <a:hlinkClick r:id="rId6"/>
              </a:rPr>
              <a:t>Menneskerettigheter i Norge</a:t>
            </a:r>
            <a:r>
              <a:rPr lang="rhg-latn" u="sng"/>
              <a:t>,</a:t>
            </a:r>
            <a:r>
              <a:rPr lang="rhg-latn"/>
              <a:t> foreldrenes </a:t>
            </a:r>
            <a:r>
              <a:rPr lang="rhg-latn">
                <a:hlinkClick r:id="rId7"/>
              </a:rPr>
              <a:t>rett til familieliv</a:t>
            </a:r>
            <a:r>
              <a:rPr lang="rhg-latn"/>
              <a:t> og </a:t>
            </a:r>
            <a:r>
              <a:rPr lang="rhg-latn">
                <a:hlinkClick r:id="rId8"/>
              </a:rPr>
              <a:t>barns rett til privatliv</a:t>
            </a:r>
            <a:r>
              <a:rPr lang="rhg-latn"/>
              <a:t> </a:t>
            </a:r>
            <a:endParaRPr lang="nb-NO" dirty="0">
              <a:ea typeface="Calibri" panose="020F0502020204030204"/>
              <a:cs typeface="Calibri"/>
            </a:endParaRPr>
          </a:p>
          <a:p>
            <a:pPr rtl="0">
              <a:spcBef>
                <a:spcPct val="0"/>
              </a:spcBef>
              <a:spcAft>
                <a:spcPct val="0"/>
              </a:spcAft>
              <a:buFont typeface="Calibri"/>
              <a:buChar char="-"/>
            </a:pPr>
            <a:r>
              <a:rPr lang="rhg-latn">
                <a:hlinkClick r:id="rId9"/>
              </a:rPr>
              <a:t>Rett til et fritt og selvstendig liv med frihet fra vold og trusler</a:t>
            </a:r>
            <a:r>
              <a:rPr lang="rhg-latn"/>
              <a:t> (*se egen beskrivelse av komponent)</a:t>
            </a:r>
            <a:endParaRPr lang="nb-NO" dirty="0">
              <a:ea typeface="Calibri" panose="020F0502020204030204"/>
              <a:cs typeface="Calibri"/>
            </a:endParaRPr>
          </a:p>
          <a:p>
            <a:pPr rtl="0">
              <a:spcBef>
                <a:spcPct val="0"/>
              </a:spcBef>
              <a:spcAft>
                <a:spcPct val="0"/>
              </a:spcAft>
              <a:buFont typeface="Calibri"/>
              <a:buChar char="-"/>
            </a:pPr>
            <a:r>
              <a:rPr lang="rhg-latn">
                <a:hlinkClick r:id="rId10"/>
              </a:rPr>
              <a:t>Lov om barn og foreldre</a:t>
            </a:r>
            <a:endParaRPr lang="nb-NO" dirty="0"/>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hg-latn">
                <a:ea typeface="Calibri" panose="020F0502020204030204"/>
                <a:cs typeface="Calibri" panose="020F0502020204030204"/>
              </a:rPr>
              <a:t>TIL KURSLEDER:</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hg-latn">
                <a:ea typeface="Calibri" panose="020F0502020204030204"/>
                <a:cs typeface="Calibri" panose="020F0502020204030204"/>
              </a:rPr>
              <a:t>Dette kurset skal være et utgangspunkt for kursdagene, og skal dekke de områdene dere må igjennom i følge rettingslinjene, men må ikke være et ordrett manus.</a:t>
            </a:r>
          </a:p>
          <a:p>
            <a:pPr rtl="0">
              <a:spcBef>
                <a:spcPct val="0"/>
              </a:spcBef>
              <a:spcAft>
                <a:spcPct val="0"/>
              </a:spcAft>
              <a:buFont typeface="Calibri"/>
              <a:buChar char="-"/>
            </a:pPr>
            <a:r>
              <a:rPr lang="rhg-latn">
                <a:ea typeface="Calibri" panose="020F0502020204030204"/>
                <a:cs typeface="Calibri" panose="020F0502020204030204"/>
              </a:rPr>
              <a:t>Alle sidene kan tilpasses, og du laster bare ned powerpointen og gjør de endringene du måtte ønske.</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hg-latn">
                <a:ea typeface="Calibri" panose="020F0502020204030204"/>
                <a:cs typeface="Calibri" panose="020F0502020204030204"/>
              </a:rPr>
              <a:t>Det er enkelte tema og slides som er lagt opp slik at dere må tilpasse slik at innholdet passer inn i deres kommune.</a:t>
            </a:r>
          </a:p>
          <a:p>
            <a:pPr rtl="0">
              <a:spcBef>
                <a:spcPct val="0"/>
              </a:spcBef>
              <a:spcAft>
                <a:spcPct val="0"/>
              </a:spcAft>
              <a:buFont typeface="Calibri"/>
              <a:buChar char="-"/>
            </a:pPr>
            <a:r>
              <a:rPr lang="rhg-latn">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rtl="0">
              <a:spcBef>
                <a:spcPct val="0"/>
              </a:spcBef>
              <a:spcAft>
                <a:spcPct val="0"/>
              </a:spcAft>
              <a:buFont typeface="Calibri"/>
              <a:buChar char="-"/>
            </a:pPr>
            <a:r>
              <a:rPr lang="rhg-latn">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hg-latn">
                <a:ea typeface="Calibri" panose="020F0502020204030204"/>
                <a:cs typeface="Calibri" panose="020F0502020204030204"/>
              </a:rPr>
              <a:t> Det er fint om dere får til en dialog mellom dere kursledere for å skape refleksjon underveis i kurset.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hg-latn">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rtl="0">
              <a:spcBef>
                <a:spcPct val="0"/>
              </a:spcBef>
              <a:spcAft>
                <a:spcPct val="0"/>
              </a:spcAft>
              <a:buFont typeface="Calibri"/>
              <a:buChar char="-"/>
            </a:pPr>
            <a:endParaRPr lang="nb-NO" dirty="0">
              <a:ea typeface="Calibri" panose="020F0502020204030204"/>
              <a:cs typeface="Calibri" panose="020F0502020204030204"/>
            </a:endParaRPr>
          </a:p>
          <a:p>
            <a:pPr rtl="0">
              <a:spcBef>
                <a:spcPct val="0"/>
              </a:spcBef>
              <a:spcAft>
                <a:spcPct val="0"/>
              </a:spcAft>
              <a:buFont typeface="Calibri"/>
              <a:buChar char="-"/>
            </a:pPr>
            <a:r>
              <a:rPr lang="rhg-latn">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rhg-latn"/>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rhg-latn"/>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rhg-latn">
                <a:ea typeface="Calibri"/>
                <a:cs typeface="Calibri"/>
              </a:rPr>
              <a:t>https://vimeo.com/774728066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fontAlgn="base">
              <a:buFont typeface="Arial" panose="020B0604020202020204" pitchFamily="34" charset="0"/>
              <a:buChar char="•"/>
            </a:pPr>
            <a:r>
              <a:rPr lang="rhg-latn" b="0" i="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rtl="0" fontAlgn="base">
              <a:buFont typeface="Arial" panose="020B0604020202020204" pitchFamily="34" charset="0"/>
              <a:buChar char="•"/>
            </a:pPr>
            <a:r>
              <a:rPr lang="rhg-latn" b="0" i="0">
                <a:solidFill>
                  <a:srgbClr val="333333"/>
                </a:solidFill>
                <a:effectLst/>
                <a:latin typeface="Noto Serif"/>
                <a:ea typeface="Noto Serif"/>
                <a:cs typeface="Noto Serif"/>
              </a:rPr>
              <a:t>Nærmest alle land i verden har sluttet seg til barnekonvensjonen.</a:t>
            </a:r>
          </a:p>
          <a:p>
            <a:pPr rtl="0" fontAlgn="base">
              <a:buFont typeface="Arial" panose="020B0604020202020204" pitchFamily="34" charset="0"/>
              <a:buChar char="•"/>
            </a:pPr>
            <a:r>
              <a:rPr lang="rhg-latn" b="0" i="0">
                <a:solidFill>
                  <a:srgbClr val="333333"/>
                </a:solidFill>
                <a:effectLst/>
                <a:latin typeface="Noto Serif"/>
                <a:ea typeface="Noto Serif"/>
                <a:cs typeface="Noto Serif"/>
              </a:rPr>
              <a:t>Barnekonvensjonen er en avtale som skal sikre at alle barn skal ha de samme </a:t>
            </a:r>
            <a:r>
              <a:rPr lang="rhg-latn">
                <a:solidFill>
                  <a:srgbClr val="333333"/>
                </a:solidFill>
                <a:latin typeface="Noto Serif"/>
                <a:ea typeface="Noto Serif"/>
                <a:cs typeface="Noto Serif"/>
              </a:rPr>
              <a:t>grunnleggende </a:t>
            </a:r>
            <a:r>
              <a:rPr lang="rhg-latn" b="0" i="0">
                <a:solidFill>
                  <a:srgbClr val="333333"/>
                </a:solidFill>
                <a:effectLst/>
                <a:latin typeface="Noto Serif"/>
                <a:ea typeface="Noto Serif"/>
                <a:cs typeface="Noto Serif"/>
              </a:rPr>
              <a:t>rettigheter.</a:t>
            </a:r>
            <a:r>
              <a:rPr lang="rhg-latn">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rtl="0"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rtl="0" fontAlgn="base"/>
            <a:r>
              <a:rPr lang="rhg-latn" b="0" i="0">
                <a:solidFill>
                  <a:srgbClr val="333333"/>
                </a:solidFill>
                <a:effectLst/>
                <a:latin typeface="Noto Serif"/>
                <a:ea typeface="Noto Serif"/>
                <a:cs typeface="Noto Serif"/>
              </a:rPr>
              <a:t>Til kursholder:</a:t>
            </a:r>
            <a:r>
              <a:rPr lang="rhg-latn">
                <a:solidFill>
                  <a:srgbClr val="333333"/>
                </a:solidFill>
                <a:latin typeface="Noto Serif"/>
                <a:ea typeface="Noto Serif"/>
                <a:cs typeface="Noto Serif"/>
              </a:rPr>
              <a:t> </a:t>
            </a:r>
          </a:p>
          <a:p>
            <a:pPr algn="l" rtl="0" fontAlgn="base">
              <a:buFont typeface="Arial" panose="020B0604020202020204" pitchFamily="34" charset="0"/>
              <a:buNone/>
            </a:pPr>
            <a:r>
              <a:rPr lang="rhg-latn"/>
              <a:t>Du kan for eksempel lese deg opp på barnekonvensjonen på UNICEF sine sider her: https://www.unicef.no/vart-arbeid/internasjonalt/barnekonvensjonen</a:t>
            </a:r>
          </a:p>
          <a:p>
            <a:pPr algn="l" rtl="0" fontAlgn="base">
              <a:buFont typeface="Arial" panose="020B0604020202020204" pitchFamily="34" charset="0"/>
              <a:buNone/>
            </a:pPr>
            <a:r>
              <a:rPr lang="rhg-latn"/>
              <a:t>Eller på barneombudets sider: https://www.barneombudet.no/for-barn-og-unge/barnekonvensjonen</a:t>
            </a:r>
          </a:p>
          <a:p>
            <a:pPr algn="l" rtl="0" fontAlgn="base">
              <a:buFont typeface="Arial" panose="020B0604020202020204" pitchFamily="34" charset="0"/>
              <a:buNone/>
            </a:pPr>
            <a:endParaRPr lang="nb-NO" dirty="0">
              <a:cs typeface="Calibri"/>
            </a:endParaRPr>
          </a:p>
          <a:p>
            <a:pPr algn="l" rtl="0" fontAlgn="base">
              <a:buFont typeface="Arial" panose="020B0604020202020204" pitchFamily="34" charset="0"/>
              <a:buChar char="•"/>
            </a:pPr>
            <a:endParaRPr lang="nb-NO" dirty="0"/>
          </a:p>
          <a:p>
            <a:pPr rtl="0" fontAlgn="base">
              <a:buFont typeface="Arial" panose="020B0604020202020204" pitchFamily="34" charset="0"/>
              <a:buChar char="•"/>
            </a:pPr>
            <a:r>
              <a:rPr lang="rhg-latn"/>
              <a:t>Handouts til dette temaet finner du for eksempel her:  https://www.reddbarna.no/content/uploads/sites/4/2024/02/BK_plakat_BOKMAL-3.pdf</a:t>
            </a:r>
            <a:endParaRPr lang="nb-NO" dirty="0">
              <a:cs typeface="Calibri"/>
            </a:endParaRPr>
          </a:p>
          <a:p>
            <a:pPr rtl="0"/>
            <a:r>
              <a:rPr lang="rhg-latn"/>
              <a:t>Denne siden er på norsk, men de kan bruke google translate for å oversette direkte. </a:t>
            </a:r>
          </a:p>
          <a:p>
            <a:pPr rtl="0"/>
            <a:endParaRPr lang="nb-NO" dirty="0">
              <a:cs typeface="Calibri"/>
            </a:endParaRPr>
          </a:p>
          <a:p>
            <a:pPr rtl="0"/>
            <a:r>
              <a:rPr lang="rhg-latn">
                <a:cs typeface="Calibri"/>
              </a:rPr>
              <a:t>Enkel plakat: https://www.plan-norge.no/vaart-arbeid/barnekonvensjonen/barnekonvensjonen-plakat-i-posten</a:t>
            </a:r>
          </a:p>
          <a:p>
            <a:pPr rtl="0"/>
            <a:endParaRPr lang="nb-NO" dirty="0"/>
          </a:p>
          <a:p>
            <a:pPr algn="l" rtl="0" fontAlgn="base">
              <a:buFont typeface="Arial" panose="020B0604020202020204" pitchFamily="34" charset="0"/>
              <a:buNone/>
            </a:pPr>
            <a:r>
              <a:rPr lang="rhg-latn" b="0" i="0">
                <a:solidFill>
                  <a:srgbClr val="333333"/>
                </a:solidFill>
                <a:effectLst/>
                <a:latin typeface="Noto Serif"/>
                <a:ea typeface="Noto Serif"/>
                <a:cs typeface="Noto Serif"/>
              </a:rPr>
              <a:t>.</a:t>
            </a:r>
          </a:p>
          <a:p>
            <a:pPr rtl="0"/>
            <a:br>
              <a:rPr lang="nb-NO" dirty="0">
                <a:cs typeface="+mn-lt"/>
              </a:rPr>
            </a:br>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Her er det fint om dere går kort igjennom noen av rettighetene og hva det vil si i praksis. Bruk eksempler som er relevant for gruppen. (Hent ut de eksemplene du synes passer best for eksempel fra sidene til Unicef eller barneombudet.).</a:t>
            </a:r>
          </a:p>
          <a:p>
            <a:pPr rtl="0"/>
            <a:endParaRPr lang="nb-NO" dirty="0"/>
          </a:p>
          <a:p>
            <a:pPr rtl="0"/>
            <a:r>
              <a:rPr lang="rhg-latn"/>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pPr rtl="0"/>
            <a:endParaRPr lang="nb-NO" dirty="0"/>
          </a:p>
          <a:p>
            <a:pPr rtl="0"/>
            <a:r>
              <a:rPr lang="rhg-latn"/>
              <a:t>Et annet eksempel er «til barnets beste», som betyr at alle bestemmelser som omhandler barn skal gjøres til deres beste, enten om det er snakk om bestemmelser for et enkelt barn, eller en gruppe barn i for eksempel kommunen</a:t>
            </a:r>
          </a:p>
          <a:p>
            <a:pPr rtl="0"/>
            <a:endParaRPr lang="nb-NO" dirty="0"/>
          </a:p>
          <a:p>
            <a:pPr rtl="0"/>
            <a:r>
              <a:rPr lang="rhg-latn"/>
              <a:t>Alle barn skal ha mulighet til å si sin mening hjemme, på skolen, eller i andre sammenhenger. De skal bli lyttet til og tatt på alvor. Det betyr ikke at barnet alltid skal få det som de vil, men de skal få ha muligheten til å si sin mening, </a:t>
            </a:r>
          </a:p>
          <a:p>
            <a:pPr rtl="0"/>
            <a:endParaRPr lang="nb-NO" dirty="0"/>
          </a:p>
          <a:p>
            <a:pPr rtl="0"/>
            <a:endParaRPr lang="nb-NO" dirty="0"/>
          </a:p>
          <a:p>
            <a:pPr rtl="0"/>
            <a:r>
              <a:rPr lang="rhg-latn"/>
              <a:t>(Bildet som er her er plakaten du kan du også printe ut som handout fra: https://www.unicef.no/vart-arbeid/internasjonalt/barnekonvensjonen )</a:t>
            </a:r>
          </a:p>
          <a:p>
            <a:pPr rtl="0"/>
            <a:endParaRPr lang="nb-NO" dirty="0"/>
          </a:p>
          <a:p>
            <a:pPr rtl="0"/>
            <a:endParaRPr lang="nb-NO" dirty="0"/>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Her  skal vi dvele litt ekstra ved retten til å ha et selvstendig liv uten vold og trusler, og hva det vil si. I Norge er det å forbudt å utsette voksne eller barn mot trusler og vold. </a:t>
            </a:r>
          </a:p>
          <a:p>
            <a:pPr rtl="0"/>
            <a:r>
              <a:rPr lang="rhg-latn"/>
              <a:t>Vold blir definert som både fysisk og psykisk vold, og negativ sosial kontroll. Her ønsker vi at dere stopper litt opp ved dette og finner på eksempler som viser ulike former for vold. </a:t>
            </a:r>
            <a:endParaRPr lang="nb-NO" dirty="0">
              <a:cs typeface="Calibri"/>
            </a:endParaRPr>
          </a:p>
          <a:p>
            <a:pPr rtl="0"/>
            <a:r>
              <a:rPr lang="rhg-latn"/>
              <a:t>For eksempel: </a:t>
            </a:r>
            <a:endParaRPr lang="nb-NO" dirty="0">
              <a:cs typeface="Calibri"/>
            </a:endParaRPr>
          </a:p>
          <a:p>
            <a:pPr rtl="0"/>
            <a:r>
              <a:rPr lang="rhg-latn"/>
              <a:t>Oppdragervold er ikke lov, ikke lov å slå eller fysisk straffe barn. </a:t>
            </a:r>
            <a:endParaRPr lang="nb-NO" dirty="0">
              <a:cs typeface="Calibri"/>
            </a:endParaRPr>
          </a:p>
          <a:p>
            <a:pPr rtl="0"/>
            <a:r>
              <a:rPr lang="rhg-latn"/>
              <a:t>Psykisk vold, ikke lov å true noen til å gjøre noe.</a:t>
            </a:r>
            <a:endParaRPr lang="nb-NO" dirty="0">
              <a:cs typeface="Calibri"/>
            </a:endParaRPr>
          </a:p>
          <a:p>
            <a:pPr rtl="0"/>
            <a:r>
              <a:rPr lang="rhg-latn"/>
              <a:t>Ikke lov å holde noen tilbake fra å kunne leve fritt, ved å for eksempel ikke la barna velge venner selv, eller hindre partneren din i å ha et sosialliv. </a:t>
            </a:r>
            <a:endParaRPr lang="nb-NO" dirty="0">
              <a:cs typeface="Calibri"/>
            </a:endParaRPr>
          </a:p>
          <a:p>
            <a:pPr rtl="0"/>
            <a:endParaRPr lang="nb-NO" dirty="0"/>
          </a:p>
          <a:p>
            <a:pPr rtl="0"/>
            <a:endParaRPr lang="nb-NO" dirty="0"/>
          </a:p>
          <a:p>
            <a:pPr rtl="0"/>
            <a:endParaRPr lang="nb-NO" dirty="0"/>
          </a:p>
          <a:p>
            <a:pPr rtl="0"/>
            <a:endParaRPr lang="nb-NO" dirty="0"/>
          </a:p>
          <a:p>
            <a:pPr rtl="0"/>
            <a:r>
              <a:rPr lang="rhg-latn">
                <a:hlinkClick r:id="rId3"/>
              </a:rPr>
              <a:t>https://www.barneombudet.no/for-barn-og-unge/dine-rettigheter/vold-og-overgrep</a:t>
            </a:r>
            <a:endParaRPr lang="nb-NO" dirty="0"/>
          </a:p>
          <a:p>
            <a:pPr rtl="0"/>
            <a:endParaRPr lang="nb-NO" dirty="0"/>
          </a:p>
          <a:p>
            <a:pPr rtl="0"/>
            <a:r>
              <a:rPr lang="rhg-latn"/>
              <a:t>Forslag til temaer å gå mer inn i: </a:t>
            </a:r>
          </a:p>
          <a:p>
            <a:pPr rtl="0"/>
            <a:r>
              <a:rPr lang="rhg-latn"/>
              <a:t>Hva er vold?</a:t>
            </a:r>
            <a:endParaRPr lang="nb-NO" dirty="0">
              <a:cs typeface="Calibri"/>
            </a:endParaRPr>
          </a:p>
          <a:p>
            <a:pPr rtl="0"/>
            <a:r>
              <a:rPr lang="rhg-latn"/>
              <a:t>Vold er et overgrep mot andre.</a:t>
            </a:r>
            <a:endParaRPr lang="nb-NO" dirty="0">
              <a:cs typeface="Calibri"/>
            </a:endParaRPr>
          </a:p>
          <a:p>
            <a:pPr rtl="0"/>
            <a:r>
              <a:rPr lang="rhg-latn"/>
              <a:t>Vold er alle handlinger som påfører en annen skade, smerte eller redsel.</a:t>
            </a:r>
            <a:endParaRPr lang="nb-NO" dirty="0">
              <a:cs typeface="Calibri"/>
            </a:endParaRPr>
          </a:p>
          <a:p>
            <a:pPr rtl="0"/>
            <a:r>
              <a:rPr lang="rhg-latn"/>
              <a:t>Vold kan være fysisk, psykisk, latent, seksuell og materiell. </a:t>
            </a:r>
            <a:endParaRPr lang="nb-NO" dirty="0">
              <a:cs typeface="Calibri"/>
            </a:endParaRPr>
          </a:p>
          <a:p>
            <a:pPr rtl="0"/>
            <a:r>
              <a:rPr lang="rhg-latn"/>
              <a:t>Hva er vold i nære relasjoner?</a:t>
            </a:r>
            <a:endParaRPr lang="nb-NO"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a:r>
              <a:rPr lang="rhg-latn" b="0" i="0" u="none" strike="noStrike">
                <a:solidFill>
                  <a:srgbClr val="333333"/>
                </a:solidFill>
                <a:effectLst/>
                <a:latin typeface="Open Sans" panose="020F0502020204030204" pitchFamily="34" charset="0"/>
              </a:rPr>
              <a:t>Her kan illustrasjonen brukes for å vise at foreldrene sitter med likt ansvar. </a:t>
            </a:r>
          </a:p>
          <a:p>
            <a:pPr algn="l" rtl="0"/>
            <a:endParaRPr lang="nb-NO" b="0" i="0" u="none" strike="noStrike" dirty="0">
              <a:solidFill>
                <a:srgbClr val="333333"/>
              </a:solidFill>
              <a:effectLst/>
              <a:latin typeface="Open Sans" panose="020F0502020204030204" pitchFamily="34" charset="0"/>
            </a:endParaRPr>
          </a:p>
          <a:p>
            <a:pPr algn="l" rtl="0"/>
            <a:r>
              <a:rPr lang="rhg-latn" b="0" i="0" u="none" strike="noStrike">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rtl="0"/>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hg-latn" b="0" i="0" u="none" strike="noStrike">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hg-latn" b="0" i="0" u="none" strike="noStrike">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rtl="0"/>
            <a:endParaRPr lang="nb-NO" b="0" i="0" u="none" strike="noStrike" dirty="0">
              <a:solidFill>
                <a:srgbClr val="333333"/>
              </a:solidFill>
              <a:effectLst/>
              <a:latin typeface="Open Sans" panose="020B0606030504020204" pitchFamily="34" charset="0"/>
            </a:endParaRPr>
          </a:p>
          <a:p>
            <a:pPr algn="l" rtl="0"/>
            <a:r>
              <a:rPr lang="rhg-latn" b="0" i="0" u="none" strike="noStrike">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rtl="0"/>
            <a:endParaRPr lang="nb-NO" b="0" i="0" u="none" strike="noStrike" dirty="0">
              <a:solidFill>
                <a:srgbClr val="333333"/>
              </a:solidFill>
              <a:effectLst/>
              <a:latin typeface="Open Sans" panose="020B0606030504020204" pitchFamily="34" charset="0"/>
            </a:endParaRPr>
          </a:p>
          <a:p>
            <a:pPr algn="l" rtl="0"/>
            <a:r>
              <a:rPr lang="rhg-latn" b="0" i="0" u="none" strike="noStrike">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rtl="0"/>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171450" indent="-171450" rtl="0">
              <a:buFont typeface="Calibri"/>
              <a:buChar char="-"/>
            </a:pPr>
            <a:r>
              <a:rPr lang="rhg-latn">
                <a:ea typeface="Calibri"/>
                <a:cs typeface="Calibri"/>
              </a:rPr>
              <a:t>I tråd med menneskerettighetene er det viktig at alle mennesker I Norge har like rettigheter</a:t>
            </a:r>
            <a:endParaRPr lang="en-US" dirty="0">
              <a:ea typeface="Calibri"/>
              <a:cs typeface="Calibri"/>
            </a:endParaRPr>
          </a:p>
          <a:p>
            <a:pPr marL="171450" indent="-171450" rtl="0">
              <a:buFont typeface="Calibri"/>
              <a:buChar char="-"/>
            </a:pPr>
            <a:r>
              <a:rPr lang="rhg-latn">
                <a:ea typeface="Calibri"/>
                <a:cs typeface="Calibri"/>
              </a:rPr>
              <a:t>Det gjelder for kvinner og menn – uavhengig av legning, uavhengig av religionstilhørighet, uavhengig av nedsatt funksjonsevne, sykdom (m.m...)</a:t>
            </a:r>
          </a:p>
          <a:p>
            <a:pPr rtl="0"/>
            <a:endParaRPr lang="nb-NO" dirty="0"/>
          </a:p>
          <a:p>
            <a:pPr algn="l" rtl="0" fontAlgn="base"/>
            <a:r>
              <a:rPr lang="rhg-latn" sz="1800" b="0" i="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rtl="0" fontAlgn="base"/>
            <a:r>
              <a:rPr lang="rhg-latn" sz="1800" b="0" i="0">
                <a:solidFill>
                  <a:srgbClr val="000000"/>
                </a:solidFill>
                <a:effectLst/>
                <a:highlight>
                  <a:srgbClr val="FFFFFF"/>
                </a:highlight>
                <a:latin typeface="Aptos" panose="020B0004020202020204" pitchFamily="34" charset="0"/>
              </a:rPr>
              <a:t>Når en minoritet fratas sine rettigheter, så følger andre etter. </a:t>
            </a:r>
          </a:p>
          <a:p>
            <a:pPr algn="l" rtl="0" fontAlgn="base"/>
            <a:r>
              <a:rPr lang="rhg-latn" sz="1800" b="0" i="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rtl="0" fontAlgn="base"/>
            <a:r>
              <a:rPr lang="rhg-latn"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ea typeface="Calibri"/>
                <a:cs typeface="Calibri"/>
              </a:rPr>
              <a:t>Stikkord til manus :</a:t>
            </a:r>
          </a:p>
          <a:p>
            <a:pPr marL="171450" indent="-171450" rtl="0">
              <a:buFont typeface="Calibri"/>
              <a:buChar char="-"/>
            </a:pPr>
            <a:r>
              <a:rPr lang="rhg-latn">
                <a:ea typeface="Calibri"/>
                <a:cs typeface="Calibri"/>
              </a:rPr>
              <a:t>I tråd med menneskerettighetene er det viktig at alle mennesker I Norge har like rettigheter</a:t>
            </a:r>
            <a:endParaRPr lang="en-US" dirty="0">
              <a:ea typeface="Calibri"/>
              <a:cs typeface="Calibri"/>
            </a:endParaRPr>
          </a:p>
          <a:p>
            <a:pPr marL="171450" indent="-171450" rtl="0">
              <a:buFont typeface="Calibri"/>
              <a:buChar char="-"/>
            </a:pPr>
            <a:r>
              <a:rPr lang="rhg-latn">
                <a:ea typeface="Calibri"/>
                <a:cs typeface="Calibri"/>
              </a:rPr>
              <a:t>Det gjelder for kvinner og menn – uavhengig av legning, uavhengig av religionstilhørighet, uavhengig av nedsatt funksjonsevne, sykdom (m.m...)</a:t>
            </a:r>
          </a:p>
          <a:p>
            <a:pPr marL="171450" indent="-171450" rtl="0">
              <a:buFont typeface="Calibri"/>
              <a:buChar char="-"/>
            </a:pPr>
            <a:endParaRPr lang="en-US">
              <a:ea typeface="Calibri"/>
              <a:cs typeface="Calibri"/>
            </a:endParaRPr>
          </a:p>
          <a:p>
            <a:pPr algn="l" rtl="0" fontAlgn="base"/>
            <a:r>
              <a:rPr lang="rhg-latn" sz="1800" b="0" i="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rtl="0" fontAlgn="base"/>
            <a:r>
              <a:rPr lang="rhg-latn" sz="1800" b="0" i="0">
                <a:solidFill>
                  <a:srgbClr val="000000"/>
                </a:solidFill>
                <a:effectLst/>
                <a:highlight>
                  <a:srgbClr val="FFFFFF"/>
                </a:highlight>
                <a:latin typeface="Aptos" panose="020B0004020202020204" pitchFamily="34" charset="0"/>
              </a:rPr>
              <a:t>Når en minoritet fratas sine rettigheter, så følger andre etter. </a:t>
            </a:r>
          </a:p>
          <a:p>
            <a:pPr algn="l" rtl="0" fontAlgn="base"/>
            <a:r>
              <a:rPr lang="rhg-latn" sz="1800" b="0" i="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rtl="0" fontAlgn="base"/>
            <a:r>
              <a:rPr lang="rhg-latn"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rtl="0">
              <a:buFont typeface="Calibri"/>
              <a:buChar char="-"/>
            </a:pPr>
            <a:endParaRPr lang="en-US">
              <a:ea typeface="Calibri"/>
              <a:cs typeface="Calibri"/>
            </a:endParaRPr>
          </a:p>
          <a:p>
            <a:pPr rtl="0"/>
            <a:endParaRPr lang="nb-NO"/>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lnSpc>
                <a:spcPct val="90000"/>
              </a:lnSpc>
              <a:spcBef>
                <a:spcPts val="1000"/>
              </a:spcBef>
            </a:pPr>
            <a:r>
              <a:rPr lang="rhg-latn">
                <a:ea typeface="Calibri" panose="020F0502020204030204"/>
                <a:cs typeface="Calibri" panose="020F0502020204030204"/>
              </a:rPr>
              <a:t>Stikkord til manus: </a:t>
            </a:r>
          </a:p>
          <a:p>
            <a:pPr marL="171450" indent="-171450" rtl="0">
              <a:lnSpc>
                <a:spcPct val="90000"/>
              </a:lnSpc>
              <a:spcBef>
                <a:spcPts val="1000"/>
              </a:spcBef>
              <a:buFont typeface="Calibri"/>
              <a:buChar char="-"/>
            </a:pPr>
            <a:r>
              <a:rPr lang="rhg-latn">
                <a:ea typeface="Calibri" panose="020F0502020204030204"/>
                <a:cs typeface="Calibri" panose="020F0502020204030204"/>
              </a:rPr>
              <a:t>Basert på menneskerettighetene så legges det mye vekt på trygghet for foreldre i Norge. </a:t>
            </a:r>
          </a:p>
          <a:p>
            <a:pPr marL="171450" indent="-171450" rtl="0">
              <a:lnSpc>
                <a:spcPct val="90000"/>
              </a:lnSpc>
              <a:spcBef>
                <a:spcPts val="1000"/>
              </a:spcBef>
              <a:buFont typeface="Calibri"/>
              <a:buChar char="-"/>
            </a:pPr>
            <a:r>
              <a:rPr lang="rhg-latn">
                <a:ea typeface="Calibri" panose="020F0502020204030204"/>
                <a:cs typeface="Calibri" panose="020F0502020204030204"/>
              </a:rPr>
              <a:t>Å komme til et nytt land oppleves gjerne utrygt både for foreldre og barn (si noe allemenngyldig her om trygghet å det å være foreldre..?)</a:t>
            </a:r>
          </a:p>
          <a:p>
            <a:pPr marL="171450" indent="-171450" rtl="0">
              <a:lnSpc>
                <a:spcPct val="90000"/>
              </a:lnSpc>
              <a:spcBef>
                <a:spcPts val="1000"/>
              </a:spcBef>
              <a:buFont typeface="Calibri"/>
              <a:buChar char="-"/>
            </a:pPr>
            <a:r>
              <a:rPr lang="rhg-latn">
                <a:ea typeface="Calibri" panose="020F0502020204030204"/>
                <a:cs typeface="Calibri" panose="020F0502020204030204"/>
              </a:rPr>
              <a:t>Foreldre har ansvar for å støtte barn...</a:t>
            </a:r>
          </a:p>
          <a:p>
            <a:pPr rtl="0">
              <a:lnSpc>
                <a:spcPct val="90000"/>
              </a:lnSpc>
              <a:spcBef>
                <a:spcPts val="1000"/>
              </a:spcBef>
            </a:pPr>
            <a:endParaRPr lang="nb-NO" dirty="0">
              <a:ea typeface="Calibri" panose="020F0502020204030204"/>
              <a:cs typeface="Calibri" panose="020F0502020204030204"/>
            </a:endParaRPr>
          </a:p>
          <a:p>
            <a:pPr rtl="0">
              <a:lnSpc>
                <a:spcPct val="90000"/>
              </a:lnSpc>
              <a:spcBef>
                <a:spcPts val="1000"/>
              </a:spcBef>
            </a:pPr>
            <a:r>
              <a:rPr lang="rhg-latn">
                <a:ea typeface="Calibri" panose="020F0502020204030204"/>
                <a:cs typeface="Calibri" panose="020F0502020204030204"/>
              </a:rPr>
              <a:t>----------------------------------------------</a:t>
            </a:r>
          </a:p>
          <a:p>
            <a:pPr marL="514350" indent="-514350" rtl="0">
              <a:lnSpc>
                <a:spcPct val="90000"/>
              </a:lnSpc>
              <a:spcBef>
                <a:spcPts val="1000"/>
              </a:spcBef>
              <a:buFont typeface="Calibri"/>
              <a:buChar char="-"/>
            </a:pPr>
            <a:endParaRPr lang="nb-NO" dirty="0">
              <a:ea typeface="Calibri" panose="020F0502020204030204"/>
              <a:cs typeface="Calibri" panose="020F0502020204030204"/>
            </a:endParaRPr>
          </a:p>
          <a:p>
            <a:pPr marL="514350" indent="-514350" rtl="0">
              <a:lnSpc>
                <a:spcPct val="90000"/>
              </a:lnSpc>
              <a:spcBef>
                <a:spcPts val="1000"/>
              </a:spcBef>
              <a:buFont typeface="Calibri"/>
              <a:buChar char="-"/>
            </a:pPr>
            <a:r>
              <a:rPr lang="rhg-latn"/>
              <a:t>Foreldre har ansvaret for å støtte barns utvikling. Gi trygghet, kjærlighet og grenser. </a:t>
            </a:r>
            <a:endParaRPr lang="en-US" dirty="0">
              <a:ea typeface="Calibri"/>
              <a:cs typeface="Calibri"/>
            </a:endParaRPr>
          </a:p>
          <a:p>
            <a:pPr marL="514350" indent="-514350" rtl="0">
              <a:lnSpc>
                <a:spcPct val="90000"/>
              </a:lnSpc>
              <a:spcBef>
                <a:spcPts val="1000"/>
              </a:spcBef>
              <a:buFont typeface="Calibri"/>
              <a:buChar char="-"/>
            </a:pPr>
            <a:r>
              <a:rPr lang="rhg-latn"/>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Fortell litt om hva slags foreldreveiledningstilbud som finnes i deres kommune. </a:t>
            </a:r>
          </a:p>
          <a:p>
            <a:pPr rtl="0"/>
            <a:r>
              <a:rPr lang="rhg-latn"/>
              <a:t>Hvordan det er lagt opp?</a:t>
            </a:r>
          </a:p>
          <a:p>
            <a:pPr rtl="0"/>
            <a:r>
              <a:rPr lang="rhg-latn"/>
              <a:t>Hvem er det typisk som deltar?</a:t>
            </a:r>
          </a:p>
          <a:p>
            <a:pPr rtl="0"/>
            <a:r>
              <a:rPr lang="rhg-latn"/>
              <a:t>Hvordan en melder en seg på?</a:t>
            </a:r>
          </a:p>
          <a:p>
            <a:pPr rtl="0"/>
            <a:endParaRPr lang="nb-NO" dirty="0"/>
          </a:p>
          <a:p>
            <a:pPr rtl="0"/>
            <a:r>
              <a:rPr lang="rhg-latn"/>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ea typeface="Calibri"/>
                <a:cs typeface="Calibri"/>
              </a:rPr>
              <a:t>Skriv inn relevante tjenester dere har I kommunen. </a:t>
            </a:r>
          </a:p>
          <a:p>
            <a:pPr rtl="0"/>
            <a:endParaRPr lang="en-US" dirty="0">
              <a:ea typeface="Calibri"/>
              <a:cs typeface="Calibri"/>
            </a:endParaRPr>
          </a:p>
          <a:p>
            <a:pPr rtl="0"/>
            <a:r>
              <a:rPr lang="rhg-latn">
                <a:ea typeface="Calibri"/>
                <a:cs typeface="Calibri"/>
              </a:rPr>
              <a:t>Stikkord til manus: </a:t>
            </a:r>
          </a:p>
          <a:p>
            <a:pPr marL="171450" indent="-171450" rtl="0">
              <a:buFont typeface="Calibri"/>
              <a:buChar char="-"/>
            </a:pPr>
            <a:r>
              <a:rPr lang="rhg-latn">
                <a:ea typeface="Calibri"/>
                <a:cs typeface="Calibri"/>
              </a:rPr>
              <a:t>Foreldre er ikke alene med oppgaven</a:t>
            </a:r>
            <a:endParaRPr lang="en-US" dirty="0">
              <a:ea typeface="Calibri"/>
              <a:cs typeface="Calibri"/>
            </a:endParaRPr>
          </a:p>
          <a:p>
            <a:pPr marL="171450" indent="-171450" rtl="0">
              <a:buFont typeface="Calibri"/>
              <a:buChar char="-"/>
            </a:pPr>
            <a:r>
              <a:rPr lang="rhg-latn">
                <a:ea typeface="Calibri"/>
                <a:cs typeface="Calibri"/>
              </a:rPr>
              <a:t>Det er flere steder hvor du kan be om hjelp når du har spørsmål slik som flytkningetjenesten, kommunale tjenester, barnevernstjenesten (viktig å få nevnt allerede første kursdag), skolehelsetjenester, helsestasjon m fl. </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Her er en slide for å oppmuntre deltagerne til å bruke google translate om de trenger det.</a:t>
            </a:r>
          </a:p>
          <a:p>
            <a:pPr rtl="0"/>
            <a:r>
              <a:rPr lang="rhg-latn"/>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algn="l" rtl="0"/>
            <a:r>
              <a:rPr lang="rhg-latn" b="1" i="0">
                <a:solidFill>
                  <a:srgbClr val="0D0D0D"/>
                </a:solidFill>
                <a:effectLst/>
                <a:highlight>
                  <a:srgbClr val="FFFFFF"/>
                </a:highlight>
                <a:latin typeface="Söhne"/>
              </a:rPr>
              <a:t>Alternativ til hjemmeoppgaven. </a:t>
            </a:r>
          </a:p>
          <a:p>
            <a:pPr algn="l" rtl="0"/>
            <a:endParaRPr lang="nb-NO" b="1" i="0" dirty="0">
              <a:solidFill>
                <a:srgbClr val="0D0D0D"/>
              </a:solidFill>
              <a:effectLst/>
              <a:highlight>
                <a:srgbClr val="FFFFFF"/>
              </a:highlight>
              <a:latin typeface="Söhne"/>
            </a:endParaRPr>
          </a:p>
          <a:p>
            <a:pPr algn="l" rtl="0"/>
            <a:r>
              <a:rPr lang="rhg-latn" b="1" i="0">
                <a:solidFill>
                  <a:srgbClr val="0D0D0D"/>
                </a:solidFill>
                <a:effectLst/>
                <a:highlight>
                  <a:srgbClr val="FFFFFF"/>
                </a:highlight>
                <a:latin typeface="Söhne"/>
              </a:rPr>
              <a:t>Hjemmeoppgave: "Mitt nye samfunn"</a:t>
            </a:r>
          </a:p>
          <a:p>
            <a:pPr algn="l" rtl="0"/>
            <a:r>
              <a:rPr lang="rhg-latn" b="1" i="0">
                <a:solidFill>
                  <a:srgbClr val="0D0D0D"/>
                </a:solidFill>
                <a:effectLst/>
                <a:highlight>
                  <a:srgbClr val="FFFFFF"/>
                </a:highlight>
                <a:latin typeface="Söhne"/>
              </a:rPr>
              <a:t>Formål:</a:t>
            </a:r>
            <a:r>
              <a:rPr lang="rhg-latn" b="0" i="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rtl="0"/>
            <a:r>
              <a:rPr lang="rhg-latn" b="1" i="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rtl="0">
              <a:buFont typeface="+mj-lt"/>
              <a:buAutoNum type="arabicPeriod"/>
            </a:pPr>
            <a:r>
              <a:rPr lang="rhg-latn" b="1" i="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rhg-latn" b="1" i="0">
                <a:solidFill>
                  <a:srgbClr val="0D0D0D"/>
                </a:solidFill>
                <a:effectLst/>
                <a:highlight>
                  <a:srgbClr val="FFFFFF"/>
                </a:highlight>
                <a:latin typeface="Söhne"/>
              </a:rPr>
              <a:t>Behov:</a:t>
            </a:r>
            <a:r>
              <a:rPr lang="rhg-latn" b="0" i="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rtl="0">
              <a:buFont typeface="+mj-lt"/>
              <a:buAutoNum type="arabicPeriod"/>
            </a:pPr>
            <a:r>
              <a:rPr lang="rhg-latn" b="1" i="0">
                <a:solidFill>
                  <a:srgbClr val="0D0D0D"/>
                </a:solidFill>
                <a:effectLst/>
                <a:highlight>
                  <a:srgbClr val="FFFFFF"/>
                </a:highlight>
                <a:latin typeface="Söhne"/>
              </a:rPr>
              <a:t>Bekymringer:</a:t>
            </a:r>
            <a:r>
              <a:rPr lang="rhg-latn" b="0" i="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rtl="0">
              <a:buFont typeface="+mj-lt"/>
              <a:buAutoNum type="arabicPeriod"/>
            </a:pPr>
            <a:r>
              <a:rPr lang="rhg-latn" b="1" i="0">
                <a:solidFill>
                  <a:srgbClr val="0D0D0D"/>
                </a:solidFill>
                <a:effectLst/>
                <a:highlight>
                  <a:srgbClr val="FFFFFF"/>
                </a:highlight>
                <a:latin typeface="Söhne"/>
              </a:rPr>
              <a:t>Forskjeller:</a:t>
            </a:r>
            <a:r>
              <a:rPr lang="rhg-latn" b="0" i="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rtl="0">
              <a:buFont typeface="+mj-lt"/>
              <a:buAutoNum type="arabicPeriod"/>
            </a:pPr>
            <a:r>
              <a:rPr lang="rhg-latn" b="1" i="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rhg-latn" b="0" i="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rtl="0">
              <a:buFont typeface="+mj-lt"/>
              <a:buAutoNum type="arabicPeriod"/>
            </a:pPr>
            <a:r>
              <a:rPr lang="rhg-latn" b="0" i="0">
                <a:solidFill>
                  <a:srgbClr val="0D0D0D"/>
                </a:solidFill>
                <a:effectLst/>
                <a:highlight>
                  <a:srgbClr val="FFFFFF"/>
                </a:highlight>
                <a:latin typeface="Söhne"/>
              </a:rPr>
              <a:t>Be dem om å velge ett bilde de liker best og skrive en kort tekst om hvorfor dette stedet virket interessant eller viktig for dem.</a:t>
            </a:r>
          </a:p>
          <a:p>
            <a:pPr algn="l" rtl="0">
              <a:buFont typeface="+mj-lt"/>
              <a:buAutoNum type="arabicPeriod"/>
            </a:pPr>
            <a:r>
              <a:rPr lang="rhg-latn" b="1" i="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rtl="0">
              <a:buFont typeface="+mj-lt"/>
              <a:buAutoNum type="arabicPeriod"/>
            </a:pPr>
            <a:r>
              <a:rPr lang="rhg-latn" b="0" i="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rtl="0"/>
            <a:r>
              <a:rPr lang="rhg-latn" b="1" i="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rtl="0">
              <a:buFont typeface="Arial" panose="020B0604020202020204" pitchFamily="34" charset="0"/>
              <a:buChar char="•"/>
            </a:pPr>
            <a:r>
              <a:rPr lang="rhg-latn" b="0" i="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rtl="0">
              <a:buFont typeface="Arial" panose="020B0604020202020204" pitchFamily="34" charset="0"/>
              <a:buChar char="•"/>
            </a:pPr>
            <a:r>
              <a:rPr lang="rhg-latn" b="0" i="0">
                <a:solidFill>
                  <a:srgbClr val="0D0D0D"/>
                </a:solidFill>
                <a:effectLst/>
                <a:highlight>
                  <a:srgbClr val="FFFFFF"/>
                </a:highlight>
                <a:latin typeface="Söhne"/>
              </a:rPr>
              <a:t>Oppfordre dem til å være kreative og ærlige i sine refleksjoner.</a:t>
            </a:r>
          </a:p>
          <a:p>
            <a:pPr algn="l" rtl="0">
              <a:buFont typeface="Arial" panose="020B0604020202020204" pitchFamily="34" charset="0"/>
              <a:buChar char="•"/>
            </a:pPr>
            <a:r>
              <a:rPr lang="rhg-latn" b="0" i="0">
                <a:solidFill>
                  <a:srgbClr val="0D0D0D"/>
                </a:solidFill>
                <a:effectLst/>
                <a:highlight>
                  <a:srgbClr val="FFFFFF"/>
                </a:highlight>
                <a:latin typeface="Söhne"/>
              </a:rPr>
              <a:t>Minn dem på at alle personlige refleksjoner vil bli behandlet med respekt og konfidensialitet.</a:t>
            </a:r>
          </a:p>
          <a:p>
            <a:pPr algn="l" rtl="0"/>
            <a:r>
              <a:rPr lang="rhg-latn" b="0" i="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hg-latn">
                <a:ea typeface="Calibri"/>
                <a:cs typeface="Calibri"/>
              </a:rPr>
              <a:t>Stikkord til manus: </a:t>
            </a:r>
            <a:endParaRPr lang="nb-NO" dirty="0"/>
          </a:p>
          <a:p>
            <a:pPr marL="171450" indent="-171450" rtl="0">
              <a:spcBef>
                <a:spcPct val="0"/>
              </a:spcBef>
              <a:spcAft>
                <a:spcPct val="0"/>
              </a:spcAft>
              <a:buFont typeface="Calibri"/>
              <a:buChar char="-"/>
            </a:pPr>
            <a:r>
              <a:rPr lang="rhg-latn">
                <a:ea typeface="Calibri" panose="020F0502020204030204"/>
                <a:cs typeface="Calibri" panose="020F0502020204030204"/>
              </a:rPr>
              <a:t>Dette var det vi hadde for i dag</a:t>
            </a:r>
          </a:p>
          <a:p>
            <a:pPr marL="171450" indent="-171450" rtl="0">
              <a:spcBef>
                <a:spcPct val="0"/>
              </a:spcBef>
              <a:spcAft>
                <a:spcPct val="0"/>
              </a:spcAft>
              <a:buFont typeface="Calibri"/>
              <a:buChar char="-"/>
            </a:pPr>
            <a:r>
              <a:rPr lang="rhg-latn">
                <a:ea typeface="Calibri" panose="020F0502020204030204"/>
                <a:cs typeface="Calibri" panose="020F0502020204030204"/>
              </a:rPr>
              <a:t>Her følger det en del lenker til sider på internett dere kan finne mer informasjon</a:t>
            </a:r>
          </a:p>
          <a:p>
            <a:pPr rtl="0">
              <a:spcBef>
                <a:spcPct val="0"/>
              </a:spcBef>
              <a:spcAft>
                <a:spcPct val="0"/>
              </a:spcAft>
            </a:pPr>
            <a:endParaRPr lang="nb-NO" dirty="0">
              <a:ea typeface="Calibri" panose="020F0502020204030204"/>
              <a:cs typeface="Calibri" panose="020F0502020204030204"/>
            </a:endParaRPr>
          </a:p>
          <a:p>
            <a:pPr rtl="0">
              <a:spcBef>
                <a:spcPct val="0"/>
              </a:spcBef>
              <a:spcAft>
                <a:spcPct val="0"/>
              </a:spcAft>
            </a:pPr>
            <a:r>
              <a:rPr lang="rhg-latn">
                <a:ea typeface="Calibri" panose="020F0502020204030204"/>
                <a:cs typeface="Calibri" panose="020F0502020204030204"/>
              </a:rPr>
              <a:t>-----------------------------------------------------------------</a:t>
            </a:r>
            <a:endParaRPr lang="nb-NO" dirty="0">
              <a:cs typeface="Calibri"/>
            </a:endParaRPr>
          </a:p>
          <a:p>
            <a:pPr rtl="0">
              <a:spcBef>
                <a:spcPct val="0"/>
              </a:spcBef>
              <a:spcAft>
                <a:spcPct val="0"/>
              </a:spcAft>
            </a:pPr>
            <a:endParaRPr lang="nb-NO" dirty="0">
              <a:cs typeface="Calibri"/>
            </a:endParaRPr>
          </a:p>
          <a:p>
            <a:pPr rtl="0"/>
            <a:endParaRPr lang="en-US" dirty="0">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spcBef>
                <a:spcPct val="0"/>
              </a:spcBef>
              <a:spcAft>
                <a:spcPct val="0"/>
              </a:spcAft>
              <a:buFont typeface="Calibri"/>
              <a:buChar char="-"/>
            </a:pPr>
            <a:r>
              <a:rPr lang="rhg-latn">
                <a:cs typeface="Calibri"/>
              </a:rPr>
              <a:t>Skriv inn navnet ditt i powerpointen. </a:t>
            </a:r>
          </a:p>
          <a:p>
            <a:pPr marL="171450" indent="-171450" rtl="0">
              <a:spcBef>
                <a:spcPct val="0"/>
              </a:spcBef>
              <a:spcAft>
                <a:spcPct val="0"/>
              </a:spcAft>
              <a:buFont typeface="Calibri"/>
              <a:buChar char="-"/>
            </a:pPr>
            <a:endParaRPr lang="nb-NO" dirty="0">
              <a:cs typeface="Calibri"/>
            </a:endParaRPr>
          </a:p>
          <a:p>
            <a:pPr marL="171450" indent="-171450" rtl="0">
              <a:spcBef>
                <a:spcPct val="0"/>
              </a:spcBef>
              <a:spcAft>
                <a:spcPct val="0"/>
              </a:spcAft>
              <a:buFont typeface="Calibri"/>
              <a:buChar char="-"/>
            </a:pPr>
            <a:r>
              <a:rPr lang="rhg-latn">
                <a:cs typeface="Calibri"/>
              </a:rPr>
              <a:t>Først og fremst vil ønske deg som forelder og ditt barn velkommen til Norge. </a:t>
            </a:r>
          </a:p>
          <a:p>
            <a:pPr marL="171450" indent="-171450" rtl="0">
              <a:spcBef>
                <a:spcPct val="0"/>
              </a:spcBef>
              <a:spcAft>
                <a:spcPct val="0"/>
              </a:spcAft>
              <a:buFont typeface="Calibri"/>
              <a:buChar char="-"/>
            </a:pPr>
            <a:endParaRPr lang="nb-NO" dirty="0">
              <a:ea typeface="Calibri" panose="020F0502020204030204"/>
              <a:cs typeface="Calibri"/>
            </a:endParaRPr>
          </a:p>
          <a:p>
            <a:pPr marL="171450" indent="-171450" rtl="0">
              <a:spcBef>
                <a:spcPct val="0"/>
              </a:spcBef>
              <a:spcAft>
                <a:spcPct val="0"/>
              </a:spcAft>
              <a:buFont typeface="Calibri"/>
              <a:buChar char="-"/>
            </a:pPr>
            <a:r>
              <a:rPr lang="rhg-latn">
                <a:ea typeface="Calibri" panose="020F0502020204030204"/>
                <a:cs typeface="Calibri"/>
              </a:rPr>
              <a:t>Og Velkommen til foreldrekurs!</a:t>
            </a:r>
          </a:p>
          <a:p>
            <a:pPr marL="171450" indent="-171450" rtl="0">
              <a:spcBef>
                <a:spcPct val="0"/>
              </a:spcBef>
              <a:spcAft>
                <a:spcPct val="0"/>
              </a:spcAft>
              <a:buFont typeface="Calibri"/>
              <a:buChar char="-"/>
            </a:pPr>
            <a:r>
              <a:rPr lang="rhg-latn">
                <a:ea typeface="Calibri" panose="020F0502020204030204"/>
                <a:cs typeface="Calibri"/>
              </a:rPr>
              <a:t>Mitt navn er...</a:t>
            </a:r>
          </a:p>
          <a:p>
            <a:pPr rtl="0">
              <a:spcBef>
                <a:spcPct val="0"/>
              </a:spcBef>
              <a:spcAft>
                <a:spcPct val="0"/>
              </a:spcAft>
            </a:pPr>
            <a:endParaRPr lang="nb-NO" dirty="0">
              <a:ea typeface="Calibri" panose="020F0502020204030204"/>
              <a:cs typeface="Calibri"/>
            </a:endParaRPr>
          </a:p>
          <a:p>
            <a:pPr rtl="0">
              <a:spcBef>
                <a:spcPct val="0"/>
              </a:spcBef>
              <a:spcAft>
                <a:spcPct val="0"/>
              </a:spcAft>
            </a:pPr>
            <a:r>
              <a:rPr lang="rhg-latn">
                <a:ea typeface="Calibri" panose="020F0502020204030204"/>
                <a:cs typeface="Calibri"/>
              </a:rPr>
              <a:t>-------------------------------------------------</a:t>
            </a:r>
            <a:endParaRPr lang="nb-NO" dirty="0">
              <a:cs typeface="Calibri"/>
            </a:endParaRPr>
          </a:p>
          <a:p>
            <a:pPr rtl="0">
              <a:spcBef>
                <a:spcPct val="0"/>
              </a:spcBef>
              <a:spcAft>
                <a:spcPct val="0"/>
              </a:spcAft>
            </a:pPr>
            <a:endParaRPr lang="nb-NO" dirty="0">
              <a:cs typeface="Calibri"/>
            </a:endParaRPr>
          </a:p>
          <a:p>
            <a:pPr rtl="0">
              <a:spcBef>
                <a:spcPct val="0"/>
              </a:spcBef>
              <a:spcAft>
                <a:spcPct val="0"/>
              </a:spcAft>
            </a:pPr>
            <a:endParaRPr lang="nb-NO" dirty="0"/>
          </a:p>
          <a:p>
            <a:pPr rtl="0">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rtlCol="0"/>
          <a:lstStyle/>
          <a:p>
            <a:pPr rtl="0"/>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spcBef>
                <a:spcPct val="0"/>
              </a:spcBef>
              <a:spcAft>
                <a:spcPct val="0"/>
              </a:spcAft>
            </a:pPr>
            <a:r>
              <a:rPr lang="rhg-latn"/>
              <a:t>Forslag til hva du kan legge vekt på: </a:t>
            </a:r>
          </a:p>
          <a:p>
            <a:pPr rtl="0">
              <a:spcBef>
                <a:spcPct val="0"/>
              </a:spcBef>
              <a:spcAft>
                <a:spcPct val="0"/>
              </a:spcAft>
            </a:pPr>
            <a:endParaRPr lang="nb-NO" dirty="0"/>
          </a:p>
          <a:p>
            <a:pPr rtl="0">
              <a:spcBef>
                <a:spcPct val="0"/>
              </a:spcBef>
              <a:spcAft>
                <a:spcPct val="0"/>
              </a:spcAft>
            </a:pPr>
            <a:endParaRPr lang="nb-NO" dirty="0"/>
          </a:p>
          <a:p>
            <a:pPr rtl="0">
              <a:spcBef>
                <a:spcPct val="0"/>
              </a:spcBef>
              <a:spcAft>
                <a:spcPct val="0"/>
              </a:spcAft>
            </a:pPr>
            <a:r>
              <a:rPr lang="rhg-latn">
                <a:cs typeface="Calibri"/>
              </a:rPr>
              <a:t>Dette kurset handler om å ha barn i Norge.</a:t>
            </a:r>
            <a:endParaRPr lang="nb-NO" dirty="0">
              <a:ea typeface="Calibri"/>
              <a:cs typeface="Calibri"/>
            </a:endParaRPr>
          </a:p>
          <a:p>
            <a:pPr rtl="0">
              <a:spcBef>
                <a:spcPct val="0"/>
              </a:spcBef>
              <a:spcAft>
                <a:spcPct val="0"/>
              </a:spcAft>
            </a:pPr>
            <a:r>
              <a:rPr lang="rhg-latn">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rtl="0">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rhg-latn">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rtl="0">
              <a:spcBef>
                <a:spcPct val="0"/>
              </a:spcBef>
              <a:spcAft>
                <a:spcPct val="0"/>
              </a:spcAft>
            </a:pPr>
            <a:endParaRPr lang="nb-NO" dirty="0">
              <a:ea typeface="Calibri"/>
              <a:cs typeface="Calibri"/>
            </a:endParaRPr>
          </a:p>
          <a:p>
            <a:pPr rtl="0"/>
            <a:endParaRPr lang="nb-NO" dirty="0"/>
          </a:p>
          <a:p>
            <a:pPr rtl="0"/>
            <a:r>
              <a:rPr lang="rhg-latn"/>
              <a:t>1. </a:t>
            </a:r>
            <a:r>
              <a:rPr lang="rhg-latn">
                <a:ea typeface="Calibri"/>
                <a:cs typeface="Calibri"/>
              </a:rPr>
              <a:t>Alle I dette rommet har med seg sin historie, og sine vaner om hvordan det er å være foreldre. Og dette kurset er for å gjøre det lettere å være foreldre I Norge (få tydelig frem at det IKKE er fordi man betviler evnen til å være foreldre eller at man nå må lære seg å være foreldre på en god mate). For oss er det viktig at vi I dette kurset lager en så trygg atmosfære som mulig, og at dere vet at dette ikke er et sted hvor du kan si noe ”galt” eller blir vurdert. </a:t>
            </a:r>
          </a:p>
          <a:p>
            <a:pPr rtl="0"/>
            <a:r>
              <a:rPr lang="rhg-latn"/>
              <a:t>2. Ett viktig mål med dette kurset er å bli kjent med lover og rettigheter dere må kunne som foreldre i Norge. </a:t>
            </a:r>
          </a:p>
          <a:p>
            <a:pPr rtl="0"/>
            <a:r>
              <a:rPr lang="rhg-latn"/>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evt begge deler, osv.</a:t>
            </a:r>
          </a:p>
          <a:p>
            <a:pPr rtl="0"/>
            <a:r>
              <a:rPr lang="rhg-latn"/>
              <a:t>4. Ikke minst ønsker vi at dere skal få tilgjengelig informasjon om hvor en kan søke hjelp om det er noe man ønsker hjelp til. </a:t>
            </a:r>
          </a:p>
          <a:p>
            <a:pPr marL="0" indent="0" rtl="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marL="0" marR="0" lvl="0" indent="0" algn="l" defTabSz="914400" rtl="0" eaLnBrk="1" fontAlgn="auto" latinLnBrk="0" hangingPunct="1">
              <a:lnSpc>
                <a:spcPct val="100000"/>
              </a:lnSpc>
              <a:spcBef>
                <a:spcPct val="0"/>
              </a:spcBef>
              <a:spcAft>
                <a:spcPct val="0"/>
              </a:spcAft>
              <a:buClrTx/>
              <a:buSzTx/>
              <a:buFontTx/>
              <a:buNone/>
              <a:tabLst/>
              <a:defRPr/>
            </a:pPr>
            <a:r>
              <a:rPr lang="rhg-latn"/>
              <a:t>Barn har gode rettigheter i Norge og med det følger noen goder for deg som er forelder og noen plikter. Dette skal vi snakke om i dag. </a:t>
            </a:r>
            <a:endParaRPr lang="en-US" dirty="0"/>
          </a:p>
          <a:p>
            <a:pPr rtl="0">
              <a:spcBef>
                <a:spcPct val="0"/>
              </a:spcBef>
              <a:spcAft>
                <a:spcPct val="0"/>
              </a:spcAft>
            </a:pPr>
            <a:endParaRPr lang="nb-NO" dirty="0"/>
          </a:p>
          <a:p>
            <a:pPr rtl="0">
              <a:spcBef>
                <a:spcPct val="0"/>
              </a:spcBef>
              <a:spcAft>
                <a:spcPct val="0"/>
              </a:spcAft>
            </a:pPr>
            <a:r>
              <a:rPr lang="rhg-latn"/>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rtl="0">
              <a:spcBef>
                <a:spcPct val="0"/>
              </a:spcBef>
              <a:spcAft>
                <a:spcPct val="0"/>
              </a:spcAft>
            </a:pPr>
            <a:r>
              <a:rPr lang="rhg-latn"/>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«minneboksen» (som tar mer tid). </a:t>
            </a:r>
          </a:p>
          <a:p>
            <a:pPr rtl="0"/>
            <a:r>
              <a:rPr lang="rhg-latn"/>
              <a:t>Det er viktig at deltagerne ikke kjenner seg presset til å dele for mye, for tidlig, eller at det føler at dette er noe de må prestere eller blir vurdert på. </a:t>
            </a:r>
          </a:p>
          <a:p>
            <a:pPr rtl="0"/>
            <a:r>
              <a:rPr lang="rhg-latn"/>
              <a:t> </a:t>
            </a:r>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endParaRPr lang="nb-NO" dirty="0"/>
          </a:p>
          <a:p>
            <a:pPr rtl="0"/>
            <a:r>
              <a:rPr lang="rhg-latn"/>
              <a:t>Alternativ øvelse </a:t>
            </a:r>
          </a:p>
          <a:p>
            <a:pPr rtl="0"/>
            <a:r>
              <a:rPr lang="rhg-latn" b="1">
                <a:effectLst/>
              </a:rPr>
              <a:t>Øvelse: "Minneboksen"</a:t>
            </a:r>
          </a:p>
          <a:p>
            <a:pPr rtl="0"/>
            <a:r>
              <a:rPr lang="rhg-latn" b="1">
                <a:effectLst/>
              </a:rPr>
              <a:t>Formål:</a:t>
            </a:r>
            <a:r>
              <a:rPr lang="rhg-latn">
                <a:effectLst/>
              </a:rPr>
              <a:t> Fremme forståelse og fellesskap blant deltakerne uten å kreve deling av for personlig eller sensitiv informasjon.</a:t>
            </a:r>
          </a:p>
          <a:p>
            <a:pPr rtl="0"/>
            <a:r>
              <a:rPr lang="rhg-latn" b="1">
                <a:effectLst/>
              </a:rPr>
              <a:t>Materialer:</a:t>
            </a:r>
            <a:endParaRPr lang="nb-NO" dirty="0">
              <a:effectLst/>
            </a:endParaRPr>
          </a:p>
          <a:p>
            <a:pPr rtl="0">
              <a:buFont typeface="Arial" panose="020B0604020202020204" pitchFamily="34" charset="0"/>
              <a:buChar char="•"/>
            </a:pPr>
            <a:r>
              <a:rPr lang="rhg-latn">
                <a:effectLst/>
              </a:rPr>
              <a:t>En boks eller en beholder</a:t>
            </a:r>
          </a:p>
          <a:p>
            <a:pPr rtl="0">
              <a:buFont typeface="Arial" panose="020B0604020202020204" pitchFamily="34" charset="0"/>
              <a:buChar char="•"/>
            </a:pPr>
            <a:r>
              <a:rPr lang="rhg-latn">
                <a:effectLst/>
              </a:rPr>
              <a:t>Små lapper eller kort</a:t>
            </a:r>
          </a:p>
          <a:p>
            <a:pPr rtl="0">
              <a:buFont typeface="Arial" panose="020B0604020202020204" pitchFamily="34" charset="0"/>
              <a:buChar char="•"/>
            </a:pPr>
            <a:r>
              <a:rPr lang="rhg-latn">
                <a:effectLst/>
              </a:rPr>
              <a:t>Penner</a:t>
            </a:r>
          </a:p>
          <a:p>
            <a:pPr rtl="0"/>
            <a:r>
              <a:rPr lang="rhg-latn" b="1">
                <a:effectLst/>
              </a:rPr>
              <a:t>Beskrivelse:</a:t>
            </a:r>
            <a:endParaRPr lang="nb-NO" dirty="0">
              <a:effectLst/>
            </a:endParaRPr>
          </a:p>
          <a:p>
            <a:pPr rtl="0">
              <a:buFont typeface="+mj-lt"/>
              <a:buAutoNum type="arabicPeriod"/>
            </a:pPr>
            <a:r>
              <a:rPr lang="rhg-latn" b="1">
                <a:effectLst/>
              </a:rPr>
              <a:t>Introduksjon:</a:t>
            </a:r>
            <a:r>
              <a:rPr lang="rhg-latn">
                <a:effectLst/>
              </a:rPr>
              <a:t> Fortell deltakerne at de vil delta i en aktivitet kalt "Minneboksen", hvor de kan dele et positivt minne eller en erfaring som har en spesiell betydning for dem. Dette minnet kan være noe så enkelt som en favorittaktivitet, en høytid de feirer, eller et sted de elsker.</a:t>
            </a:r>
          </a:p>
          <a:p>
            <a:pPr rtl="0">
              <a:buFont typeface="+mj-lt"/>
              <a:buAutoNum type="arabicPeriod"/>
            </a:pPr>
            <a:r>
              <a:rPr lang="rhg-latn" b="1">
                <a:effectLst/>
              </a:rPr>
              <a:t>Forberedelse:</a:t>
            </a:r>
            <a:r>
              <a:rPr lang="rhg-latn">
                <a:effectLst/>
              </a:rPr>
              <a:t> Gi hver deltaker en liten lapp eller et kort og en penn. Be dem skrive ned et positivt minne eller en erfaring som de føler seg komfortable med å dele. Fortell dem at de ikke trenger å skrive navnet sitt, med mindre de ønsker det.</a:t>
            </a:r>
          </a:p>
          <a:p>
            <a:pPr rtl="0">
              <a:buFont typeface="+mj-lt"/>
              <a:buAutoNum type="arabicPeriod"/>
            </a:pPr>
            <a:r>
              <a:rPr lang="rhg-latn" b="1">
                <a:effectLst/>
              </a:rPr>
              <a:t>Deling:</a:t>
            </a:r>
            <a:r>
              <a:rPr lang="rhg-latn">
                <a:effectLst/>
              </a:rPr>
              <a:t> Be deltakerne om å brette lappene sine og legge dem i boksen. Rist boksen for å blande lappene.</a:t>
            </a:r>
          </a:p>
          <a:p>
            <a:pPr rtl="0">
              <a:buFont typeface="+mj-lt"/>
              <a:buAutoNum type="arabicPeriod"/>
            </a:pPr>
            <a:r>
              <a:rPr lang="rhg-latn" b="1">
                <a:effectLst/>
              </a:rPr>
              <a:t>Samtalestarter:</a:t>
            </a:r>
            <a:r>
              <a:rPr lang="rhg-latn">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rtl="0">
              <a:buFont typeface="+mj-lt"/>
              <a:buAutoNum type="arabicPeriod"/>
            </a:pPr>
            <a:r>
              <a:rPr lang="rhg-latn" b="1">
                <a:effectLst/>
              </a:rPr>
              <a:t>Refleksjon:</a:t>
            </a:r>
            <a:r>
              <a:rPr lang="rhg-latn">
                <a:effectLst/>
              </a:rPr>
              <a:t> Avslutt øvelsen ved å reflektere over mangfoldet og likhetene i minnene som ble delt. Dette kan styrke fellesskapsfølelsen og gi en dypere forståelse av hverandres bakgrunner og kulturer.</a:t>
            </a:r>
          </a:p>
          <a:p>
            <a:pPr rtl="0"/>
            <a:r>
              <a:rPr lang="rhg-latn" b="1">
                <a:effectLst/>
              </a:rPr>
              <a:t>Fordeler:</a:t>
            </a:r>
            <a:endParaRPr lang="nb-NO" dirty="0">
              <a:effectLst/>
            </a:endParaRPr>
          </a:p>
          <a:p>
            <a:pPr rtl="0">
              <a:buFont typeface="Arial" panose="020B0604020202020204" pitchFamily="34" charset="0"/>
              <a:buChar char="•"/>
            </a:pPr>
            <a:r>
              <a:rPr lang="rhg-latn">
                <a:effectLst/>
              </a:rPr>
              <a:t>Deltakerne deler bare det de føler seg komfortable med.</a:t>
            </a:r>
          </a:p>
          <a:p>
            <a:pPr rtl="0">
              <a:buFont typeface="Arial" panose="020B0604020202020204" pitchFamily="34" charset="0"/>
              <a:buChar char="•"/>
            </a:pPr>
            <a:r>
              <a:rPr lang="rhg-latn">
                <a:effectLst/>
              </a:rPr>
              <a:t>Aktiviteten krever ikke direkte personlig eller sensitiv informasjon.</a:t>
            </a:r>
          </a:p>
          <a:p>
            <a:pPr rtl="0">
              <a:buFont typeface="Arial" panose="020B0604020202020204" pitchFamily="34" charset="0"/>
              <a:buChar char="•"/>
            </a:pPr>
            <a:r>
              <a:rPr lang="rhg-latn">
                <a:effectLst/>
              </a:rPr>
              <a:t>Oppmuntrer til lytting og felles forståelse.</a:t>
            </a:r>
          </a:p>
          <a:p>
            <a:pPr rtl="0"/>
            <a:r>
              <a:rPr lang="rhg-latn">
                <a:effectLst/>
              </a:rPr>
              <a:t>Denne øvelsen tilbyr en skånsom måte for deltakerne å bli kjent med hverandre, samtidig som den legger grunnlaget for et trygt og inkluderende læringsmiljø.</a:t>
            </a:r>
          </a:p>
          <a:p>
            <a:pPr rtl="0"/>
            <a:br>
              <a:rPr lang="nb-NO" dirty="0">
                <a:effectLst/>
              </a:rPr>
            </a:br>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r>
              <a:rPr lang="rhg-latn"/>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pPr rtl="0"/>
            <a:endParaRPr lang="nb-NO" dirty="0"/>
          </a:p>
          <a:p>
            <a:pPr rtl="0"/>
            <a:r>
              <a:rPr lang="rhg-latn"/>
              <a:t>Så hvordan er det å være barn i Norge? Hva er de typiske stedene barn er i Norge?</a:t>
            </a:r>
          </a:p>
          <a:p>
            <a:pPr rtl="0"/>
            <a:r>
              <a:rPr lang="rhg-latn"/>
              <a:t>Alle små barn blir fulgt opp av helsestasjonen. Alle har en fastlege som en kontakter ved sykdom eller plager. </a:t>
            </a:r>
          </a:p>
          <a:p>
            <a:pPr rtl="0"/>
            <a:r>
              <a:rPr lang="rhg-latn"/>
              <a:t>De aller fleste barn går i barnehage, </a:t>
            </a:r>
          </a:p>
          <a:p>
            <a:pPr rtl="0"/>
            <a:r>
              <a:rPr lang="rhg-latn"/>
              <a:t>Alle barn går i skole, og mange er i skolefritidsordning, AKS, SFO, (Bruk det navnet som dere bruker i deres kommune)</a:t>
            </a:r>
          </a:p>
          <a:p>
            <a:pPr rtl="0"/>
            <a:endParaRPr lang="nb-NO" dirty="0"/>
          </a:p>
          <a:p>
            <a:pPr marL="171450" indent="-171450" rtl="0">
              <a:buFont typeface="Calibri"/>
              <a:buChar char="-"/>
            </a:pPr>
            <a:r>
              <a:rPr lang="rhg-latn">
                <a:ea typeface="Calibri"/>
                <a:cs typeface="Calibri"/>
              </a:rPr>
              <a:t>Utenom skole og barnehage er det mange tilbud til barn I Norge som mange barn deltar i. Dette er organiserte aktiviteter som trening til fotball, musikk/intrument undervisning, kor, dans, klatring. </a:t>
            </a:r>
          </a:p>
          <a:p>
            <a:pPr marL="171450" indent="-171450" rtl="0">
              <a:buFont typeface="Calibri"/>
              <a:buChar char="-"/>
            </a:pPr>
            <a:r>
              <a:rPr lang="rhg-latn">
                <a:ea typeface="Calibri"/>
                <a:cs typeface="Calibri"/>
              </a:rPr>
              <a:t>Neste gang skal vi bli litt mer kjent med alle disse instansene. </a:t>
            </a:r>
          </a:p>
          <a:p>
            <a:pPr marL="171450" indent="-171450" rtl="0">
              <a:buFont typeface="Calibri"/>
              <a:buChar char="-"/>
            </a:pPr>
            <a:endParaRPr lang="en-US" dirty="0">
              <a:ea typeface="Calibri"/>
              <a:cs typeface="Calibri"/>
            </a:endParaRPr>
          </a:p>
          <a:p>
            <a:pPr marL="171450" indent="-171450" rtl="0">
              <a:buFont typeface="Calibri"/>
              <a:buChar char="-"/>
            </a:pPr>
            <a:endParaRPr lang="en-US" dirty="0">
              <a:ea typeface="Calibri"/>
              <a:cs typeface="Calibri"/>
            </a:endParaRPr>
          </a:p>
          <a:p>
            <a:pPr marL="171450" indent="-171450" rtl="0">
              <a:buFont typeface="Calibri"/>
              <a:buChar char="-"/>
            </a:pPr>
            <a:r>
              <a:rPr lang="rhg-latn">
                <a:ea typeface="Calibri"/>
                <a:cs typeface="Calibri"/>
              </a:rPr>
              <a:t>TIPS : Det er lurt å forenkle presentsjonen så mye som mulig. Her kan du for eksempel fjerne ”skolefritidsordning” og “AKS” om dere I deres kommune bruker “SFO”.</a:t>
            </a: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rtlCol="0"/>
          <a:lstStyle/>
          <a:p>
            <a:pPr rtl="0">
              <a:defRPr/>
            </a:pPr>
            <a:r>
              <a:rPr lang="rhg-latn"/>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rtl="0">
              <a:defRPr/>
            </a:pPr>
            <a:r>
              <a:rPr lang="rhg-latn"/>
              <a:t> </a:t>
            </a:r>
            <a:endParaRPr lang="nb-NO" dirty="0">
              <a:cs typeface="Calibri"/>
            </a:endParaRPr>
          </a:p>
          <a:p>
            <a:pPr rtl="0">
              <a:defRPr/>
            </a:pPr>
            <a:r>
              <a:rPr lang="rhg-latn">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pPr rtl="0"/>
            <a:endParaRPr lang="nb-NO" dirty="0"/>
          </a:p>
        </p:txBody>
      </p:sp>
      <p:sp>
        <p:nvSpPr>
          <p:cNvPr id="4" name="Plassholder for lysbildenummer 3"/>
          <p:cNvSpPr>
            <a:spLocks noGrp="1"/>
          </p:cNvSpPr>
          <p:nvPr>
            <p:ph type="sldNum" sz="quarter" idx="5"/>
          </p:nvPr>
        </p:nvSpPr>
        <p:spPr/>
        <p:txBody>
          <a:bodyPr rtlCol="0"/>
          <a:lstStyle/>
          <a:p>
            <a:pPr rtl="0"/>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rtlCol="0" anchor="b"/>
          <a:lstStyle>
            <a:lvl1pPr algn="ctr">
              <a:defRPr sz="6000"/>
            </a:lvl1pPr>
          </a:lstStyle>
          <a:p>
            <a:pPr rtl="0"/>
            <a:r>
              <a:rPr lang="rhg-latn"/>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rhg-latn"/>
              <a:t>Klikk for å redigere undertittelstil i malen</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6/8/2024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hg-latn"/>
              <a:t>Klikk for å redigere tittelstil</a:t>
            </a:r>
            <a:endParaRPr lang="en-US"/>
          </a:p>
        </p:txBody>
      </p:sp>
      <p:sp>
        <p:nvSpPr>
          <p:cNvPr id="3" name="Plassholder for loddrett tekst 2"/>
          <p:cNvSpPr>
            <a:spLocks noGrp="1"/>
          </p:cNvSpPr>
          <p:nvPr>
            <p:ph type="body" orient="vert" idx="1"/>
          </p:nvPr>
        </p:nvSpPr>
        <p:spPr/>
        <p:txBody>
          <a:bodyPr vert="eaVert"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6/8/2024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rtlCol="0"/>
          <a:lstStyle/>
          <a:p>
            <a:pPr rtl="0"/>
            <a:r>
              <a:rPr lang="rhg-latn"/>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6/8/2024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hg-latn"/>
              <a:t>Klikk for å redigere tittelstil</a:t>
            </a:r>
            <a:endParaRPr lang="en-US"/>
          </a:p>
        </p:txBody>
      </p:sp>
      <p:sp>
        <p:nvSpPr>
          <p:cNvPr id="3" name="Plassholder for innhold 2"/>
          <p:cNvSpPr>
            <a:spLocks noGrp="1"/>
          </p:cNvSpPr>
          <p:nvPr>
            <p:ph idx="1"/>
          </p:nvPr>
        </p:nvSpPr>
        <p:spPr/>
        <p:txBody>
          <a:bodyPr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endParaRPr lang="en-US"/>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6/8/2024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rtlCol="0" anchor="b"/>
          <a:lstStyle>
            <a:lvl1pPr>
              <a:defRPr sz="6000"/>
            </a:lvl1pPr>
          </a:lstStyle>
          <a:p>
            <a:pPr rtl="0"/>
            <a:r>
              <a:rPr lang="rhg-latn"/>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rtlCol="0"/>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rtl="0"/>
            <a:r>
              <a:rPr lang="rhg-latn"/>
              <a:t>Klikk for å redigere tekststiler i malen</a:t>
            </a:r>
          </a:p>
        </p:txBody>
      </p:sp>
      <p:sp>
        <p:nvSpPr>
          <p:cNvPr id="4" name="Plassholder for dato 3"/>
          <p:cNvSpPr>
            <a:spLocks noGrp="1"/>
          </p:cNvSpPr>
          <p:nvPr>
            <p:ph type="dt" sz="half" idx="10"/>
          </p:nvPr>
        </p:nvSpPr>
        <p:spPr/>
        <p:txBody>
          <a:bodyPr rtlCol="0"/>
          <a:lstStyle/>
          <a:p>
            <a:pPr rtl="0"/>
            <a:fld id="{28543BDC-0553-40FA-A4DB-EDAAA606CFF6}" type="datetimeFigureOut">
              <a:rPr lang="en-US" smtClean="0"/>
              <a:t>6/8/2024</a:t>
            </a:fld>
            <a:endParaRPr lang="en-US"/>
          </a:p>
        </p:txBody>
      </p:sp>
      <p:sp>
        <p:nvSpPr>
          <p:cNvPr id="5" name="Plassholder for bunntekst 4"/>
          <p:cNvSpPr>
            <a:spLocks noGrp="1"/>
          </p:cNvSpPr>
          <p:nvPr>
            <p:ph type="ftr" sz="quarter" idx="11"/>
          </p:nvPr>
        </p:nvSpPr>
        <p:spPr/>
        <p:txBody>
          <a:bodyPr rtlCol="0"/>
          <a:lstStyle/>
          <a:p>
            <a:pPr rtl="0"/>
            <a:endParaRPr lang="en-US"/>
          </a:p>
        </p:txBody>
      </p:sp>
      <p:sp>
        <p:nvSpPr>
          <p:cNvPr id="6" name="Plassholder for lysbildenummer 5"/>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hg-latn"/>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endParaRPr lang="en-US"/>
          </a:p>
        </p:txBody>
      </p:sp>
      <p:sp>
        <p:nvSpPr>
          <p:cNvPr id="4" name="Plassholder for innhold 3"/>
          <p:cNvSpPr>
            <a:spLocks noGrp="1"/>
          </p:cNvSpPr>
          <p:nvPr>
            <p:ph sz="half" idx="2"/>
          </p:nvPr>
        </p:nvSpPr>
        <p:spPr>
          <a:xfrm>
            <a:off x="6172200" y="1825625"/>
            <a:ext cx="5181600" cy="4351338"/>
          </a:xfrm>
        </p:spPr>
        <p:txBody>
          <a:bodyPr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endParaRPr lang="en-US"/>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6/8/2024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rtlCol="0"/>
          <a:lstStyle/>
          <a:p>
            <a:pPr rtl="0"/>
            <a:r>
              <a:rPr lang="rhg-latn"/>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hg-latn"/>
              <a:t>Klikk for å redigere tekststiler i malen</a:t>
            </a:r>
          </a:p>
        </p:txBody>
      </p:sp>
      <p:sp>
        <p:nvSpPr>
          <p:cNvPr id="4" name="Plassholder for innhold 3"/>
          <p:cNvSpPr>
            <a:spLocks noGrp="1"/>
          </p:cNvSpPr>
          <p:nvPr>
            <p:ph sz="half" idx="2"/>
          </p:nvPr>
        </p:nvSpPr>
        <p:spPr>
          <a:xfrm>
            <a:off x="839788" y="2505075"/>
            <a:ext cx="5157787" cy="3684588"/>
          </a:xfrm>
        </p:spPr>
        <p:txBody>
          <a:bodyPr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endParaRPr lang="en-US"/>
          </a:p>
        </p:txBody>
      </p:sp>
      <p:sp>
        <p:nvSpPr>
          <p:cNvPr id="5" name="Plassholder for tekst 4"/>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rhg-latn"/>
              <a:t>Klikk for å redigere tekststiler i malen</a:t>
            </a:r>
          </a:p>
        </p:txBody>
      </p:sp>
      <p:sp>
        <p:nvSpPr>
          <p:cNvPr id="6" name="Plassholder for innhold 5"/>
          <p:cNvSpPr>
            <a:spLocks noGrp="1"/>
          </p:cNvSpPr>
          <p:nvPr>
            <p:ph sz="quarter" idx="4"/>
          </p:nvPr>
        </p:nvSpPr>
        <p:spPr>
          <a:xfrm>
            <a:off x="6172200" y="2505075"/>
            <a:ext cx="5183188" cy="3684588"/>
          </a:xfrm>
        </p:spPr>
        <p:txBody>
          <a:bodyPr rtlCol="0"/>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endParaRPr lang="en-US"/>
          </a:p>
        </p:txBody>
      </p:sp>
      <p:sp>
        <p:nvSpPr>
          <p:cNvPr id="7" name="Plassholder for dato 6"/>
          <p:cNvSpPr>
            <a:spLocks noGrp="1"/>
          </p:cNvSpPr>
          <p:nvPr>
            <p:ph type="dt" sz="half" idx="10"/>
          </p:nvPr>
        </p:nvSpPr>
        <p:spPr/>
        <p:txBody>
          <a:bodyPr rtlCol="0"/>
          <a:lstStyle/>
          <a:p>
            <a:pPr rtl="0"/>
            <a:fld id="{28543BDC-0553-40FA-A4DB-EDAAA606CFF6}" type="datetimeFigureOut">
              <a:rPr lang="en-US" smtClean="0"/>
              <a:t>6/8/2024</a:t>
            </a:fld>
            <a:endParaRPr lang="en-US"/>
          </a:p>
        </p:txBody>
      </p:sp>
      <p:sp>
        <p:nvSpPr>
          <p:cNvPr id="8" name="Plassholder for bunntekst 7"/>
          <p:cNvSpPr>
            <a:spLocks noGrp="1"/>
          </p:cNvSpPr>
          <p:nvPr>
            <p:ph type="ftr" sz="quarter" idx="11"/>
          </p:nvPr>
        </p:nvSpPr>
        <p:spPr/>
        <p:txBody>
          <a:bodyPr rtlCol="0"/>
          <a:lstStyle/>
          <a:p>
            <a:pPr rtl="0"/>
            <a:endParaRPr lang="en-US"/>
          </a:p>
        </p:txBody>
      </p:sp>
      <p:sp>
        <p:nvSpPr>
          <p:cNvPr id="9" name="Plassholder for lysbildenummer 8"/>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lstStyle/>
          <a:p>
            <a:pPr rtl="0"/>
            <a:r>
              <a:rPr lang="rhg-latn"/>
              <a:t>Klikk for å redigere tittelstil</a:t>
            </a:r>
            <a:endParaRPr lang="en-US"/>
          </a:p>
        </p:txBody>
      </p:sp>
      <p:sp>
        <p:nvSpPr>
          <p:cNvPr id="3" name="Plassholder for dato 2"/>
          <p:cNvSpPr>
            <a:spLocks noGrp="1"/>
          </p:cNvSpPr>
          <p:nvPr>
            <p:ph type="dt" sz="half" idx="10"/>
          </p:nvPr>
        </p:nvSpPr>
        <p:spPr/>
        <p:txBody>
          <a:bodyPr rtlCol="0"/>
          <a:lstStyle/>
          <a:p>
            <a:pPr rtl="0"/>
            <a:fld id="{28543BDC-0553-40FA-A4DB-EDAAA606CFF6}" type="datetimeFigureOut">
              <a:rPr lang="en-US" smtClean="0"/>
              <a:t>6/8/2024</a:t>
            </a:fld>
            <a:endParaRPr lang="en-US"/>
          </a:p>
        </p:txBody>
      </p:sp>
      <p:sp>
        <p:nvSpPr>
          <p:cNvPr id="4" name="Plassholder for bunntekst 3"/>
          <p:cNvSpPr>
            <a:spLocks noGrp="1"/>
          </p:cNvSpPr>
          <p:nvPr>
            <p:ph type="ftr" sz="quarter" idx="11"/>
          </p:nvPr>
        </p:nvSpPr>
        <p:spPr/>
        <p:txBody>
          <a:bodyPr rtlCol="0"/>
          <a:lstStyle/>
          <a:p>
            <a:pPr rtl="0"/>
            <a:endParaRPr lang="en-US"/>
          </a:p>
        </p:txBody>
      </p:sp>
      <p:sp>
        <p:nvSpPr>
          <p:cNvPr id="5" name="Plassholder for lysbildenummer 4"/>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rtlCol="0"/>
          <a:lstStyle/>
          <a:p>
            <a:pPr rtl="0"/>
            <a:fld id="{28543BDC-0553-40FA-A4DB-EDAAA606CFF6}" type="datetimeFigureOut">
              <a:rPr lang="en-US" smtClean="0"/>
              <a:t>6/8/2024</a:t>
            </a:fld>
            <a:endParaRPr lang="en-US"/>
          </a:p>
        </p:txBody>
      </p:sp>
      <p:sp>
        <p:nvSpPr>
          <p:cNvPr id="3" name="Plassholder for bunntekst 2"/>
          <p:cNvSpPr>
            <a:spLocks noGrp="1"/>
          </p:cNvSpPr>
          <p:nvPr>
            <p:ph type="ftr" sz="quarter" idx="11"/>
          </p:nvPr>
        </p:nvSpPr>
        <p:spPr/>
        <p:txBody>
          <a:bodyPr rtlCol="0"/>
          <a:lstStyle/>
          <a:p>
            <a:pPr rtl="0"/>
            <a:endParaRPr lang="en-US"/>
          </a:p>
        </p:txBody>
      </p:sp>
      <p:sp>
        <p:nvSpPr>
          <p:cNvPr id="4" name="Plassholder for lysbildenummer 3"/>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rhg-latn"/>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hg-latn"/>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6/8/2024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rtlCol="0" anchor="b"/>
          <a:lstStyle>
            <a:lvl1pPr>
              <a:defRPr sz="3200"/>
            </a:lvl1pPr>
          </a:lstStyle>
          <a:p>
            <a:pPr rtl="0"/>
            <a:r>
              <a:rPr lang="rhg-latn"/>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en-US"/>
          </a:p>
        </p:txBody>
      </p:sp>
      <p:sp>
        <p:nvSpPr>
          <p:cNvPr id="4" name="Plassholder for tekst 3"/>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rhg-latn"/>
              <a:t>Klikk for å redigere tekststiler i malen</a:t>
            </a:r>
          </a:p>
        </p:txBody>
      </p:sp>
      <p:sp>
        <p:nvSpPr>
          <p:cNvPr id="5" name="Plassholder for dato 4"/>
          <p:cNvSpPr>
            <a:spLocks noGrp="1"/>
          </p:cNvSpPr>
          <p:nvPr>
            <p:ph type="dt" sz="half" idx="10"/>
          </p:nvPr>
        </p:nvSpPr>
        <p:spPr/>
        <p:txBody>
          <a:bodyPr rtlCol="0"/>
          <a:lstStyle/>
          <a:p>
            <a:pPr rtl="0"/>
            <a:fld id="{28543BDC-0553-40FA-A4DB-EDAAA606CFF6}" type="datetimeFigureOut">
              <a:rPr lang="en-US" smtClean="0"/>
              <a:t>6/8/2024</a:t>
            </a:fld>
            <a:endParaRPr lang="en-US"/>
          </a:p>
        </p:txBody>
      </p:sp>
      <p:sp>
        <p:nvSpPr>
          <p:cNvPr id="6" name="Plassholder for bunntekst 5"/>
          <p:cNvSpPr>
            <a:spLocks noGrp="1"/>
          </p:cNvSpPr>
          <p:nvPr>
            <p:ph type="ftr" sz="quarter" idx="11"/>
          </p:nvPr>
        </p:nvSpPr>
        <p:spPr/>
        <p:txBody>
          <a:bodyPr rtlCol="0"/>
          <a:lstStyle/>
          <a:p>
            <a:pPr rtl="0"/>
            <a:endParaRPr lang="en-US"/>
          </a:p>
        </p:txBody>
      </p:sp>
      <p:sp>
        <p:nvSpPr>
          <p:cNvPr id="7" name="Plassholder for lysbildenummer 6"/>
          <p:cNvSpPr>
            <a:spLocks noGrp="1"/>
          </p:cNvSpPr>
          <p:nvPr>
            <p:ph type="sldNum" sz="quarter" idx="12"/>
          </p:nvPr>
        </p:nvSpPr>
        <p:spPr/>
        <p:txBody>
          <a:bodyPr rtlCol="0"/>
          <a:lstStyle/>
          <a:p>
            <a:pPr rtl="0"/>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rhg-latn"/>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rhg-latn"/>
              <a:t>Klikk for å redigere tekststiler i malen</a:t>
            </a:r>
          </a:p>
          <a:p>
            <a:pPr lvl="1" rtl="0"/>
            <a:r>
              <a:rPr lang="rhg-latn"/>
              <a:t>Andre nivå</a:t>
            </a:r>
          </a:p>
          <a:p>
            <a:pPr lvl="2" rtl="0"/>
            <a:r>
              <a:rPr lang="rhg-latn"/>
              <a:t>Tredje nivå</a:t>
            </a:r>
          </a:p>
          <a:p>
            <a:pPr lvl="3" rtl="0"/>
            <a:r>
              <a:rPr lang="rhg-latn"/>
              <a:t>Fjerde nivå</a:t>
            </a:r>
          </a:p>
          <a:p>
            <a:pPr lvl="4" rtl="0"/>
            <a:r>
              <a:rPr lang="rhg-latn"/>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fld id="{28543BDC-0553-40FA-A4DB-EDAAA606CFF6}" type="datetimeFigureOut">
              <a:rPr lang="en-US" smtClean="0"/>
              <a:t>6/8/2024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rtl="0"/>
            <a:r>
              <a:rPr lang="rhg-latn" sz="3600" kern="1200">
                <a:solidFill>
                  <a:schemeClr val="tx2"/>
                </a:solidFill>
                <a:latin typeface="+mj-lt"/>
                <a:ea typeface="+mj-ea"/>
                <a:cs typeface="+mj-cs"/>
              </a:rPr>
              <a:t>Mithíng 1</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rtl="0">
              <a:buFont typeface="Arial" panose="020B0604020202020204" pitchFamily="34" charset="0"/>
              <a:buChar char="•"/>
            </a:pPr>
            <a:r>
              <a:rPr lang="rhg-latn" sz="1800">
                <a:solidFill>
                  <a:schemeClr val="tx2"/>
                </a:solidFill>
              </a:rPr>
              <a:t>Maabaf olore peecgoroon</a:t>
            </a:r>
          </a:p>
          <a:p>
            <a:pPr marL="457200" indent="-228600" algn="l" rtl="0">
              <a:buFont typeface="Arial" panose="020B0604020202020204" pitchFamily="34" charset="0"/>
              <a:buChar char="•"/>
            </a:pPr>
            <a:r>
              <a:rPr lang="rhg-latn" sz="1800">
                <a:solidFill>
                  <a:schemeClr val="tx2"/>
                </a:solidFill>
              </a:rPr>
              <a:t>Macthor/buddidouyalla elom talim dibor dostur (nuth olor zagad)</a:t>
            </a:r>
          </a:p>
          <a:p>
            <a:pPr marL="457200" indent="-228600" algn="l" rtl="0">
              <a:buFont typeface="Arial" panose="020B0604020202020204" pitchFamily="34" charset="0"/>
              <a:buChar char="•"/>
            </a:pPr>
            <a:r>
              <a:rPr lang="rhg-latn" sz="1800">
                <a:solidFill>
                  <a:schemeClr val="tx2"/>
                </a:solidFill>
              </a:rPr>
              <a:t>Górorham</a:t>
            </a:r>
          </a:p>
          <a:p>
            <a:pPr marL="457200" indent="-228600" algn="l" rtl="0">
              <a:buFont typeface="Arial" panose="020B0604020202020204" pitchFamily="34" charset="0"/>
              <a:buChar char="•"/>
            </a:pPr>
            <a:r>
              <a:rPr lang="rhg-latn" sz="1800">
                <a:solidFill>
                  <a:schemeClr val="tx2"/>
                </a:solidFill>
              </a:rPr>
              <a:t>Maabaf ololla ezafi malumat loi wasael okkol</a:t>
            </a:r>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rtl="0"/>
            <a:r>
              <a:rPr lang="rhg-latn" sz="3200" kern="1200">
                <a:solidFill>
                  <a:schemeClr val="bg1"/>
                </a:solidFill>
                <a:latin typeface="+mj-lt"/>
                <a:ea typeface="+mj-ea"/>
                <a:cs typeface="+mj-cs"/>
              </a:rPr>
              <a:t>Insani hok okkol</a:t>
            </a:r>
          </a:p>
        </p:txBody>
      </p:sp>
      <p:pic>
        <p:nvPicPr>
          <p:cNvPr id="12" name="Media på Internett 11" descr="What are Human Rights?">
            <a:hlinkClick r:id="" action="ppaction://media"/>
            <a:extLst>
              <a:ext uri="{FF2B5EF4-FFF2-40B4-BE49-F238E27FC236}">
                <a16:creationId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1720312" y="1675227"/>
            <a:ext cx="8446576" cy="4772316"/>
          </a:xfrm>
          <a:prstGeom prst="rect">
            <a:avLst/>
          </a:prstGeom>
        </p:spPr>
      </p:pic>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3247A1CD-2E82-3091-A598-EA0F00BB7231}"/>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3800"/>
              <a:t>Baiccar Hok olor oure Boiçok</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rtl="0" fontAlgn="base"/>
            <a:r>
              <a:rPr lang="rhg-latn" sz="2200"/>
              <a:t>Boc 18 bosor or nise harr manuic okkol oilde baicca okkol</a:t>
            </a:r>
            <a:endParaRPr lang="en-US" sz="2200" dirty="0"/>
          </a:p>
          <a:p>
            <a:pPr rtl="0" fontAlgn="base"/>
            <a:r>
              <a:rPr lang="rhg-latn" sz="2200"/>
              <a:t>Tokoriban duniyair dec beggune Boiçok ot saingoijja</a:t>
            </a:r>
            <a:endParaRPr lang="en-US" sz="2200" dirty="0"/>
          </a:p>
          <a:p>
            <a:pPr rtl="0" fontAlgn="base"/>
            <a:r>
              <a:rPr lang="rhg-latn" sz="2200"/>
              <a:t>Norway er kanun or hissa boinne 2003 sal ot</a:t>
            </a:r>
            <a:br>
              <a:rPr lang="en-US" sz="2200" dirty="0"/>
            </a:br>
            <a:endParaRPr lang="en-US" sz="2200" dirty="0"/>
          </a:p>
        </p:txBody>
      </p:sp>
      <p:pic>
        <p:nvPicPr>
          <p:cNvPr id="6" name="Plassholder for innhold 5" descr="Et bilde som inneholder tekst, tegnefilm, illustrasjon, Tegnefilm&#10;&#10;Automatisk generert beskrivelse">
            <a:extLst>
              <a:ext uri="{FF2B5EF4-FFF2-40B4-BE49-F238E27FC236}">
                <a16:creationId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F7BF063-E55E-8DB2-337D-C3765273718C}"/>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rhg-latn" sz="4800"/>
              <a:t>Baiccar Hok olor oure Boiçok</a:t>
            </a:r>
            <a:endParaRPr lang="en-US" sz="4600" kern="120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lnSpcReduction="10000"/>
          </a:bodyPr>
          <a:lstStyle/>
          <a:p>
            <a:pPr rtl="0"/>
            <a:endParaRPr lang="en-US" sz="2200" dirty="0"/>
          </a:p>
          <a:p>
            <a:pPr rtl="0"/>
            <a:r>
              <a:rPr lang="rhg-latn" sz="2200"/>
              <a:t>Harr kisim or bodsolluk or helaf hafazotgoroon</a:t>
            </a:r>
          </a:p>
          <a:p>
            <a:pPr rtl="0"/>
            <a:r>
              <a:rPr lang="rhg-latn" sz="2200"/>
              <a:t>Boc ola manuic olottu hamaha baiccar sobse beetor faidar amol goraforibou</a:t>
            </a:r>
            <a:endParaRPr lang="en-US" sz="2200" dirty="0"/>
          </a:p>
          <a:p>
            <a:pPr rtl="0"/>
            <a:r>
              <a:rPr lang="rhg-latn" sz="2200"/>
              <a:t>Baicca olottu nizor forisitir hok ase</a:t>
            </a:r>
            <a:endParaRPr lang="en-US" sz="2200" dirty="0"/>
          </a:p>
          <a:p>
            <a:pPr rtl="0"/>
            <a:r>
              <a:rPr lang="rhg-latn" sz="2200"/>
              <a:t>Harr baicca olottu tara awas funaibor hok ase ar tarar nozoriya re layeki dam doon sa</a:t>
            </a:r>
            <a:endParaRPr lang="en-US" sz="2200" dirty="0"/>
          </a:p>
          <a:p>
            <a:pPr marL="0" indent="0" rtl="0">
              <a:buNone/>
            </a:pPr>
            <a:endParaRPr lang="en-US" sz="2200" dirty="0"/>
          </a:p>
        </p:txBody>
      </p:sp>
      <p:pic>
        <p:nvPicPr>
          <p:cNvPr id="8" name="Plassholder for innhold 7">
            <a:extLst>
              <a:ext uri="{FF2B5EF4-FFF2-40B4-BE49-F238E27FC236}">
                <a16:creationId xmlns:a16="http://schemas.microsoft.com/office/drawing/2014/main" id="{4E3628CE-11AE-946F-C95E-3FF8A99600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pic>
        <p:nvPicPr>
          <p:cNvPr id="9" name="Plassholder for innhold 8" descr="Et bilde som inneholder kunst, Animasjon, grafisk design, Grafikk&#10;&#10;Automatisk generert beskrivelse">
            <a:extLst>
              <a:ext uri="{FF2B5EF4-FFF2-40B4-BE49-F238E27FC236}">
                <a16:creationId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2" name="Tittel 1">
            <a:extLst>
              <a:ext uri="{FF2B5EF4-FFF2-40B4-BE49-F238E27FC236}">
                <a16:creationId xmlns:a16="http://schemas.microsoft.com/office/drawing/2014/main" id="{CFC9084B-01C9-7020-B20F-BD0D941DF807}"/>
              </a:ext>
            </a:extLst>
          </p:cNvPr>
          <p:cNvSpPr>
            <a:spLocks noGrp="1"/>
          </p:cNvSpPr>
          <p:nvPr>
            <p:ph type="title"/>
          </p:nvPr>
        </p:nvSpPr>
        <p:spPr>
          <a:xfrm>
            <a:off x="838200" y="365125"/>
            <a:ext cx="3822189" cy="1899912"/>
          </a:xfrm>
        </p:spPr>
        <p:txBody>
          <a:bodyPr vert="horz" lIns="91440" tIns="45720" rIns="91440" bIns="45720" rtlCol="0" anchor="ctr">
            <a:normAutofit fontScale="90000"/>
          </a:bodyPr>
          <a:lstStyle/>
          <a:p>
            <a:pPr rtl="0"/>
            <a:r>
              <a:rPr lang="rhg-latn" sz="3700"/>
              <a:t>Humki yato zulum sára ekkan azadi zindigir hok</a:t>
            </a:r>
          </a:p>
        </p:txBody>
      </p:sp>
      <p:sp>
        <p:nvSpPr>
          <p:cNvPr id="3" name="Plassholder for innhold 2">
            <a:extLst>
              <a:ext uri="{FF2B5EF4-FFF2-40B4-BE49-F238E27FC236}">
                <a16:creationId xmlns:a16="http://schemas.microsoft.com/office/drawing/2014/main" id="{C72DE097-EF13-A529-A9CE-4F28E9A63E17}"/>
              </a:ext>
            </a:extLst>
          </p:cNvPr>
          <p:cNvSpPr>
            <a:spLocks noGrp="1"/>
          </p:cNvSpPr>
          <p:nvPr>
            <p:ph sz="half" idx="1"/>
          </p:nvPr>
        </p:nvSpPr>
        <p:spPr>
          <a:xfrm>
            <a:off x="838200" y="2434201"/>
            <a:ext cx="3822189" cy="3742762"/>
          </a:xfrm>
        </p:spPr>
        <p:txBody>
          <a:bodyPr vert="horz" lIns="91440" tIns="45720" rIns="91440" bIns="45720" rtlCol="0">
            <a:normAutofit/>
          </a:bodyPr>
          <a:lstStyle/>
          <a:p>
            <a:pPr rtl="0"/>
            <a:r>
              <a:rPr lang="rhg-latn" sz="2000"/>
              <a:t>Harr baicca okkol ar boc ola manuic olottu humki ar zulum sára ekkan azadi zindigir hok ase</a:t>
            </a:r>
          </a:p>
          <a:p>
            <a:pPr rtl="0"/>
            <a:r>
              <a:rPr lang="rhg-latn" sz="2000"/>
              <a:t>Baicca olore mardor, humki ar dorlagoon oilde zulum ar iín goroon maná</a:t>
            </a:r>
          </a:p>
          <a:p>
            <a:pPr rtl="0"/>
            <a:r>
              <a:rPr lang="rhg-latn" sz="2000"/>
              <a:t>Nanan kisim or zulum: </a:t>
            </a:r>
          </a:p>
          <a:p>
            <a:pPr lvl="1" rtl="0"/>
            <a:r>
              <a:rPr lang="rhg-latn" sz="2000"/>
              <a:t>Jisimi</a:t>
            </a:r>
          </a:p>
          <a:p>
            <a:pPr lvl="1" rtl="0"/>
            <a:r>
              <a:rPr lang="rhg-latn" sz="2000"/>
              <a:t>Seheni</a:t>
            </a:r>
          </a:p>
          <a:p>
            <a:pPr lvl="1" rtl="0"/>
            <a:r>
              <a:rPr lang="rhg-latn" sz="2000"/>
              <a:t>Uldha conmaji pabondi</a:t>
            </a:r>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5E0F53D1-EB61-AAAD-C3FE-34B4E5E0E753}"/>
              </a:ext>
            </a:extLst>
          </p:cNvPr>
          <p:cNvSpPr>
            <a:spLocks noGrp="1"/>
          </p:cNvSpPr>
          <p:nvPr>
            <p:ph type="title"/>
          </p:nvPr>
        </p:nvSpPr>
        <p:spPr>
          <a:xfrm>
            <a:off x="640080" y="719332"/>
            <a:ext cx="5584257" cy="1956841"/>
          </a:xfrm>
        </p:spPr>
        <p:txBody>
          <a:bodyPr vert="horz" lIns="91440" tIns="45720" rIns="91440" bIns="45720" rtlCol="0" anchor="b">
            <a:noAutofit/>
          </a:bodyPr>
          <a:lstStyle/>
          <a:p>
            <a:pPr rtl="0"/>
            <a:r>
              <a:rPr lang="rhg-latn" dirty="0"/>
              <a:t>The Children and Parents Act </a:t>
            </a:r>
            <a:br>
              <a:rPr lang="en-US" dirty="0"/>
            </a:br>
            <a:r>
              <a:rPr lang="rhg-latn" dirty="0"/>
              <a:t>(Baicca ar Maabaf ololla Kanun)</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D9AA3AC6-A3CB-9819-EFED-28D059441563}"/>
              </a:ext>
            </a:extLst>
          </p:cNvPr>
          <p:cNvSpPr>
            <a:spLocks noGrp="1"/>
          </p:cNvSpPr>
          <p:nvPr>
            <p:ph sz="half" idx="1"/>
          </p:nvPr>
        </p:nvSpPr>
        <p:spPr>
          <a:xfrm>
            <a:off x="640080" y="2872899"/>
            <a:ext cx="4243589" cy="3320668"/>
          </a:xfrm>
        </p:spPr>
        <p:txBody>
          <a:bodyPr vert="horz" lIns="91440" tIns="45720" rIns="91440" bIns="45720" rtlCol="0">
            <a:normAutofit fontScale="92500" lnSpcReduction="20000"/>
          </a:bodyPr>
          <a:lstStyle/>
          <a:p>
            <a:pPr rtl="0"/>
            <a:r>
              <a:rPr lang="rhg-latn" sz="2200" dirty="0"/>
              <a:t>Maabaf ole baiccalla zati mamela olor babote faiselagoribor hok rake</a:t>
            </a:r>
            <a:endParaRPr lang="en-US" sz="2200" dirty="0"/>
          </a:p>
          <a:p>
            <a:pPr rtl="0"/>
            <a:r>
              <a:rPr lang="rhg-latn" sz="2200" dirty="0"/>
              <a:t>Baiccar zorurot ar couk okkol ot hamaha maabaf or zimmadari dohol takibou</a:t>
            </a:r>
            <a:endParaRPr lang="en-US" sz="2200" dirty="0"/>
          </a:p>
          <a:p>
            <a:pPr rtl="0"/>
            <a:r>
              <a:rPr lang="rhg-latn" sz="2200" dirty="0"/>
              <a:t>Tarar awas funaibor baicca ole hok rake</a:t>
            </a:r>
            <a:endParaRPr lang="en-US" sz="2200" dirty="0"/>
          </a:p>
          <a:p>
            <a:pPr rtl="0"/>
            <a:r>
              <a:rPr lang="rhg-latn" sz="2200" dirty="0"/>
              <a:t>Maabaf olottu hamaha baiccar boc ar balek ore kiyal raki tarar nozoriya re dam diya foribou</a:t>
            </a:r>
            <a:endParaRPr lang="en-US" sz="2200" dirty="0"/>
          </a:p>
          <a:p>
            <a:pPr rtl="0"/>
            <a:r>
              <a:rPr lang="rhg-latn" sz="2200" dirty="0"/>
              <a:t>Zodi zorurot oile mana kanuni modot or babote amol goro</a:t>
            </a:r>
            <a:endParaRPr lang="en-US" sz="2200" dirty="0"/>
          </a:p>
          <a:p>
            <a:pPr rtl="0"/>
            <a:endParaRPr lang="en-US" sz="1900" dirty="0"/>
          </a:p>
        </p:txBody>
      </p:sp>
      <p:pic>
        <p:nvPicPr>
          <p:cNvPr id="8" name="Plassholder for innhold 7" descr="Et bilde som inneholder klær, tegnefilm, person, Menneskeansikt">
            <a:extLst>
              <a:ext uri="{FF2B5EF4-FFF2-40B4-BE49-F238E27FC236}">
                <a16:creationId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5400"/>
              <a:t>Fuwainna hok okkol</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pPr marL="0" indent="0" rtl="0">
              <a:buNone/>
            </a:pPr>
            <a:r>
              <a:rPr lang="rhg-latn" sz="2200"/>
              <a:t>Norway er kanun e harr coñço koum olore mahafuz rake forbasára: </a:t>
            </a:r>
            <a:endParaRPr lang="en-US" dirty="0"/>
          </a:p>
          <a:p>
            <a:pPr rtl="0"/>
            <a:r>
              <a:rPr lang="rhg-latn" sz="2200"/>
              <a:t>Maiyamorot</a:t>
            </a:r>
            <a:endParaRPr lang="en-US" sz="2200" dirty="0"/>
          </a:p>
          <a:p>
            <a:pPr rtl="0"/>
            <a:r>
              <a:rPr lang="rhg-latn" sz="2200"/>
              <a:t>Nosol</a:t>
            </a:r>
            <a:endParaRPr lang="en-US" sz="2200" dirty="0"/>
          </a:p>
          <a:p>
            <a:pPr rtl="0"/>
            <a:r>
              <a:rPr lang="rhg-latn" sz="2200"/>
              <a:t>Jinsí Zuki (zibare añrar thantake ar muhabbot gori)</a:t>
            </a:r>
            <a:endParaRPr lang="en-US" sz="2200" dirty="0"/>
          </a:p>
          <a:p>
            <a:pPr rtl="0"/>
            <a:r>
              <a:rPr lang="rhg-latn" sz="2200"/>
              <a:t>Dormo talukat</a:t>
            </a:r>
            <a:endParaRPr lang="en-US" sz="2200" dirty="0"/>
          </a:p>
          <a:p>
            <a:pPr rtl="0"/>
            <a:r>
              <a:rPr lang="rhg-latn" sz="2200"/>
              <a:t>Amolitorikar tobka</a:t>
            </a:r>
            <a:endParaRPr lang="en-US" sz="2200" dirty="0"/>
          </a:p>
          <a:p>
            <a:pPr rtl="0"/>
            <a:endParaRPr lang="en-US" sz="2200" dirty="0"/>
          </a:p>
        </p:txBody>
      </p:sp>
      <p:pic>
        <p:nvPicPr>
          <p:cNvPr id="6" name="Plassholder for innhold 5" descr="Et bilde som inneholder klær, person, sko, tegning&#10;&#10;Automatisk generert beskrivelse">
            <a:extLst>
              <a:ext uri="{FF2B5EF4-FFF2-40B4-BE49-F238E27FC236}">
                <a16:creationId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31D8118-AD06-D83C-9B2D-A1C00DD73A52}"/>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pPr rtl="0"/>
            <a:r>
              <a:rPr lang="rhg-latn" sz="5400"/>
              <a:t>FOTTI ZON OTTU fuwainna hok okkol ase</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pPr marL="0" rtl="0"/>
            <a:r>
              <a:rPr lang="rhg-latn" sz="2200" dirty="0"/>
              <a:t>Rainbow Flag (Donur Boutha) e nizor zati forisiti, comaj, muktelif ar cámil ore zahergoribor azadi re icara gore</a:t>
            </a:r>
            <a:endParaRPr lang="en-US" sz="2200" dirty="0"/>
          </a:p>
          <a:p>
            <a:pPr marL="0" rtl="0"/>
            <a:r>
              <a:rPr lang="rhg-latn" sz="2200" dirty="0"/>
              <a:t>Koumi forokgora oilde honikkare dormo, zat, maiyamorot, dhoilla bodhoilla amoli torika yato jinsi zukir harone forokgoroon</a:t>
            </a:r>
            <a:endParaRPr lang="en-US" sz="2200" dirty="0"/>
          </a:p>
          <a:p>
            <a:pPr marL="0" rtl="0"/>
            <a:r>
              <a:rPr lang="rhg-latn" sz="2200" dirty="0"/>
              <a:t>Koumi forok gora ebbere bordac nogorede amol gan harr coñço koum olla sole</a:t>
            </a:r>
            <a:endParaRPr lang="en-US" sz="2200" dirty="0"/>
          </a:p>
          <a:p>
            <a:pPr marL="0" rtl="0"/>
            <a:endParaRPr lang="en-US" sz="2200" dirty="0"/>
          </a:p>
          <a:p>
            <a:pPr rtl="0"/>
            <a:endParaRPr lang="en-US" sz="2200" dirty="0"/>
          </a:p>
        </p:txBody>
      </p:sp>
      <p:pic>
        <p:nvPicPr>
          <p:cNvPr id="7" name="Plassholder for innhold 6" descr="Et bilde som inneholder klær, maling, person, tegning&#10;&#10;Automatisk generert beskrivelse">
            <a:extLst>
              <a:ext uri="{FF2B5EF4-FFF2-40B4-BE49-F238E27FC236}">
                <a16:creationId xmlns:a16="http://schemas.microsoft.com/office/drawing/2014/main" id="{8A37E916-6F56-4556-0C4F-9BA6B8D290DE}"/>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2200"/>
              <a:t>Baicca ole hefazoti maasusgora fakkagoribolla maabaf olottu boro zimmadari ase</a:t>
            </a:r>
            <a:endParaRPr lang="en-US" sz="2200" dirty="0"/>
          </a:p>
          <a:p>
            <a:pPr rtl="0"/>
            <a:r>
              <a:rPr lang="rhg-latn" sz="2200"/>
              <a:t>Kintu, maabaf olottu tarar zati nezam ot hefazoti maasusgoribolla o hemayot dorhar ase</a:t>
            </a:r>
            <a:endParaRPr lang="en-US" sz="2200" dirty="0"/>
          </a:p>
          <a:p>
            <a:pPr rtl="0"/>
            <a:r>
              <a:rPr lang="rhg-latn" sz="2200"/>
              <a:t>Zodi hemayot dorhar oile curur tobkat maze modot ofar gore </a:t>
            </a:r>
            <a:r>
              <a:rPr lang="rhg-latn" sz="2200">
                <a:solidFill>
                  <a:srgbClr val="FF0000"/>
                </a:solidFill>
              </a:rPr>
              <a:t>(bodole)</a:t>
            </a:r>
            <a:endParaRPr lang="en-US" sz="2200" dirty="0">
              <a:solidFill>
                <a:srgbClr val="FF0000"/>
              </a:solidFill>
            </a:endParaRPr>
          </a:p>
        </p:txBody>
      </p:sp>
      <p:pic>
        <p:nvPicPr>
          <p:cNvPr id="6" name="Plassholder for innhold 5" descr="Et bilde som inneholder sko, klær, Dans, person&#10;&#10;Automatisk generert beskrivelse">
            <a:extLst>
              <a:ext uri="{FF2B5EF4-FFF2-40B4-BE49-F238E27FC236}">
                <a16:creationId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tel 1">
            <a:extLst>
              <a:ext uri="{FF2B5EF4-FFF2-40B4-BE49-F238E27FC236}">
                <a16:creationId xmlns:a16="http://schemas.microsoft.com/office/drawing/2014/main" id="{303402B6-C3BA-EADE-5B0E-8F37AA691301}"/>
              </a:ext>
            </a:extLst>
          </p:cNvPr>
          <p:cNvSpPr>
            <a:spLocks noGrp="1"/>
          </p:cNvSpPr>
          <p:nvPr>
            <p:ph type="title"/>
          </p:nvPr>
        </p:nvSpPr>
        <p:spPr>
          <a:xfrm>
            <a:off x="640078" y="325369"/>
            <a:ext cx="6878775" cy="1956841"/>
          </a:xfrm>
        </p:spPr>
        <p:txBody>
          <a:bodyPr vert="horz" lIns="91440" tIns="45720" rIns="91440" bIns="45720" rtlCol="0" anchor="b">
            <a:normAutofit/>
          </a:bodyPr>
          <a:lstStyle/>
          <a:p>
            <a:pPr rtl="0"/>
            <a:r>
              <a:rPr lang="rhg-latn" sz="5400" dirty="0"/>
              <a:t>Etemadi maabaf okkol = Etemadi baicca okkol</a:t>
            </a:r>
          </a:p>
        </p:txBody>
      </p:sp>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76B5C0F-6A6E-ED39-5C47-25E82E8D6009}"/>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4200"/>
              <a:t>Maabaf or hedayot</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2200"/>
              <a:t>Maabaf or hedayot – yian ki? </a:t>
            </a:r>
          </a:p>
          <a:p>
            <a:pPr rtl="0"/>
            <a:r>
              <a:rPr lang="rhg-latn" sz="2200"/>
              <a:t>Harr maabaf ololla ase, serif refuji okkol noi</a:t>
            </a:r>
          </a:p>
        </p:txBody>
      </p:sp>
      <p:pic>
        <p:nvPicPr>
          <p:cNvPr id="10" name="Plassholder for innhold 9" descr="Et bilde som inneholder klær, maling, sko, tegnefilm&#10;&#10;Automatisk generert beskrivelse">
            <a:extLst>
              <a:ext uri="{FF2B5EF4-FFF2-40B4-BE49-F238E27FC236}">
                <a16:creationId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733D0601-BFC8-DFEC-7A25-2EEC255E2473}"/>
              </a:ext>
            </a:extLst>
          </p:cNvPr>
          <p:cNvSpPr>
            <a:spLocks noGrp="1"/>
          </p:cNvSpPr>
          <p:nvPr>
            <p:ph type="title"/>
          </p:nvPr>
        </p:nvSpPr>
        <p:spPr>
          <a:xfrm>
            <a:off x="640079" y="325369"/>
            <a:ext cx="5251838" cy="1956841"/>
          </a:xfrm>
        </p:spPr>
        <p:txBody>
          <a:bodyPr vert="horz" lIns="91440" tIns="45720" rIns="91440" bIns="45720" rtlCol="0" anchor="b">
            <a:normAutofit/>
          </a:bodyPr>
          <a:lstStyle/>
          <a:p>
            <a:pPr rtl="0"/>
            <a:r>
              <a:rPr lang="rhg-latn" sz="5400"/>
              <a:t>Añi har loi hotá hoi fariyoum?</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a:bodyPr>
          <a:lstStyle/>
          <a:p>
            <a:pPr marL="269875" indent="-269875" rtl="0"/>
            <a:r>
              <a:rPr lang="rhg-latn" sz="1700"/>
              <a:t>Refuji Sewa okkol</a:t>
            </a:r>
          </a:p>
          <a:p>
            <a:pPr marL="269875" indent="-269875" rtl="0"/>
            <a:r>
              <a:rPr lang="rhg-latn" sz="1700"/>
              <a:t>Coór or Sewa okkol</a:t>
            </a:r>
          </a:p>
          <a:p>
            <a:pPr marL="269875" indent="-269875" rtl="0"/>
            <a:r>
              <a:rPr lang="rhg-latn" sz="1700"/>
              <a:t>Baicca Balaiyi Sewa okkol</a:t>
            </a:r>
          </a:p>
          <a:p>
            <a:pPr marL="269875" indent="-269875" rtl="0"/>
            <a:r>
              <a:rPr lang="rhg-latn" sz="1700"/>
              <a:t>Foribar Balaiyi Ofis</a:t>
            </a:r>
          </a:p>
          <a:p>
            <a:pPr marL="269875" indent="-269875" rtl="0"/>
            <a:r>
              <a:rPr lang="rhg-latn" sz="1700"/>
              <a:t>Eskul</a:t>
            </a:r>
          </a:p>
          <a:p>
            <a:pPr marL="269875" indent="-269875" rtl="0"/>
            <a:r>
              <a:rPr lang="rhg-latn" sz="1700"/>
              <a:t>Sehet Sewa okkol</a:t>
            </a:r>
          </a:p>
          <a:p>
            <a:pPr marL="269875" indent="-269875" rtl="0"/>
            <a:r>
              <a:rPr lang="rhg-latn" sz="1700"/>
              <a:t>Volanthiari tonzim okkol ar maabaf or nethwaák okkol</a:t>
            </a:r>
          </a:p>
          <a:p>
            <a:pPr marL="269875" indent="-269875" rtl="0"/>
            <a:r>
              <a:rPr lang="rhg-latn" sz="1700"/>
              <a:t>Añra sewa iin or babote ainda maze arou beci zaniyoum</a:t>
            </a:r>
          </a:p>
        </p:txBody>
      </p:sp>
      <p:pic>
        <p:nvPicPr>
          <p:cNvPr id="6" name="Plassholder for innhold 5" descr="Et bilde som inneholder clip art, tegnefilm, tegning, illustrasjon&#10;&#10;Automatisk generert beskrivelse">
            <a:extLst>
              <a:ext uri="{FF2B5EF4-FFF2-40B4-BE49-F238E27FC236}">
                <a16:creationId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F801734B-32BE-995E-0B2B-69A3242639B2}"/>
              </a:ext>
            </a:extLst>
          </p:cNvPr>
          <p:cNvSpPr>
            <a:spLocks noGrp="1"/>
          </p:cNvSpPr>
          <p:nvPr>
            <p:ph type="title"/>
          </p:nvPr>
        </p:nvSpPr>
        <p:spPr>
          <a:xfrm>
            <a:off x="6585881" y="4433530"/>
            <a:ext cx="5401995" cy="1635639"/>
          </a:xfrm>
        </p:spPr>
        <p:txBody>
          <a:bodyPr vert="horz" lIns="91440" tIns="45720" rIns="91440" bIns="45720" rtlCol="0" anchor="t">
            <a:normAutofit fontScale="90000"/>
          </a:bodyPr>
          <a:lstStyle/>
          <a:p>
            <a:pPr rtl="0"/>
            <a:r>
              <a:rPr lang="rhg-latn" sz="3700" kern="1200" dirty="0">
                <a:solidFill>
                  <a:schemeClr val="tx2"/>
                </a:solidFill>
                <a:latin typeface="+mj-lt"/>
                <a:ea typeface="+mj-ea"/>
                <a:cs typeface="+mj-cs"/>
              </a:rPr>
              <a:t>App: Google Translate </a:t>
            </a:r>
            <a:br>
              <a:rPr lang="en-US" sz="3700" kern="1200" dirty="0">
                <a:solidFill>
                  <a:schemeClr val="tx2"/>
                </a:solidFill>
                <a:latin typeface="+mj-lt"/>
                <a:ea typeface="+mj-ea"/>
                <a:cs typeface="+mj-cs"/>
              </a:rPr>
            </a:br>
            <a:r>
              <a:rPr lang="en-US" sz="3700" kern="1200" dirty="0">
                <a:solidFill>
                  <a:schemeClr val="tx2"/>
                </a:solidFill>
                <a:latin typeface="+mj-lt"/>
                <a:ea typeface="+mj-ea"/>
                <a:cs typeface="+mj-cs"/>
              </a:rPr>
              <a:t>          </a:t>
            </a:r>
            <a:r>
              <a:rPr lang="rhg-latn" sz="3700" kern="1200" dirty="0">
                <a:solidFill>
                  <a:schemeClr val="tx2"/>
                </a:solidFill>
                <a:latin typeface="+mj-lt"/>
                <a:ea typeface="+mj-ea"/>
                <a:cs typeface="+mj-cs"/>
              </a:rPr>
              <a:t>(Gougel Torjuma)</a:t>
            </a:r>
            <a:br>
              <a:rPr lang="en-US" sz="3700" kern="1200" dirty="0">
                <a:solidFill>
                  <a:schemeClr val="tx2"/>
                </a:solidFill>
                <a:latin typeface="+mj-lt"/>
                <a:ea typeface="+mj-ea"/>
                <a:cs typeface="+mj-cs"/>
              </a:rPr>
            </a:br>
            <a:r>
              <a:rPr lang="rhg-latn" sz="3700" kern="1200" dirty="0">
                <a:solidFill>
                  <a:schemeClr val="tx2"/>
                </a:solidFill>
                <a:latin typeface="+mj-lt"/>
                <a:ea typeface="+mj-ea"/>
                <a:cs typeface="+mj-cs"/>
              </a:rPr>
              <a:t>Kemera fangcen estemalgoro</a:t>
            </a:r>
          </a:p>
        </p:txBody>
      </p:sp>
      <p:pic>
        <p:nvPicPr>
          <p:cNvPr id="9" name="Plassholder for innhold 8" descr="Et bilde som inneholder tekst, tegnefilm, Mobiltelefon, Menneskeansikt&#10;&#10;Automatisk generert beskrivelse">
            <a:extLst>
              <a:ext uri="{FF2B5EF4-FFF2-40B4-BE49-F238E27FC236}">
                <a16:creationId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617"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1" name="Freeform: Shape 50">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2" name="Freeform: Shape 51">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useBgFill="1">
          <p:nvSpPr>
            <p:cNvPr id="53" name="Freeform: Shape 52">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pic>
        <p:nvPicPr>
          <p:cNvPr id="7" name="Plassholder for innhold 6" descr="Et bilde som inneholder klær, innendørs, person, tegnefilm&#10;&#10;Automatisk generert beskrivelse">
            <a:extLst>
              <a:ext uri="{FF2B5EF4-FFF2-40B4-BE49-F238E27FC236}">
                <a16:creationId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t="24691" r="3" b="3597"/>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7" name="Freeform: Shape 56">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p:nvSpPr>
            <p:cNvPr id="58" name="Freeform: Shape 57">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sp useBgFill="1">
          <p:nvSpPr>
            <p:cNvPr id="59" name="Freeform: Shape 58">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pPr rtl="0"/>
            <a:r>
              <a:rPr lang="rhg-latn" sz="3000" kern="1200">
                <a:solidFill>
                  <a:schemeClr val="tx1"/>
                </a:solidFill>
                <a:latin typeface="+mj-lt"/>
                <a:ea typeface="+mj-ea"/>
                <a:cs typeface="+mj-cs"/>
              </a:rPr>
              <a:t>Górorham/uldha asor goroon</a:t>
            </a:r>
            <a:endParaRPr lang="en-US" sz="3000" kern="1200" dirty="0">
              <a:solidFill>
                <a:schemeClr val="tx1"/>
              </a:solidFill>
              <a:latin typeface="+mj-lt"/>
              <a:ea typeface="+mj-ea"/>
              <a:cs typeface="+mj-cs"/>
            </a:endParaRP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a:bodyPr>
          <a:lstStyle/>
          <a:p>
            <a:pPr rtl="0"/>
            <a:r>
              <a:rPr lang="rhg-latn" sz="2200"/>
              <a:t>Uldha asor goroon</a:t>
            </a:r>
          </a:p>
          <a:p>
            <a:pPr lvl="1" rtl="0"/>
            <a:r>
              <a:rPr lang="rhg-latn" sz="2200"/>
              <a:t>One nizor baf or dec ar Norway et maabaf bona duniyanot maze zehoho forok thaár faiyone?</a:t>
            </a:r>
          </a:p>
          <a:p>
            <a:pPr lvl="1" rtl="0"/>
            <a:r>
              <a:rPr lang="rhg-latn" sz="2200"/>
              <a:t>Norway er nezam or babote onottu zehono suwal-sal ase?</a:t>
            </a:r>
          </a:p>
          <a:p>
            <a:pPr lvl="1" rtl="0"/>
            <a:r>
              <a:rPr lang="rhg-latn" sz="2200"/>
              <a:t>Norway et ekzon maabaf bonar babote onottu ocuida oiyede zehono ciz asene?</a:t>
            </a:r>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rtlCol="0"/>
          <a:lstStyle/>
          <a:p>
            <a:pPr rtl="0"/>
            <a:r>
              <a:rPr lang="rhg-latn"/>
              <a:t>Faidar link ar thikana okkol</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rtlCol="0"/>
          <a:lstStyle/>
          <a:p>
            <a:pPr rtl="0"/>
            <a:r>
              <a:rPr lang="rhg-latn"/>
              <a:t>Foreldrehverdag.no</a:t>
            </a:r>
          </a:p>
          <a:p>
            <a:pPr rtl="0"/>
            <a:r>
              <a:rPr lang="rhg-latn"/>
              <a:t>Littsint.no</a:t>
            </a:r>
          </a:p>
          <a:p>
            <a:pPr rtl="0"/>
            <a:r>
              <a:rPr lang="rhg-latn" i="1">
                <a:solidFill>
                  <a:srgbClr val="FF0000"/>
                </a:solidFill>
              </a:rPr>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le 1">
            <a:extLst>
              <a:ext uri="{FF2B5EF4-FFF2-40B4-BE49-F238E27FC236}">
                <a16:creationId xmlns:a16="http://schemas.microsoft.com/office/drawing/2014/main" id="{FC418D20-8A52-779E-7338-5640FE064BB8}"/>
              </a:ext>
            </a:extLst>
          </p:cNvPr>
          <p:cNvSpPr>
            <a:spLocks noGrp="1"/>
          </p:cNvSpPr>
          <p:nvPr>
            <p:ph type="title"/>
          </p:nvPr>
        </p:nvSpPr>
        <p:spPr>
          <a:xfrm>
            <a:off x="640080" y="325369"/>
            <a:ext cx="4368602" cy="1956841"/>
          </a:xfrm>
        </p:spPr>
        <p:txBody>
          <a:bodyPr rtlCol="0" anchor="b">
            <a:normAutofit fontScale="90000"/>
          </a:bodyPr>
          <a:lstStyle/>
          <a:p>
            <a:pPr rtl="0"/>
            <a:r>
              <a:rPr lang="rhg-latn" sz="5400"/>
              <a:t>Maabaf ololla kous ot estekbal!</a:t>
            </a:r>
            <a:endParaRPr lang="nb-NO" sz="540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Content Placeholder 13">
            <a:extLst>
              <a:ext uri="{FF2B5EF4-FFF2-40B4-BE49-F238E27FC236}">
                <a16:creationId xmlns:a16="http://schemas.microsoft.com/office/drawing/2014/main" id="{242E91AD-2FCB-BCA6-4528-3CF33FCCB60A}"/>
              </a:ext>
            </a:extLst>
          </p:cNvPr>
          <p:cNvSpPr>
            <a:spLocks noGrp="1"/>
          </p:cNvSpPr>
          <p:nvPr>
            <p:ph idx="1"/>
          </p:nvPr>
        </p:nvSpPr>
        <p:spPr>
          <a:xfrm>
            <a:off x="640080" y="2872899"/>
            <a:ext cx="4243589" cy="3320668"/>
          </a:xfrm>
        </p:spPr>
        <p:txBody>
          <a:bodyPr rtlCol="0">
            <a:normAutofit/>
          </a:bodyPr>
          <a:lstStyle/>
          <a:p>
            <a:pPr rtl="0"/>
            <a:r>
              <a:rPr lang="rhg-latn" sz="2200"/>
              <a:t>Nam: </a:t>
            </a:r>
            <a:endParaRPr lang="en-US" sz="2200" dirty="0"/>
          </a:p>
        </p:txBody>
      </p:sp>
      <p:pic>
        <p:nvPicPr>
          <p:cNvPr id="10" name="Plassholder for innhold 9" descr="Et bilde som inneholder klær, person, tegnefilm, sko&#10;&#10;Automatisk generert beskrivelse">
            <a:extLst>
              <a:ext uri="{FF2B5EF4-FFF2-40B4-BE49-F238E27FC236}">
                <a16:creationId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2B42CA1-6552-0A87-3426-620930277AD5}"/>
              </a:ext>
            </a:extLst>
          </p:cNvPr>
          <p:cNvSpPr>
            <a:spLocks noGrp="1"/>
          </p:cNvSpPr>
          <p:nvPr>
            <p:ph type="title"/>
          </p:nvPr>
        </p:nvSpPr>
        <p:spPr>
          <a:xfrm>
            <a:off x="640079" y="325369"/>
            <a:ext cx="4974657" cy="1956841"/>
          </a:xfrm>
        </p:spPr>
        <p:txBody>
          <a:bodyPr vert="horz" lIns="91440" tIns="45720" rIns="91440" bIns="45720" rtlCol="0" anchor="b">
            <a:normAutofit fontScale="90000"/>
          </a:bodyPr>
          <a:lstStyle/>
          <a:p>
            <a:pPr rtl="0"/>
            <a:r>
              <a:rPr lang="rhg-latn" sz="5400" dirty="0"/>
              <a:t>Añrattu kiyalla maabaf ololla kous uggwa ase?</a:t>
            </a:r>
            <a:endParaRPr lang="en-US" sz="5400" dirty="0"/>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Plassholder for innhold 3">
            <a:extLst>
              <a:ext uri="{FF2B5EF4-FFF2-40B4-BE49-F238E27FC236}">
                <a16:creationId xmlns:a16="http://schemas.microsoft.com/office/drawing/2014/main" id="{1C5A7AE9-6DC8-E972-2451-2090CD5AB730}"/>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rtl="0"/>
            <a:r>
              <a:rPr lang="rhg-latn" sz="2200"/>
              <a:t>Bout maabaf okkol oilde kafi beetor!</a:t>
            </a:r>
            <a:endParaRPr lang="en-US" sz="2200" dirty="0"/>
          </a:p>
          <a:p>
            <a:pPr rtl="0"/>
            <a:r>
              <a:rPr lang="rhg-latn" sz="2200"/>
              <a:t>Norway et maze maabaf hisafe añrattu wakef taka foriboude kanun ar hok okkol</a:t>
            </a:r>
            <a:endParaRPr lang="en-US" sz="2200" dirty="0"/>
          </a:p>
          <a:p>
            <a:pPr rtl="0"/>
            <a:r>
              <a:rPr lang="rhg-latn" sz="2200"/>
              <a:t>Mockil or thaim olot baicca olor hemayot or beetor mocuwara</a:t>
            </a:r>
            <a:endParaRPr lang="en-US" sz="2200" dirty="0"/>
          </a:p>
          <a:p>
            <a:pPr rtl="0"/>
            <a:r>
              <a:rPr lang="rhg-latn" sz="2200"/>
              <a:t>Zodi añra yato añrar baiccattu modot lagile hontu mocuwara ar modot loiyoum?</a:t>
            </a:r>
            <a:endParaRPr lang="en-US" sz="2200" dirty="0"/>
          </a:p>
          <a:p>
            <a:pPr rtl="0"/>
            <a:endParaRPr lang="en-US" sz="2200" dirty="0"/>
          </a:p>
        </p:txBody>
      </p:sp>
      <p:pic>
        <p:nvPicPr>
          <p:cNvPr id="7" name="Plassholder for innhold 6" descr="Et bilde som inneholder klær, person, tegnefilm, sko&#10;&#10;Automatisk generert beskrivelse">
            <a:extLst>
              <a:ext uri="{FF2B5EF4-FFF2-40B4-BE49-F238E27FC236}">
                <a16:creationId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A9321B09-0158-7F98-ED64-76E6EB0D086A}"/>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5400"/>
              <a:t>Aijjar program</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2200"/>
              <a:t>Ekzon oinno zonloi forisoi oon</a:t>
            </a:r>
            <a:endParaRPr lang="en-US" sz="2200" dirty="0"/>
          </a:p>
          <a:p>
            <a:pPr rtl="0"/>
            <a:r>
              <a:rPr lang="rhg-latn" sz="2200"/>
              <a:t>Norway er Foribarik Zibon</a:t>
            </a:r>
            <a:endParaRPr lang="en-US" sz="2200" dirty="0"/>
          </a:p>
          <a:p>
            <a:pPr lvl="1" rtl="0"/>
            <a:r>
              <a:rPr lang="rhg-latn" sz="1800"/>
              <a:t>Insani hok okkol</a:t>
            </a:r>
            <a:endParaRPr lang="en-US" sz="1800" dirty="0"/>
          </a:p>
          <a:p>
            <a:pPr lvl="1" rtl="0"/>
            <a:r>
              <a:rPr lang="rhg-latn" sz="1800"/>
              <a:t>Baiccar Hok olor oure Boiçok</a:t>
            </a:r>
            <a:endParaRPr lang="en-US" sz="1800" dirty="0"/>
          </a:p>
          <a:p>
            <a:pPr lvl="1" rtl="0"/>
            <a:r>
              <a:rPr lang="rhg-latn" sz="1800"/>
              <a:t>Oinno kanun ar hok okkol</a:t>
            </a:r>
            <a:endParaRPr lang="en-US" sz="2200" dirty="0"/>
          </a:p>
          <a:p>
            <a:pPr rtl="0"/>
            <a:r>
              <a:rPr lang="rhg-latn" sz="2200"/>
              <a:t>Añi hontu modot loiyoum?</a:t>
            </a:r>
            <a:endParaRPr lang="en-US" sz="2200" dirty="0"/>
          </a:p>
          <a:p>
            <a:pPr rtl="0"/>
            <a:r>
              <a:rPr lang="rhg-latn" sz="2200"/>
              <a:t>Górorham</a:t>
            </a:r>
            <a:endParaRPr lang="en-US" sz="2200" dirty="0"/>
          </a:p>
        </p:txBody>
      </p:sp>
      <p:pic>
        <p:nvPicPr>
          <p:cNvPr id="6" name="Plassholder for innhold 5" descr="Et bilde som inneholder klær, person, tegnefilm, sko&#10;&#10;Automatisk generert beskrivelse">
            <a:extLst>
              <a:ext uri="{FF2B5EF4-FFF2-40B4-BE49-F238E27FC236}">
                <a16:creationId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79" y="325369"/>
            <a:ext cx="4670097" cy="1956841"/>
          </a:xfrm>
        </p:spPr>
        <p:txBody>
          <a:bodyPr vert="horz" lIns="91440" tIns="45720" rIns="91440" bIns="45720" rtlCol="0" anchor="b">
            <a:normAutofit fontScale="90000"/>
          </a:bodyPr>
          <a:lstStyle/>
          <a:p>
            <a:pPr rtl="0"/>
            <a:r>
              <a:rPr lang="rhg-latn" sz="5400" dirty="0"/>
              <a:t>Ekzon oinno zonloi forisoi oon</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2200"/>
              <a:t>Kous ibat hissa hone lor?</a:t>
            </a:r>
            <a:endParaRPr lang="en-US" sz="2200" dirty="0"/>
          </a:p>
          <a:p>
            <a:pPr rtl="0"/>
            <a:r>
              <a:rPr lang="rhg-latn" sz="2200"/>
              <a:t>Nam</a:t>
            </a:r>
            <a:endParaRPr lang="en-US" sz="2200" dirty="0"/>
          </a:p>
          <a:p>
            <a:pPr rtl="0"/>
            <a:r>
              <a:rPr lang="rhg-latn" sz="2200"/>
              <a:t>Kiyalla yato kibafe onor name faiyo?</a:t>
            </a:r>
            <a:endParaRPr lang="en-US" sz="2200" dirty="0"/>
          </a:p>
        </p:txBody>
      </p:sp>
      <p:pic>
        <p:nvPicPr>
          <p:cNvPr id="6" name="Plassholder for innhold 5" descr="Et bilde som inneholder sko, himmel, klær, snø&#10;&#10;Automatisk generert beskrivelse">
            <a:extLst>
              <a:ext uri="{FF2B5EF4-FFF2-40B4-BE49-F238E27FC236}">
                <a16:creationId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79" y="325369"/>
            <a:ext cx="4974657" cy="1956841"/>
          </a:xfrm>
        </p:spPr>
        <p:txBody>
          <a:bodyPr vert="horz" lIns="91440" tIns="45720" rIns="91440" bIns="45720" rtlCol="0" anchor="b">
            <a:normAutofit fontScale="90000"/>
          </a:bodyPr>
          <a:lstStyle/>
          <a:p>
            <a:pPr rtl="0"/>
            <a:r>
              <a:rPr lang="rhg-latn" sz="5400" dirty="0"/>
              <a:t>Ekzon oinno zonloi forisoi oon – </a:t>
            </a:r>
            <a:br>
              <a:rPr lang="en-US" sz="5400" dirty="0"/>
            </a:br>
            <a:r>
              <a:rPr lang="rhg-latn" sz="5400" dirty="0"/>
              <a:t>uggwa tomorin</a:t>
            </a:r>
            <a:endParaRPr lang="en-US" sz="5400"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pPr rtl="0"/>
            <a:r>
              <a:rPr lang="rhg-latn" sz="2200" dirty="0"/>
              <a:t>“Memory Box”</a:t>
            </a:r>
            <a:endParaRPr lang="en-US" sz="2200" dirty="0"/>
          </a:p>
          <a:p>
            <a:pPr rtl="0"/>
            <a:r>
              <a:rPr lang="rhg-latn" sz="2200" dirty="0"/>
              <a:t>Onolla haás aham ekkan beetor yiadgari yato tojurba cíyar goro</a:t>
            </a:r>
            <a:endParaRPr lang="en-US" sz="2200" dirty="0"/>
          </a:p>
          <a:p>
            <a:pPr rtl="0"/>
            <a:r>
              <a:rPr lang="rhg-latn" sz="2200" dirty="0"/>
              <a:t>Yian oitfare mesál hisafe, ekkan fosonor ham, ekkan onor aham húcirdin, yato onor zindigir ekkan haás gothona</a:t>
            </a:r>
            <a:endParaRPr lang="en-US" sz="2200" dirty="0"/>
          </a:p>
          <a:p>
            <a:pPr rtl="0"/>
            <a:endParaRPr lang="en-US" sz="2200" dirty="0"/>
          </a:p>
        </p:txBody>
      </p:sp>
      <p:pic>
        <p:nvPicPr>
          <p:cNvPr id="9" name="Plassholder for innhold 8" descr="Et bilde som inneholder sko, himmel, klær, snø&#10;&#10;Automatisk generert beskrivelse">
            <a:extLst>
              <a:ext uri="{FF2B5EF4-FFF2-40B4-BE49-F238E27FC236}">
                <a16:creationId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9BC91331-56CD-F1F0-F651-FBB5C102E13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5400"/>
              <a:t>Norway er Baicca okkol</a:t>
            </a:r>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86B809DD-96D9-D084-07BC-321CB8A15069}"/>
              </a:ext>
            </a:extLst>
          </p:cNvPr>
          <p:cNvSpPr>
            <a:spLocks noGrp="1"/>
          </p:cNvSpPr>
          <p:nvPr>
            <p:ph sz="half" idx="1"/>
          </p:nvPr>
        </p:nvSpPr>
        <p:spPr>
          <a:xfrm>
            <a:off x="640080" y="2872899"/>
            <a:ext cx="4541520" cy="3320668"/>
          </a:xfrm>
        </p:spPr>
        <p:txBody>
          <a:bodyPr vert="horz" lIns="91440" tIns="45720" rIns="91440" bIns="45720" rtlCol="0">
            <a:normAutofit fontScale="92500"/>
          </a:bodyPr>
          <a:lstStyle/>
          <a:p>
            <a:pPr rtl="0"/>
            <a:r>
              <a:rPr lang="rhg-latn" sz="2200" dirty="0"/>
              <a:t>Norway et maze ekzon maabaf hisafe, onottu nanandhoilla bout ejensi okkol loi zugazug gora faribou:</a:t>
            </a:r>
            <a:endParaRPr lang="en-US" sz="2200" dirty="0"/>
          </a:p>
          <a:p>
            <a:pPr lvl="1" rtl="0"/>
            <a:r>
              <a:rPr lang="rhg-latn" sz="2200" dirty="0"/>
              <a:t>Sehet kilinik</a:t>
            </a:r>
            <a:endParaRPr lang="en-US" sz="2200" dirty="0"/>
          </a:p>
          <a:p>
            <a:pPr lvl="1" rtl="0"/>
            <a:r>
              <a:rPr lang="rhg-latn" sz="2200" dirty="0"/>
              <a:t>Dhakthor</a:t>
            </a:r>
            <a:endParaRPr lang="en-US" sz="2200" dirty="0"/>
          </a:p>
          <a:p>
            <a:pPr lvl="1" rtl="0"/>
            <a:r>
              <a:rPr lang="rhg-latn" sz="2200" dirty="0"/>
              <a:t>Kindergarten</a:t>
            </a:r>
            <a:endParaRPr lang="en-US" sz="2200" dirty="0"/>
          </a:p>
          <a:p>
            <a:pPr lvl="1" rtl="0"/>
            <a:r>
              <a:rPr lang="rhg-latn" sz="2200" dirty="0"/>
              <a:t>After-school club (SFO) </a:t>
            </a:r>
            <a:endParaRPr lang="en-US" sz="2200" dirty="0"/>
          </a:p>
          <a:p>
            <a:pPr marL="457200" lvl="1" indent="0" rtl="0">
              <a:buNone/>
            </a:pPr>
            <a:r>
              <a:rPr lang="en-US" sz="2200" dirty="0"/>
              <a:t>  </a:t>
            </a:r>
            <a:r>
              <a:rPr lang="rhg-latn" sz="2200" dirty="0"/>
              <a:t>(Eskul or thaim bader klab)</a:t>
            </a:r>
          </a:p>
          <a:p>
            <a:pPr lvl="1" rtl="0"/>
            <a:r>
              <a:rPr lang="rhg-latn" sz="2200" dirty="0"/>
              <a:t>Keladula ar dilmoncantigorar hashormo okkol</a:t>
            </a:r>
            <a:endParaRPr lang="en-US" sz="2200" dirty="0"/>
          </a:p>
        </p:txBody>
      </p:sp>
      <p:pic>
        <p:nvPicPr>
          <p:cNvPr id="7" name="Plassholder for innhold 6" descr="Et bilde som inneholder maling, fjell, tre, tegning&#10;&#10;Automatisk generert beskrivelse">
            <a:extLst>
              <a:ext uri="{FF2B5EF4-FFF2-40B4-BE49-F238E27FC236}">
                <a16:creationId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tel 1">
            <a:extLst>
              <a:ext uri="{FF2B5EF4-FFF2-40B4-BE49-F238E27FC236}">
                <a16:creationId xmlns:a16="http://schemas.microsoft.com/office/drawing/2014/main" id="{ED2881D3-F34B-56FF-2BA7-35B79C6ED716}"/>
              </a:ext>
            </a:extLst>
          </p:cNvPr>
          <p:cNvSpPr>
            <a:spLocks noGrp="1"/>
          </p:cNvSpPr>
          <p:nvPr>
            <p:ph type="title"/>
          </p:nvPr>
        </p:nvSpPr>
        <p:spPr>
          <a:xfrm>
            <a:off x="640080" y="325369"/>
            <a:ext cx="4368602" cy="1956841"/>
          </a:xfrm>
        </p:spPr>
        <p:txBody>
          <a:bodyPr vert="horz" lIns="91440" tIns="45720" rIns="91440" bIns="45720" rtlCol="0" anchor="b">
            <a:normAutofit/>
          </a:bodyPr>
          <a:lstStyle/>
          <a:p>
            <a:pPr rtl="0"/>
            <a:r>
              <a:rPr lang="rhg-latn" sz="5400"/>
              <a:t>Uggwa biccaci nezam</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Plassholder for innhold 2">
            <a:extLst>
              <a:ext uri="{FF2B5EF4-FFF2-40B4-BE49-F238E27FC236}">
                <a16:creationId xmlns:a16="http://schemas.microsoft.com/office/drawing/2014/main" id="{F3683760-6021-6A9C-C071-6A2FD5E52BEE}"/>
              </a:ext>
            </a:extLst>
          </p:cNvPr>
          <p:cNvSpPr>
            <a:spLocks noGrp="1"/>
          </p:cNvSpPr>
          <p:nvPr>
            <p:ph sz="half" idx="1"/>
          </p:nvPr>
        </p:nvSpPr>
        <p:spPr>
          <a:xfrm>
            <a:off x="640080" y="2872899"/>
            <a:ext cx="4568024" cy="3320668"/>
          </a:xfrm>
        </p:spPr>
        <p:txBody>
          <a:bodyPr vert="horz" lIns="91440" tIns="45720" rIns="91440" bIns="45720" rtlCol="0">
            <a:normAutofit/>
          </a:bodyPr>
          <a:lstStyle/>
          <a:p>
            <a:pPr rtl="0"/>
            <a:r>
              <a:rPr lang="rhg-latn" sz="2200"/>
              <a:t>Baicca ar maabaf olor balaiyi fakkagoroon</a:t>
            </a:r>
          </a:p>
          <a:p>
            <a:pPr rtl="0"/>
            <a:r>
              <a:rPr lang="rhg-latn" sz="2200"/>
              <a:t>Kanu ar niyom okkol e pabondi gore</a:t>
            </a:r>
          </a:p>
          <a:p>
            <a:pPr rtl="0"/>
            <a:r>
              <a:rPr lang="rhg-latn" sz="2200"/>
              <a:t>Baicca olor hok okkol</a:t>
            </a:r>
          </a:p>
          <a:p>
            <a:pPr rtl="0"/>
            <a:r>
              <a:rPr lang="rhg-latn" sz="2200"/>
              <a:t>Maabaf olor hok okkol</a:t>
            </a:r>
          </a:p>
          <a:p>
            <a:pPr rtl="0"/>
            <a:r>
              <a:rPr lang="rhg-latn" sz="2200"/>
              <a:t>Maabaf olor hok ar zimmadari okkol</a:t>
            </a:r>
          </a:p>
        </p:txBody>
      </p:sp>
      <p:pic>
        <p:nvPicPr>
          <p:cNvPr id="6" name="Plassholder for innhold 5" descr="Et bilde som inneholder sko, tegning, tegnefilm, clip art&#10;&#10;Automatisk generert beskrivelse">
            <a:extLst>
              <a:ext uri="{FF2B5EF4-FFF2-40B4-BE49-F238E27FC236}">
                <a16:creationId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86AB20191C468409845D4B8AF853021" ma:contentTypeVersion="17" ma:contentTypeDescription="Opprett et nytt dokument." ma:contentTypeScope="" ma:versionID="89ad89dfcf7e7d6edec8c70c1a141194">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4ebe4670e5216ae0d1eb2f39b321ae0c"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Stian Tandberg</DisplayName>
        <AccountId>449</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SharedWithUsers>
  </documentManagement>
</p:properties>
</file>

<file path=customXml/itemProps1.xml><?xml version="1.0" encoding="utf-8"?>
<ds:datastoreItem xmlns:ds="http://schemas.openxmlformats.org/officeDocument/2006/customXml" ds:itemID="{47AC850B-AFCD-428D-9D5E-5A45F406F4AB}">
  <ds:schemaRefs>
    <ds:schemaRef ds:uri="http://schemas.microsoft.com/sharepoint/v3/contenttype/forms"/>
  </ds:schemaRefs>
</ds:datastoreItem>
</file>

<file path=customXml/itemProps2.xml><?xml version="1.0" encoding="utf-8"?>
<ds:datastoreItem xmlns:ds="http://schemas.openxmlformats.org/officeDocument/2006/customXml" ds:itemID="{9F7DD09D-FD06-431B-9A3D-BD0B33C67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A51636-C058-45D1-A0DA-9D5763C5C3B4}">
  <ds:schemaRefs>
    <ds:schemaRef ds:uri="http://schemas.openxmlformats.org/package/2006/metadata/core-properties"/>
    <ds:schemaRef ds:uri="http://schemas.microsoft.com/office/2006/metadata/properties"/>
    <ds:schemaRef ds:uri="http://purl.org/dc/dcmitype/"/>
    <ds:schemaRef ds:uri="69737e73-f3ad-43f2-9fa4-d48f1107f523"/>
    <ds:schemaRef ds:uri="http://schemas.microsoft.com/office/2006/documentManagement/types"/>
    <ds:schemaRef ds:uri="http://purl.org/dc/elements/1.1/"/>
    <ds:schemaRef ds:uri="http://purl.org/dc/terms/"/>
    <ds:schemaRef ds:uri="5662dfda-f9ca-4ffc-aa76-bfc5e0372425"/>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11691</TotalTime>
  <Words>4503</Words>
  <Application>Microsoft Office PowerPoint</Application>
  <PresentationFormat>Widescreen</PresentationFormat>
  <Paragraphs>337</Paragraphs>
  <Slides>21</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Aptos</vt:lpstr>
      <vt:lpstr>Aptos Display</vt:lpstr>
      <vt:lpstr>Arial</vt:lpstr>
      <vt:lpstr>Calibri</vt:lpstr>
      <vt:lpstr>Helvetica</vt:lpstr>
      <vt:lpstr>Helvetica Neue</vt:lpstr>
      <vt:lpstr>Noto Serif</vt:lpstr>
      <vt:lpstr>Open Sans</vt:lpstr>
      <vt:lpstr>Söhne</vt:lpstr>
      <vt:lpstr>Office-tema</vt:lpstr>
      <vt:lpstr>Mithíng 1</vt:lpstr>
      <vt:lpstr>App: Google Translate            (Gougel Torjuma) Kemera fangcen estemalgoro</vt:lpstr>
      <vt:lpstr>Maabaf ololla kous ot estekbal!</vt:lpstr>
      <vt:lpstr>Añrattu kiyalla maabaf ololla kous uggwa ase?</vt:lpstr>
      <vt:lpstr>Aijjar program</vt:lpstr>
      <vt:lpstr>Ekzon oinno zonloi forisoi oon</vt:lpstr>
      <vt:lpstr>Ekzon oinno zonloi forisoi oon –  uggwa tomorin</vt:lpstr>
      <vt:lpstr>Norway er Baicca okkol</vt:lpstr>
      <vt:lpstr>Uggwa biccaci nezam</vt:lpstr>
      <vt:lpstr>Insani hok okkol</vt:lpstr>
      <vt:lpstr>Baiccar Hok olor oure Boiçok</vt:lpstr>
      <vt:lpstr>Baiccar Hok olor oure Boiçok</vt:lpstr>
      <vt:lpstr>Humki yato zulum sára ekkan azadi zindigir hok</vt:lpstr>
      <vt:lpstr>The Children and Parents Act  (Baicca ar Maabaf ololla Kanun)</vt:lpstr>
      <vt:lpstr>Fuwainna hok okkol</vt:lpstr>
      <vt:lpstr>FOTTI ZON OTTU fuwainna hok okkol ase</vt:lpstr>
      <vt:lpstr>Etemadi maabaf okkol = Etemadi baicca okkol</vt:lpstr>
      <vt:lpstr>Maabaf or hedayot</vt:lpstr>
      <vt:lpstr>Añi har loi hotá hoi fariyoum?</vt:lpstr>
      <vt:lpstr>Górorham/uldha asor goroon</vt:lpstr>
      <vt:lpstr>Faidar link ar thikana okkol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Lomax</dc:creator>
  <cp:lastModifiedBy>Leila Isaeva</cp:lastModifiedBy>
  <cp:revision>900</cp:revision>
  <dcterms:created xsi:type="dcterms:W3CDTF">2024-03-25T12:27:30Z</dcterms:created>
  <dcterms:modified xsi:type="dcterms:W3CDTF">2024-06-08T05:34:14Z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