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78" r:id="rId2"/>
    <p:sldId id="279" r:id="rId3"/>
    <p:sldId id="280" r:id="rId4"/>
    <p:sldId id="287" r:id="rId5"/>
    <p:sldId id="284" r:id="rId6"/>
    <p:sldId id="281" r:id="rId7"/>
    <p:sldId id="276" r:id="rId8"/>
    <p:sldId id="275" r:id="rId9"/>
    <p:sldId id="277" r:id="rId10"/>
    <p:sldId id="285" r:id="rId11"/>
    <p:sldId id="288" r:id="rId12"/>
    <p:sldId id="289" r:id="rId13"/>
    <p:sldId id="283" r:id="rId14"/>
    <p:sldId id="286" r:id="rId15"/>
    <p:sldId id="282" r:id="rId16"/>
    <p:sldId id="310" r:id="rId17"/>
    <p:sldId id="273" r:id="rId18"/>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EDD8E7-3F54-409B-9508-3D5331F7CE58}" v="9" dt="2024-05-27T19:08:34.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48"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1D6F1F8-C5BA-4689-A6D7-E57C81BB87F1}" type="datetimeFigureOut">
              <a:rPr lang="nb-NO" smtClean="0"/>
              <a:t>27.05.2024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VIKTIG Å IDENTIFISERE OG REKRUTTERE TIL FULLVERDIG FORELDREVEILEDNING.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a:t>
            </a:fld>
            <a:endParaRPr lang="nb-NO" dirty="0"/>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ln" sz="1200">
                <a:effectLst/>
              </a:rPr>
              <a:t>Hentet fra NKVTS sine nettsider: https://www.nkvts.no/flyktning/pfa/7-mestringsstrategier/</a:t>
            </a: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er det viktig at man har tenkt ut noen eksempler.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er det fint hvis man legger inn kommunens tilbud.</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ln">
                <a:ea typeface="Calibri"/>
                <a:cs typeface="Calibri"/>
              </a:rPr>
              <a:t>Stikkord til manus: </a:t>
            </a:r>
            <a:endParaRPr lang="nb-NO" dirty="0"/>
          </a:p>
          <a:p>
            <a:pPr marL="171450" indent="-171450" rtl="0">
              <a:spcBef>
                <a:spcPct val="0"/>
              </a:spcBef>
              <a:spcAft>
                <a:spcPct val="0"/>
              </a:spcAft>
              <a:buFont typeface="Calibri"/>
              <a:buChar char="-"/>
            </a:pPr>
            <a:r>
              <a:rPr lang="l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ln">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ln">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Gå igjennom oppgaven fra forrige gang</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3</a:t>
            </a:fld>
            <a:endParaRPr lang="nb-NO" dirty="0"/>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Her ønsker vi at dere legger til noe som passer til tema fra det foreldreveiledningsprogrammet du er sertifisert i. For eksempel kan du bruke </a:t>
            </a:r>
            <a:r>
              <a:rPr lang="ln" noProof="0"/>
              <a:t>ICDP</a:t>
            </a:r>
            <a:r>
              <a:rPr lang="ln"/>
              <a:t>-Huset om dere bruker ICDP i din kommune. Bruker du DUÅ kan du for eksempel bruke Foreldrepyramiden. </a:t>
            </a:r>
          </a:p>
          <a:p>
            <a:pPr rtl="0"/>
            <a:endParaRPr lang="nb-NO" dirty="0"/>
          </a:p>
          <a:p>
            <a:pPr rtl="0"/>
            <a:r>
              <a:rPr lang="ln"/>
              <a:t>Bruk dette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4</a:t>
            </a:fld>
            <a:endParaRPr lang="nb-NO" dirty="0"/>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5</a:t>
            </a:fld>
            <a:endParaRPr lang="nb-NO" dirty="0"/>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ln"/>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pPr rtl="0"/>
            <a:endParaRPr lang="nb-NO" dirty="0"/>
          </a:p>
          <a:p>
            <a:pPr rtl="0"/>
            <a:r>
              <a:rPr lang="ln"/>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6</a:t>
            </a:fld>
            <a:endParaRPr lang="nb-NO" dirty="0"/>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342900" indent="-342900" rtl="0">
              <a:spcBef>
                <a:spcPts val="1000"/>
              </a:spcBef>
              <a:buFont typeface="Symbol,Sans-Serif"/>
              <a:buChar char=""/>
            </a:pPr>
            <a:endParaRPr lang="nb-NO" sz="1200" dirty="0">
              <a:latin typeface="Arial"/>
              <a:cs typeface="Arial"/>
            </a:endParaRPr>
          </a:p>
          <a:p>
            <a:pPr marL="0" indent="0" rtl="0">
              <a:spcBef>
                <a:spcPts val="1000"/>
              </a:spcBef>
              <a:buFont typeface="Symbol,Sans-Serif"/>
              <a:buNone/>
            </a:pPr>
            <a:r>
              <a:rPr lang="ln" sz="1200">
                <a:latin typeface="Arial"/>
                <a:cs typeface="Arial"/>
              </a:rPr>
              <a:t>På denne sliden er det vikt å få frem noe som støtter til foreldres selvivaretakelse, stressmestring og selvhjelp i krevende livssituasjoner.</a:t>
            </a:r>
          </a:p>
          <a:p>
            <a:pPr marL="0" indent="0" rtl="0">
              <a:spcBef>
                <a:spcPts val="1000"/>
              </a:spcBef>
              <a:buFont typeface="Symbol,Sans-Serif"/>
              <a:buNone/>
            </a:pPr>
            <a:endParaRPr lang="nb-NO" sz="1200" dirty="0">
              <a:latin typeface="Arial"/>
              <a:cs typeface="Arial"/>
            </a:endParaRPr>
          </a:p>
          <a:p>
            <a:pPr marL="0" indent="0" rtl="0">
              <a:spcBef>
                <a:spcPts val="1000"/>
              </a:spcBef>
              <a:buFont typeface="Symbol,Sans-Serif"/>
              <a:buNone/>
            </a:pPr>
            <a:r>
              <a:rPr lang="ln"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rtl="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8</a:t>
            </a:fld>
            <a:endParaRPr lang="nb-NO" dirty="0"/>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ln">
                <a:cs typeface="Calibri"/>
              </a:rPr>
              <a:t>Nå begynner snart hverdagen på egen hånd I Norge, uansett hvor lang tid du og familien kommer til å oppholde dere her så vil vi støtte deg I å være en god forelder for barnet ditt. Foreldre er viktigere enn alt annet for barns utvikling.</a:t>
            </a:r>
          </a:p>
          <a:p>
            <a:pPr rtl="0"/>
            <a:endParaRPr lang="en-US">
              <a:cs typeface="Calibri"/>
            </a:endParaRPr>
          </a:p>
          <a:p>
            <a:pPr rtl="0"/>
            <a:r>
              <a:rPr lang="ln">
                <a:cs typeface="Calibri"/>
              </a:rPr>
              <a:t>Å ha sosial støtte som foreldre – et universelt behov. Vi trenger å kunne drøfte ulike problemstillinger knyttet til barn </a:t>
            </a: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ln"/>
              <a:t>Eksempel på punkt en kan være en helsearbeider, et familiemedlem eller en venn man stoler på. </a:t>
            </a:r>
          </a:p>
          <a:p>
            <a:pPr marL="171450" indent="-171450" rtl="0">
              <a:buFont typeface="Arial" panose="020B0604020202020204" pitchFamily="34" charset="0"/>
              <a:buChar char="•"/>
            </a:pPr>
            <a:r>
              <a:rPr lang="ln"/>
              <a:t>Eksempel på punkty 2 er </a:t>
            </a:r>
            <a:r>
              <a:rPr lang="ln" sz="1200">
                <a:effectLst/>
              </a:rPr>
              <a:t>aktiviteter som holder dem aktive, som å lese, tegne, skrive sanger, danse.</a:t>
            </a:r>
          </a:p>
          <a:p>
            <a:pPr marL="171450" indent="-171450" rtl="0">
              <a:buFont typeface="Arial" panose="020B0604020202020204" pitchFamily="34" charset="0"/>
              <a:buChar char="•"/>
            </a:pPr>
            <a:endParaRPr lang="en-US" sz="1200">
              <a:effectLst/>
            </a:endParaRPr>
          </a:p>
          <a:p>
            <a:pPr marL="171450" indent="-171450" rtl="0">
              <a:buFont typeface="Arial" panose="020B0604020202020204" pitchFamily="34" charset="0"/>
              <a:buChar char="•"/>
            </a:pPr>
            <a:r>
              <a:rPr lang="ln" sz="1200">
                <a:effectLst/>
              </a:rPr>
              <a:t>Hentet fra NKVTS sine nettsider: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ln"/>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n"/>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rtlCol="0"/>
          <a:lstStyle/>
          <a:p>
            <a:pPr rtl="0"/>
            <a:r>
              <a:rPr lang="ln"/>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rtlCol="0" anchor="b"/>
          <a:lstStyle>
            <a:lvl1pPr>
              <a:defRPr sz="6000"/>
            </a:lvl1pPr>
          </a:lstStyle>
          <a:p>
            <a:pPr rtl="0"/>
            <a:r>
              <a:rPr lang="ln"/>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ln"/>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rtlCol="0"/>
          <a:lstStyle/>
          <a:p>
            <a:pPr rtl="0"/>
            <a:r>
              <a:rPr lang="ln"/>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rtlCol="0"/>
          <a:lstStyle/>
          <a:p>
            <a:pPr rtl="0"/>
            <a:r>
              <a:rPr lang="ln"/>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n"/>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rtlCol="0"/>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rtlCol="0"/>
          <a:lstStyle/>
          <a:p>
            <a:pPr rtl="0"/>
            <a:r>
              <a:rPr lang="ln"/>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rtlCol="0" anchor="b"/>
          <a:lstStyle>
            <a:lvl1pPr>
              <a:defRPr sz="3200"/>
            </a:lvl1pPr>
          </a:lstStyle>
          <a:p>
            <a:pPr rtl="0"/>
            <a:r>
              <a:rPr lang="ln"/>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ln"/>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rtlCol="0"/>
          <a:lstStyle/>
          <a:p>
            <a:pPr rtl="0"/>
            <a:fld id="{380A795C-BA6B-4BC9-AF6F-736CEE5A869E}" type="datetimeFigureOut">
              <a:rPr lang="nb-NO" smtClean="0"/>
              <a:t>27.05.2024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ln"/>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ln"/>
              <a:t>Klikk for å redigere tekststiler i malen</a:t>
            </a:r>
          </a:p>
          <a:p>
            <a:pPr lvl="1" rtl="0"/>
            <a:r>
              <a:rPr lang="ln"/>
              <a:t>Andre nivå</a:t>
            </a:r>
          </a:p>
          <a:p>
            <a:pPr lvl="2" rtl="0"/>
            <a:r>
              <a:rPr lang="ln"/>
              <a:t>Tredje nivå</a:t>
            </a:r>
          </a:p>
          <a:p>
            <a:pPr lvl="3" rtl="0"/>
            <a:r>
              <a:rPr lang="ln"/>
              <a:t>Fjerde nivå</a:t>
            </a:r>
          </a:p>
          <a:p>
            <a:pPr lvl="4" rtl="0"/>
            <a:r>
              <a:rPr lang="ln"/>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380A795C-BA6B-4BC9-AF6F-736CEE5A869E}" type="datetimeFigureOut">
              <a:rPr lang="nb-NO" smtClean="0"/>
              <a:t>27.05.2024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dirty="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ln" sz="3600" kern="1200">
                <a:solidFill>
                  <a:schemeClr val="tx2"/>
                </a:solidFill>
                <a:latin typeface="+mj-lt"/>
                <a:ea typeface="+mj-ea"/>
                <a:cs typeface="+mj-cs"/>
              </a:rPr>
              <a:t>Likita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ln" sz="1800">
                <a:solidFill>
                  <a:schemeClr val="tx2"/>
                </a:solidFill>
              </a:rPr>
              <a:t>Ndimbola epai ya baboti.</a:t>
            </a:r>
            <a:endParaRPr lang="en-US" sz="1800" dirty="0">
              <a:solidFill>
                <a:schemeClr val="tx2"/>
              </a:solidFill>
            </a:endParaRPr>
          </a:p>
          <a:p>
            <a:pPr marL="457200" indent="-228600" algn="l" rtl="0">
              <a:buFont typeface="Arial" panose="020B0604020202020204" pitchFamily="34" charset="0"/>
              <a:buChar char="•"/>
            </a:pPr>
            <a:r>
              <a:rPr lang="ln" sz="1800">
                <a:solidFill>
                  <a:schemeClr val="tx2"/>
                </a:solidFill>
              </a:rPr>
              <a:t>Buku ya mateya mpo na balakisi/bapesi toli (na esika ya banote oyo ezali awa na nse).</a:t>
            </a:r>
            <a:endParaRPr lang="en-US" sz="1800" dirty="0">
              <a:solidFill>
                <a:schemeClr val="tx2"/>
              </a:solidFill>
            </a:endParaRPr>
          </a:p>
          <a:p>
            <a:pPr marL="457200" indent="-228600" algn="l" rtl="0">
              <a:buFont typeface="Arial" panose="020B0604020202020204" pitchFamily="34" charset="0"/>
              <a:buChar char="•"/>
            </a:pPr>
            <a:r>
              <a:rPr lang="ln" sz="1800">
                <a:solidFill>
                  <a:schemeClr val="tx2"/>
                </a:solidFill>
              </a:rPr>
              <a:t>Devware. </a:t>
            </a:r>
            <a:endParaRPr lang="en-US" sz="1800" dirty="0">
              <a:solidFill>
                <a:schemeClr val="tx2"/>
              </a:solidFill>
            </a:endParaRPr>
          </a:p>
          <a:p>
            <a:pPr marL="457200" indent="-228600" algn="l" rtl="0">
              <a:buFont typeface="Arial" panose="020B0604020202020204" pitchFamily="34" charset="0"/>
              <a:buChar char="•"/>
            </a:pPr>
            <a:r>
              <a:rPr lang="ln" sz="1800">
                <a:solidFill>
                  <a:schemeClr val="tx2"/>
                </a:solidFill>
              </a:rPr>
              <a:t>Ba resources mpo na baboti, ezali na bansango ebele.</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600"/>
              <a:t>Komibatela lokola moboti</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Autofit/>
          </a:bodyPr>
          <a:lstStyle/>
          <a:p>
            <a:pPr rtl="0">
              <a:lnSpc>
                <a:spcPts val="1800"/>
              </a:lnSpc>
            </a:pPr>
            <a:r>
              <a:rPr lang="ln" sz="1800"/>
              <a:t>Bana bazali na mposa ya baboti oyo bazwaka na liseki te kolongono ya nzoto ya bango moko mpe ya bana na bango.</a:t>
            </a:r>
          </a:p>
          <a:p>
            <a:pPr rtl="0">
              <a:lnSpc>
                <a:spcPts val="1800"/>
              </a:lnSpc>
            </a:pPr>
            <a:r>
              <a:rPr lang="ln" sz="1800"/>
              <a:t>Ezali ntina na kotya likebi na bolamu na yo moko.</a:t>
            </a:r>
          </a:p>
          <a:p>
            <a:pPr rtl="0">
              <a:lnSpc>
                <a:spcPts val="1800"/>
              </a:lnSpc>
            </a:pPr>
            <a:r>
              <a:rPr lang="ln" sz="1800"/>
              <a:t>Ezali ntina na kotya likebi na kolongono na yo moko.</a:t>
            </a:r>
          </a:p>
          <a:p>
            <a:pPr rtl="0">
              <a:lnSpc>
                <a:spcPts val="1800"/>
              </a:lnSpc>
            </a:pPr>
            <a:r>
              <a:rPr lang="ln" sz="1800"/>
              <a:t>Ezali ntina kolekisa ntango na boyokani na bino mwasi na mobali.</a:t>
            </a:r>
          </a:p>
          <a:p>
            <a:pPr rtl="0">
              <a:lnSpc>
                <a:spcPts val="1800"/>
              </a:lnSpc>
            </a:pPr>
            <a:r>
              <a:rPr lang="ln" sz="1800"/>
              <a:t>Ezali ntina kominanola na conscience ya malamu.</a:t>
            </a:r>
          </a:p>
          <a:p>
            <a:pPr rtl="0">
              <a:lnSpc>
                <a:spcPts val="1800"/>
              </a:lnSpc>
            </a:pPr>
            <a:r>
              <a:rPr lang="ln" sz="1800"/>
              <a:t>Moto moko te azali ya kokoka!</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ln" sz="5000"/>
              <a:t>Mwa batoli mpo na komibatela yo moko</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effectLst/>
              </a:rPr>
              <a:t>Solola na moto mpo na kozwa lisungi.</a:t>
            </a:r>
            <a:endParaRPr lang="en-US" sz="2200"/>
          </a:p>
          <a:p>
            <a:pPr rtl="0"/>
            <a:r>
              <a:rPr lang="ln" sz="2200">
                <a:effectLst/>
              </a:rPr>
              <a:t>Mipesa na misala.</a:t>
            </a:r>
            <a:endParaRPr lang="en-US" sz="2200"/>
          </a:p>
          <a:p>
            <a:pPr rtl="0"/>
            <a:r>
              <a:rPr lang="ln" sz="2200">
                <a:effectLst/>
              </a:rPr>
              <a:t> </a:t>
            </a:r>
            <a:r>
              <a:rPr lang="ln" sz="2200"/>
              <a:t>M</a:t>
            </a:r>
            <a:r>
              <a:rPr lang="ln" sz="2200">
                <a:effectLst/>
              </a:rPr>
              <a:t>eka ya kolanda momeseno/manaka.</a:t>
            </a:r>
            <a:endParaRPr lang="en-US" sz="2200"/>
          </a:p>
          <a:p>
            <a:pPr rtl="0"/>
            <a:r>
              <a:rPr lang="ln" sz="2200">
                <a:effectLst/>
              </a:rPr>
              <a:t>Zala na zulunalo.</a:t>
            </a:r>
            <a:endParaRPr lang="en-US" sz="2200"/>
          </a:p>
          <a:p>
            <a:pPr rtl="0"/>
            <a:r>
              <a:rPr lang="ln" sz="2200"/>
              <a:t>Kosangana na bangalasisi mpe misala ya losambo to ya bonzambe.</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ln" sz="5000"/>
              <a:t>Mwa batoli mpo na komibatela yo moko</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1900">
                <a:effectLst/>
              </a:rPr>
              <a:t>Salela mayele ya kozala kimya, na ndakisa bangalasisi mpe formation/muvema ya kopema.</a:t>
            </a:r>
            <a:endParaRPr lang="en-US" sz="1900"/>
          </a:p>
          <a:p>
            <a:pPr rtl="0"/>
            <a:r>
              <a:rPr lang="ln" sz="1900">
                <a:effectLst/>
              </a:rPr>
              <a:t>Salela mayele ya kokanga motema oyo omoni ete esimba na mikolo eleki.</a:t>
            </a:r>
            <a:endParaRPr lang="en-US" sz="1900"/>
          </a:p>
          <a:p>
            <a:pPr rtl="0"/>
            <a:r>
              <a:rPr lang="ln" sz="1900">
                <a:effectLst/>
              </a:rPr>
              <a:t>Milobela ete ezali normale kozala na kanda to kosilika.</a:t>
            </a:r>
            <a:endParaRPr lang="en-US" sz="1900"/>
          </a:p>
          <a:p>
            <a:pPr rtl="0"/>
            <a:r>
              <a:rPr lang="ln" sz="1900">
                <a:effectLst/>
              </a:rPr>
              <a:t>Kanisa makambo ya malamu etali bato oyo obungisa.</a:t>
            </a:r>
            <a:endParaRPr lang="en-US" sz="190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a:t>Kokanisa elongo</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t>Nasengeli kosala nini na bomoi ya mokolo na mokolo mpo nazala moboti malamu?</a:t>
            </a:r>
          </a:p>
          <a:p>
            <a:pPr rtl="0"/>
            <a:r>
              <a:rPr lang="ln" sz="2200"/>
              <a:t>Nazali na mposa ya nini mpo nazala lisungi malamu?</a:t>
            </a:r>
          </a:p>
          <a:p>
            <a:pPr rtl="0"/>
            <a:r>
              <a:rPr lang="ln" sz="2200"/>
              <a:t>Ndenge nini nakoki komibatela na lolenge ya malamu koleka?</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000"/>
              <a:t>Bokuse - kokanisa</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t>Kosanganga na likambo oyo esalisa na nini?</a:t>
            </a:r>
          </a:p>
          <a:p>
            <a:pPr rtl="0"/>
            <a:r>
              <a:rPr lang="ln" sz="2200"/>
              <a:t>Oyekoli likambo ya sika?</a:t>
            </a:r>
          </a:p>
          <a:p>
            <a:pPr rtl="0"/>
            <a:r>
              <a:rPr lang="ln" sz="2200"/>
              <a:t>Ezali na eloko moko okanisi ete osengeli kozala na yango oyo balobeli te awa?</a:t>
            </a:r>
          </a:p>
          <a:p>
            <a:pPr rtl="0"/>
            <a:r>
              <a:rPr lang="ln" sz="2200"/>
              <a:t>Okanisi ete osengeli kozala na etuluku ya kokamba baboti?</a:t>
            </a:r>
          </a:p>
          <a:p>
            <a:pPr rtl="0"/>
            <a:endParaRPr lang="en-US" sz="220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79" y="325369"/>
            <a:ext cx="4670097" cy="1956841"/>
          </a:xfrm>
        </p:spPr>
        <p:txBody>
          <a:bodyPr vert="horz" lIns="91440" tIns="45720" rIns="91440" bIns="45720" rtlCol="0" anchor="b">
            <a:normAutofit/>
          </a:bodyPr>
          <a:lstStyle/>
          <a:p>
            <a:pPr rtl="0"/>
            <a:r>
              <a:rPr lang="ln" sz="5400" dirty="0"/>
              <a:t>Nakoki kozwa lisungi na wapi?</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ln" sz="2200"/>
              <a:t>Masungi ya municipale oyo esungaka baboti.</a:t>
            </a:r>
            <a:endParaRPr lang="en-US" sz="2200" dirty="0"/>
          </a:p>
          <a:p>
            <a:pPr rtl="0"/>
            <a:r>
              <a:rPr lang="ln" sz="2200"/>
              <a:t>Monganga mpo na kotinda yo na psychologue to na misala mosusu mpo na kolobela makambo oyo ozali komona ezali mpasi.</a:t>
            </a:r>
            <a:endParaRPr lang="en-US" sz="2200" dirty="0"/>
          </a:p>
          <a:p>
            <a:pPr rtl="0"/>
            <a:r>
              <a:rPr lang="ln" sz="2200"/>
              <a:t>Biro ya bolamu ya libota.</a:t>
            </a:r>
            <a:endParaRPr lang="en-US" sz="2200" dirty="0"/>
          </a:p>
          <a:p>
            <a:pPr rtl="0"/>
            <a:r>
              <a:rPr lang="ln" sz="2200"/>
              <a:t>Misala ya municipale.</a:t>
            </a:r>
            <a:endParaRPr lang="en-US" sz="2200" dirty="0"/>
          </a:p>
          <a:p>
            <a:pPr rtl="0"/>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ln"/>
              <a:t>Balien mpe ba adresi ya ntina</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ln"/>
              <a:t>Foreldrehverdag.no</a:t>
            </a:r>
          </a:p>
          <a:p>
            <a:pPr rtl="0"/>
            <a:r>
              <a:rPr lang="ln"/>
              <a:t>Littsint.no</a:t>
            </a:r>
          </a:p>
          <a:p>
            <a:pPr rtl="0"/>
            <a:r>
              <a:rPr lang="ln"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rtlCol="0">
            <a:normAutofit/>
          </a:bodyPr>
          <a:lstStyle/>
          <a:p>
            <a:pPr rtl="0"/>
            <a:r>
              <a:rPr lang="ln" sz="3600">
                <a:solidFill>
                  <a:schemeClr val="tx2"/>
                </a:solidFill>
              </a:rPr>
              <a:t>Masungi mpo na Likita 4:</a:t>
            </a:r>
          </a:p>
        </p:txBody>
      </p:sp>
      <p:sp>
        <p:nvSpPr>
          <p:cNvPr id="4" name="Rectangle 1">
            <a:extLst>
              <a:ext uri="{FF2B5EF4-FFF2-40B4-BE49-F238E27FC236}">
                <a16:creationId xmlns:a16="http://schemas.microsoft.com/office/drawing/2014/main" id="{79890610-7704-BC95-CE3E-EBBA3F20FA39}"/>
              </a:ext>
            </a:extLst>
          </p:cNvPr>
          <p:cNvSpPr txBox="1">
            <a:spLocks noChangeArrowheads="1"/>
          </p:cNvSpPr>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buFontTx/>
              <a:buNone/>
            </a:pPr>
            <a:r>
              <a:rPr lang="nb-NO" altLang="nb-NO" sz="1500" b="1">
                <a:solidFill>
                  <a:schemeClr val="tx2"/>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500">
              <a:solidFill>
                <a:schemeClr val="tx2"/>
              </a:solidFill>
            </a:endParaRPr>
          </a:p>
          <a:p>
            <a:pPr marL="0" indent="0" eaLnBrk="0" fontAlgn="base" hangingPunct="0">
              <a:spcBef>
                <a:spcPct val="0"/>
              </a:spcBef>
              <a:spcAft>
                <a:spcPts val="600"/>
              </a:spcAft>
              <a:buFontTx/>
              <a:buNone/>
            </a:pPr>
            <a:r>
              <a:rPr lang="nb-NO" altLang="nb-NO" sz="1500" u="sng">
                <a:solidFill>
                  <a:schemeClr val="tx2"/>
                </a:solidFill>
                <a:ea typeface="Calibri" panose="020F0502020204030204" pitchFamily="34" charset="0"/>
                <a:cs typeface="Calibri" panose="020F0502020204030204" pitchFamily="34" charset="0"/>
              </a:rPr>
              <a:t>- </a:t>
            </a:r>
            <a:r>
              <a:rPr lang="nb-NO" altLang="nb-NO" sz="1500">
                <a:solidFill>
                  <a:schemeClr val="tx2"/>
                </a:solidFill>
                <a:ea typeface="Calibri" panose="020F0502020204030204" pitchFamily="34" charset="0"/>
                <a:cs typeface="Calibri" panose="020F0502020204030204" pitchFamily="34" charset="0"/>
                <a:hlinkClick r:id="rId2"/>
              </a:rPr>
              <a:t>Guide og app til flyktn</a:t>
            </a:r>
            <a:r>
              <a:rPr lang="nb-NO" altLang="nb-NO" sz="1500" u="sng">
                <a:solidFill>
                  <a:schemeClr val="tx2"/>
                </a:solidFill>
                <a:ea typeface="Calibri" panose="020F0502020204030204" pitchFamily="34" charset="0"/>
                <a:cs typeface="Calibri" panose="020F0502020204030204" pitchFamily="34" charset="0"/>
                <a:hlinkClick r:id="rId2"/>
              </a:rPr>
              <a:t>ingeforeldre</a:t>
            </a:r>
            <a:endParaRPr lang="nb-NO" altLang="nb-NO" sz="1500">
              <a:solidFill>
                <a:schemeClr val="tx2"/>
              </a:solidFill>
            </a:endParaRPr>
          </a:p>
          <a:p>
            <a:pPr marL="0" indent="0" eaLnBrk="0" fontAlgn="base" hangingPunct="0">
              <a:spcBef>
                <a:spcPct val="0"/>
              </a:spcBef>
              <a:spcAft>
                <a:spcPts val="600"/>
              </a:spcAft>
              <a:buFontTx/>
              <a:buNone/>
            </a:pPr>
            <a:r>
              <a:rPr lang="nb-NO" altLang="nb-NO" sz="1500" u="sng">
                <a:solidFill>
                  <a:schemeClr val="tx2"/>
                </a:solidFill>
                <a:ea typeface="Calibri" panose="020F0502020204030204" pitchFamily="34" charset="0"/>
                <a:cs typeface="Arial" panose="020B0604020202020204" pitchFamily="34" charset="0"/>
              </a:rPr>
              <a:t>-</a:t>
            </a:r>
            <a:r>
              <a:rPr lang="nb-NO" altLang="nb-NO" sz="1500" u="sng">
                <a:solidFill>
                  <a:schemeClr val="tx2"/>
                </a:solidFill>
                <a:ea typeface="Calibri" panose="020F0502020204030204" pitchFamily="34" charset="0"/>
                <a:cs typeface="Arial" panose="020B0604020202020204" pitchFamily="34" charset="0"/>
                <a:hlinkClick r:id="rId3"/>
              </a:rPr>
              <a:t>Flyktning.net</a:t>
            </a:r>
            <a:r>
              <a:rPr lang="nb-NO" altLang="nb-NO" sz="1500" u="sng">
                <a:solidFill>
                  <a:schemeClr val="tx2"/>
                </a:solidFill>
                <a:ea typeface="Calibri" panose="020F0502020204030204" pitchFamily="34" charset="0"/>
                <a:cs typeface="Arial" panose="020B0604020202020204" pitchFamily="34" charset="0"/>
              </a:rPr>
              <a:t>: informasjonen til ansatte som jobber med flyktninger. </a:t>
            </a:r>
          </a:p>
          <a:p>
            <a:pPr marL="0" indent="0" eaLnBrk="0" fontAlgn="base" hangingPunct="0">
              <a:spcBef>
                <a:spcPct val="0"/>
              </a:spcBef>
              <a:spcAft>
                <a:spcPts val="600"/>
              </a:spcAft>
              <a:buFontTx/>
              <a:buNone/>
            </a:pPr>
            <a:r>
              <a:rPr lang="nb-NO" altLang="nb-NO" sz="1500" u="sng">
                <a:solidFill>
                  <a:schemeClr val="tx2"/>
                </a:solidFill>
                <a:ea typeface="Calibri" panose="020F0502020204030204" pitchFamily="34" charset="0"/>
                <a:cs typeface="Arial" panose="020B0604020202020204" pitchFamily="34" charset="0"/>
              </a:rPr>
              <a:t>Her finnes en egen temaside om </a:t>
            </a:r>
            <a:r>
              <a:rPr lang="nb-NO" altLang="nb-NO" sz="1500" u="sng">
                <a:solidFill>
                  <a:schemeClr val="tx2"/>
                </a:solidFill>
                <a:ea typeface="Calibri" panose="020F0502020204030204" pitchFamily="34" charset="0"/>
                <a:cs typeface="Arial" panose="020B0604020202020204" pitchFamily="34" charset="0"/>
                <a:hlinkClick r:id="rId4"/>
              </a:rPr>
              <a:t>foreldreveiledning</a:t>
            </a:r>
            <a:r>
              <a:rPr lang="nb-NO" altLang="nb-NO" sz="1500" u="sng">
                <a:solidFill>
                  <a:schemeClr val="tx2"/>
                </a:solidFill>
                <a:ea typeface="Calibri" panose="020F0502020204030204" pitchFamily="34" charset="0"/>
                <a:cs typeface="Arial" panose="020B0604020202020204" pitchFamily="34" charset="0"/>
              </a:rPr>
              <a:t>, psykososial oppfølging, traumereaksjoner etc. </a:t>
            </a:r>
            <a:endParaRPr lang="nb-NO" altLang="nb-NO" sz="1500">
              <a:solidFill>
                <a:schemeClr val="tx2"/>
              </a:solidFill>
            </a:endParaRPr>
          </a:p>
          <a:p>
            <a:pPr marL="0" indent="0" eaLnBrk="0" fontAlgn="base" hangingPunct="0">
              <a:spcBef>
                <a:spcPct val="0"/>
              </a:spcBef>
              <a:spcAft>
                <a:spcPts val="600"/>
              </a:spcAft>
              <a:buFontTx/>
              <a:buNone/>
            </a:pPr>
            <a:r>
              <a:rPr lang="nb-NO" altLang="nb-NO" sz="1500">
                <a:solidFill>
                  <a:schemeClr val="tx2"/>
                </a:solidFill>
                <a:ea typeface="Calibri" panose="020F0502020204030204" pitchFamily="34" charset="0"/>
                <a:cs typeface="Arial" panose="020B0604020202020204" pitchFamily="34" charset="0"/>
              </a:rPr>
              <a:t>-</a:t>
            </a:r>
            <a:r>
              <a:rPr lang="nb-NO" altLang="nb-NO" sz="1500">
                <a:solidFill>
                  <a:schemeClr val="tx2"/>
                </a:solidFill>
                <a:ea typeface="Calibri" panose="020F0502020204030204" pitchFamily="34" charset="0"/>
                <a:cs typeface="Arial" panose="020B0604020202020204" pitchFamily="34" charset="0"/>
                <a:hlinkClick r:id="rId5"/>
              </a:rPr>
              <a:t>Vanlige reaksjoner på krig og flukt (NKVTS)</a:t>
            </a:r>
            <a:endParaRPr lang="nb-NO" altLang="nb-NO" sz="1500">
              <a:solidFill>
                <a:schemeClr val="tx2"/>
              </a:solidFill>
            </a:endParaRPr>
          </a:p>
          <a:p>
            <a:pPr marL="0" indent="0" eaLnBrk="0" fontAlgn="base" hangingPunct="0">
              <a:spcBef>
                <a:spcPct val="0"/>
              </a:spcBef>
              <a:spcAft>
                <a:spcPts val="600"/>
              </a:spcAft>
              <a:buFontTx/>
              <a:buNone/>
            </a:pPr>
            <a:r>
              <a:rPr lang="nb-NO" altLang="nb-NO" sz="1500" b="1">
                <a:solidFill>
                  <a:schemeClr val="tx2"/>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500">
              <a:solidFill>
                <a:schemeClr val="tx2"/>
              </a:solidFill>
            </a:endParaRPr>
          </a:p>
          <a:p>
            <a:pPr marL="0" indent="0" eaLnBrk="0" fontAlgn="base" hangingPunct="0">
              <a:spcBef>
                <a:spcPct val="0"/>
              </a:spcBef>
              <a:spcAft>
                <a:spcPts val="600"/>
              </a:spcAft>
              <a:buFontTx/>
              <a:buNone/>
            </a:pPr>
            <a:r>
              <a:rPr lang="nn-NO" altLang="nb-NO" sz="1500" u="sng">
                <a:solidFill>
                  <a:schemeClr val="tx2"/>
                </a:solidFill>
                <a:ea typeface="Calibri" panose="020F0502020204030204" pitchFamily="34" charset="0"/>
                <a:cs typeface="Calibri" panose="020F0502020204030204" pitchFamily="34" charset="0"/>
              </a:rPr>
              <a:t>-</a:t>
            </a:r>
            <a:r>
              <a:rPr lang="nn-NO" altLang="nb-NO" sz="1500">
                <a:solidFill>
                  <a:schemeClr val="tx2"/>
                </a:solidFill>
                <a:ea typeface="Calibri" panose="020F0502020204030204" pitchFamily="34" charset="0"/>
                <a:cs typeface="Arial" panose="020B0604020202020204" pitchFamily="34" charset="0"/>
                <a:hlinkClick r:id="rId6"/>
              </a:rPr>
              <a:t>Temahefte og film: krysskulturel</a:t>
            </a:r>
            <a:r>
              <a:rPr lang="nn-NO" altLang="nb-NO" sz="1500">
                <a:solidFill>
                  <a:schemeClr val="tx2"/>
                </a:solidFill>
                <a:ea typeface="Calibri" panose="020F0502020204030204" pitchFamily="34" charset="0"/>
                <a:cs typeface="Calibri" panose="020F0502020204030204" pitchFamily="34" charset="0"/>
                <a:hlinkClick r:id="rId6"/>
              </a:rPr>
              <a:t>le barn og un</a:t>
            </a:r>
            <a:r>
              <a:rPr lang="nn-NO" altLang="nb-NO" sz="1500">
                <a:solidFill>
                  <a:schemeClr val="tx2"/>
                </a:solidFill>
                <a:ea typeface="Calibri" panose="020F0502020204030204" pitchFamily="34" charset="0"/>
                <a:cs typeface="Arial" panose="020B0604020202020204" pitchFamily="34" charset="0"/>
                <a:hlinkClick r:id="rId6"/>
              </a:rPr>
              <a:t>ge</a:t>
            </a:r>
            <a:r>
              <a:rPr lang="nn-NO" altLang="nb-NO" sz="1500">
                <a:solidFill>
                  <a:schemeClr val="tx2"/>
                </a:solidFill>
                <a:ea typeface="Calibri" panose="020F0502020204030204" pitchFamily="34" charset="0"/>
                <a:cs typeface="Calibri" panose="020F0502020204030204" pitchFamily="34" charset="0"/>
              </a:rPr>
              <a:t> (Bufetat)</a:t>
            </a:r>
            <a:endParaRPr lang="nb-NO" altLang="nb-NO" sz="1500">
              <a:solidFill>
                <a:schemeClr val="tx2"/>
              </a:solidFill>
            </a:endParaRPr>
          </a:p>
          <a:p>
            <a:pPr marL="0" indent="0" eaLnBrk="0" fontAlgn="base" hangingPunct="0">
              <a:spcBef>
                <a:spcPct val="0"/>
              </a:spcBef>
              <a:spcAft>
                <a:spcPts val="600"/>
              </a:spcAft>
              <a:buFontTx/>
              <a:buNone/>
            </a:pPr>
            <a:r>
              <a:rPr lang="nb-NO" altLang="nb-NO" sz="1500">
                <a:solidFill>
                  <a:schemeClr val="tx2"/>
                </a:solidFill>
                <a:ea typeface="Calibri" panose="020F0502020204030204" pitchFamily="34" charset="0"/>
                <a:cs typeface="Arial" panose="020B0604020202020204" pitchFamily="34" charset="0"/>
                <a:hlinkClick r:id="rId7"/>
              </a:rPr>
              <a:t>- </a:t>
            </a:r>
            <a:r>
              <a:rPr lang="nb-NO" altLang="nb-NO" sz="1500">
                <a:solidFill>
                  <a:schemeClr val="tx2"/>
                </a:solidFill>
                <a:ea typeface="Calibri" panose="020F0502020204030204" pitchFamily="34" charset="0"/>
                <a:cs typeface="Calibri" panose="020F0502020204030204" pitchFamily="34" charset="0"/>
                <a:hlinkClick r:id="rId7"/>
              </a:rPr>
              <a:t>Å leve med krysskultur</a:t>
            </a:r>
            <a:r>
              <a:rPr lang="nb-NO" altLang="nb-NO" sz="1500">
                <a:solidFill>
                  <a:schemeClr val="tx2"/>
                </a:solidFill>
                <a:ea typeface="Calibri" panose="020F0502020204030204" pitchFamily="34" charset="0"/>
                <a:cs typeface="Calibri" panose="020F0502020204030204" pitchFamily="34" charset="0"/>
              </a:rPr>
              <a:t> (RVTS)</a:t>
            </a:r>
            <a:endParaRPr lang="nb-NO" altLang="nb-NO" sz="1500">
              <a:solidFill>
                <a:schemeClr val="tx2"/>
              </a:solidFill>
            </a:endParaRPr>
          </a:p>
          <a:p>
            <a:pPr marL="0" indent="0" eaLnBrk="0" fontAlgn="base" hangingPunct="0">
              <a:spcBef>
                <a:spcPct val="0"/>
              </a:spcBef>
              <a:spcAft>
                <a:spcPts val="600"/>
              </a:spcAft>
              <a:buFontTx/>
              <a:buNone/>
            </a:pPr>
            <a:r>
              <a:rPr lang="nb-NO" altLang="nb-NO" sz="1500" u="sng">
                <a:solidFill>
                  <a:schemeClr val="tx2"/>
                </a:solidFill>
                <a:ea typeface="Calibri" panose="020F0502020204030204" pitchFamily="34" charset="0"/>
                <a:cs typeface="Calibri" panose="020F0502020204030204" pitchFamily="34" charset="0"/>
              </a:rPr>
              <a:t>-</a:t>
            </a:r>
            <a:r>
              <a:rPr lang="nb-NO" altLang="nb-NO" sz="1500">
                <a:solidFill>
                  <a:schemeClr val="tx2"/>
                </a:solidFill>
                <a:ea typeface="Calibri" panose="020F0502020204030204" pitchFamily="34" charset="0"/>
                <a:cs typeface="Arial" panose="020B0604020202020204" pitchFamily="34" charset="0"/>
                <a:hlinkClick r:id="rId8"/>
              </a:rPr>
              <a:t>Krysskulturelt foreldreskap</a:t>
            </a:r>
            <a:r>
              <a:rPr lang="nb-NO" altLang="nb-NO" sz="1500">
                <a:solidFill>
                  <a:schemeClr val="tx2"/>
                </a:solidFill>
                <a:ea typeface="Calibri" panose="020F0502020204030204" pitchFamily="34" charset="0"/>
                <a:cs typeface="Arial" panose="020B0604020202020204" pitchFamily="34" charset="0"/>
              </a:rPr>
              <a:t> </a:t>
            </a:r>
            <a:r>
              <a:rPr lang="nb-NO" altLang="nb-NO" sz="1500">
                <a:solidFill>
                  <a:schemeClr val="tx2"/>
                </a:solidFill>
                <a:ea typeface="Calibri" panose="020F0502020204030204" pitchFamily="34" charset="0"/>
                <a:cs typeface="Calibri" panose="020F0502020204030204" pitchFamily="34" charset="0"/>
              </a:rPr>
              <a:t>(Flexid)</a:t>
            </a:r>
            <a:endParaRPr lang="nb-NO" altLang="nb-NO" sz="1500">
              <a:solidFill>
                <a:schemeClr val="tx2"/>
              </a:solidFill>
            </a:endParaRPr>
          </a:p>
          <a:p>
            <a:pPr marL="0" indent="0" eaLnBrk="0" fontAlgn="base" hangingPunct="0">
              <a:spcBef>
                <a:spcPct val="0"/>
              </a:spcBef>
              <a:spcAft>
                <a:spcPts val="600"/>
              </a:spcAft>
              <a:buFontTx/>
              <a:buNone/>
            </a:pPr>
            <a:r>
              <a:rPr lang="nb-NO" altLang="nb-NO" sz="1500">
                <a:solidFill>
                  <a:schemeClr val="tx2"/>
                </a:solidFill>
                <a:ea typeface="Calibri" panose="020F0502020204030204" pitchFamily="34" charset="0"/>
                <a:cs typeface="Calibri" panose="020F0502020204030204" pitchFamily="34" charset="0"/>
              </a:rPr>
              <a:t>-</a:t>
            </a:r>
            <a:r>
              <a:rPr lang="nb-NO" altLang="nb-NO" sz="1500">
                <a:solidFill>
                  <a:schemeClr val="tx2"/>
                </a:solidFill>
                <a:ea typeface="Calibri" panose="020F0502020204030204" pitchFamily="34" charset="0"/>
                <a:cs typeface="Calibri" panose="020F0502020204030204" pitchFamily="34" charset="0"/>
                <a:hlinkClick r:id="rId9"/>
              </a:rPr>
              <a:t>Krysskulturelle unge og samarbeid mellom skole og hjem</a:t>
            </a:r>
            <a:r>
              <a:rPr lang="nb-NO" altLang="nb-NO" sz="1500">
                <a:solidFill>
                  <a:schemeClr val="tx2"/>
                </a:solidFill>
                <a:ea typeface="Calibri" panose="020F0502020204030204" pitchFamily="34" charset="0"/>
                <a:cs typeface="Calibri" panose="020F0502020204030204" pitchFamily="34" charset="0"/>
              </a:rPr>
              <a:t>  (Udir)</a:t>
            </a:r>
            <a:endParaRPr lang="nb-NO" altLang="nb-NO" sz="1500">
              <a:solidFill>
                <a:schemeClr val="tx2"/>
              </a:solidFill>
            </a:endParaRPr>
          </a:p>
          <a:p>
            <a:pPr marL="0" indent="0" eaLnBrk="0" fontAlgn="base" hangingPunct="0">
              <a:spcBef>
                <a:spcPct val="0"/>
              </a:spcBef>
              <a:spcAft>
                <a:spcPts val="600"/>
              </a:spcAft>
              <a:buFontTx/>
              <a:buNone/>
            </a:pPr>
            <a:r>
              <a:rPr lang="nb-NO" altLang="nb-NO" sz="1500" b="1">
                <a:solidFill>
                  <a:schemeClr val="tx2"/>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500">
              <a:solidFill>
                <a:schemeClr val="tx2"/>
              </a:solidFill>
            </a:endParaRPr>
          </a:p>
          <a:p>
            <a:pPr marL="0" indent="0" eaLnBrk="0" fontAlgn="base" hangingPunct="0">
              <a:spcBef>
                <a:spcPct val="0"/>
              </a:spcBef>
              <a:spcAft>
                <a:spcPts val="600"/>
              </a:spcAft>
              <a:buFontTx/>
              <a:buNone/>
            </a:pPr>
            <a:r>
              <a:rPr lang="nb-NO" altLang="nb-NO" sz="1500">
                <a:solidFill>
                  <a:schemeClr val="tx2"/>
                </a:solidFill>
                <a:ea typeface="Calibri" panose="020F0502020204030204" pitchFamily="34" charset="0"/>
                <a:cs typeface="Calibri" panose="020F0502020204030204" pitchFamily="34" charset="0"/>
              </a:rPr>
              <a:t>-</a:t>
            </a:r>
            <a:r>
              <a:rPr lang="nb-NO" altLang="nb-NO" sz="1500">
                <a:solidFill>
                  <a:schemeClr val="tx2"/>
                </a:solidFill>
                <a:ea typeface="Calibri" panose="020F0502020204030204" pitchFamily="34" charset="0"/>
                <a:cs typeface="Calibri" panose="020F0502020204030204" pitchFamily="34" charset="0"/>
                <a:hlinkClick r:id="rId10"/>
              </a:rPr>
              <a:t>Foreldrehverdag – trygge råd til deg med barn</a:t>
            </a:r>
            <a:r>
              <a:rPr lang="nb-NO" altLang="nb-NO" sz="1500">
                <a:solidFill>
                  <a:schemeClr val="tx2"/>
                </a:solidFill>
                <a:ea typeface="Calibri" panose="020F0502020204030204" pitchFamily="34" charset="0"/>
                <a:cs typeface="Calibri" panose="020F0502020204030204" pitchFamily="34" charset="0"/>
              </a:rPr>
              <a:t> (Bufdir)</a:t>
            </a:r>
            <a:endParaRPr lang="nb-NO" altLang="nb-NO" sz="1500" dirty="0">
              <a:solidFill>
                <a:schemeClr val="tx2"/>
              </a:solidFill>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rtl="0"/>
            <a:r>
              <a:rPr lang="ln" sz="4000"/>
              <a:t>Makambo tokolobela lelo</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pPr rtl="0"/>
            <a:r>
              <a:rPr lang="ln" sz="2000"/>
              <a:t>Devware. </a:t>
            </a:r>
            <a:endParaRPr lang="en-US" sz="2000" dirty="0"/>
          </a:p>
          <a:p>
            <a:pPr rtl="0"/>
            <a:r>
              <a:rPr lang="ln" sz="2000"/>
              <a:t>Interaction ya malamu mpe oyo elamusaka.</a:t>
            </a:r>
            <a:endParaRPr lang="en-US" sz="2000" dirty="0"/>
          </a:p>
          <a:p>
            <a:pPr rtl="0"/>
            <a:r>
              <a:rPr lang="ln" sz="2000"/>
              <a:t>Kotya bandelo.</a:t>
            </a:r>
            <a:endParaRPr lang="en-US" sz="2000" dirty="0"/>
          </a:p>
          <a:p>
            <a:pPr rtl="0"/>
            <a:r>
              <a:rPr lang="ln" sz="2000"/>
              <a:t>Komibatela.</a:t>
            </a:r>
            <a:endParaRPr lang="en-US" sz="2000" dirty="0"/>
          </a:p>
          <a:p>
            <a:pPr rtl="0"/>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600"/>
              <a:t>Devware ya mbala eleki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pPr rtl="0"/>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4200"/>
              <a:t>Interaction ya malamu mpe oyo elamusaka</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rt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kern="1200">
                <a:solidFill>
                  <a:schemeClr val="tx1"/>
                </a:solidFill>
                <a:latin typeface="+mj-lt"/>
                <a:ea typeface="+mj-ea"/>
                <a:cs typeface="+mj-cs"/>
              </a:rPr>
              <a:t>Kotya bandelo</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ln" sz="2200"/>
              <a:t>Bana bandimaka te ntango nyonso bandelo oyo botye.</a:t>
            </a:r>
          </a:p>
          <a:p>
            <a:pPr rtl="0"/>
            <a:r>
              <a:rPr lang="ln" sz="2200"/>
              <a:t>Bamingi bakoki kokanisa ete na Norvège, ozali te na ndingisa ya koloba “Te,” to ya kotyela bana bandelo.</a:t>
            </a:r>
          </a:p>
          <a:p>
            <a:pPr rtl="0"/>
            <a:r>
              <a:rPr lang="ln" sz="2200"/>
              <a:t>Kasi ezali bongo te!</a:t>
            </a:r>
          </a:p>
          <a:p>
            <a:pPr rtl="0"/>
            <a:r>
              <a:rPr lang="ln" sz="2200"/>
              <a:t>Bana bazali na mposa ya bandelo ya polele mpe ya malamu!</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kern="1200">
                <a:solidFill>
                  <a:schemeClr val="tx1"/>
                </a:solidFill>
                <a:latin typeface="+mj-lt"/>
                <a:ea typeface="+mj-ea"/>
                <a:cs typeface="+mj-cs"/>
              </a:rPr>
              <a:t>Kotya bandelo</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pPr rtl="0"/>
            <a:r>
              <a:rPr lang="ln" sz="2200"/>
              <a:t>Tya bandelo oyo bana bazali kokanga ntina. Limbola mpo na nini bazali te na ndingisa ya kosala makambo mosusu.</a:t>
            </a:r>
          </a:p>
          <a:p>
            <a:pPr rtl="0"/>
            <a:r>
              <a:rPr lang="ln" sz="2200"/>
              <a:t>Pesa bana nzela ya koloba mpo na nini balingi te.</a:t>
            </a:r>
          </a:p>
          <a:p>
            <a:pPr rtl="0"/>
            <a:r>
              <a:rPr lang="ln" sz="2200"/>
              <a:t>Yekola kozala kimya, mpe koyeba ba réaction ya bana - ata ntango ozali kondima yango te. Wana ekozala pete mpo mwana asosola </a:t>
            </a:r>
            <a:r>
              <a:rPr lang="ln" sz="2200" i="1"/>
              <a:t>mpo na nini</a:t>
            </a:r>
            <a:r>
              <a:rPr lang="ln" sz="2200"/>
              <a:t> ozali koloba “Te”.</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ln" sz="4200" kern="1200">
                <a:solidFill>
                  <a:schemeClr val="tx1"/>
                </a:solidFill>
                <a:latin typeface="+mj-lt"/>
                <a:ea typeface="+mj-ea"/>
                <a:cs typeface="+mj-cs"/>
              </a:rPr>
              <a:t>Kokanisa</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rtl="0"/>
            <a:endParaRPr lang="en-US" sz="2200" dirty="0"/>
          </a:p>
          <a:p>
            <a:pPr rtl="0"/>
            <a:r>
              <a:rPr lang="ln" sz="2200"/>
              <a:t>Ndenge nini kotya bandelo na ndako?</a:t>
            </a:r>
          </a:p>
          <a:p>
            <a:pPr rtl="0"/>
            <a:r>
              <a:rPr lang="ln" sz="2200"/>
              <a:t>Bametode na yo ekeseni na oyo ya baboti na yo bazalaki kosalela ntango ozalaki mwana?</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ln" sz="5400"/>
              <a:t>Kozala moboti</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541520" cy="3320668"/>
          </a:xfrm>
        </p:spPr>
        <p:txBody>
          <a:bodyPr vert="horz" lIns="91440" tIns="45720" rIns="91440" bIns="45720" rtlCol="0">
            <a:normAutofit fontScale="92500"/>
          </a:bodyPr>
          <a:lstStyle/>
          <a:p>
            <a:pPr rtl="0"/>
            <a:r>
              <a:rPr lang="ln" sz="2200" dirty="0"/>
              <a:t>Kozala moboti ekoki kozala likambo ya ntina mpe ya malamu mingi oyo okosala.</a:t>
            </a:r>
          </a:p>
          <a:p>
            <a:pPr rtl="0"/>
            <a:r>
              <a:rPr lang="ln" sz="2200" dirty="0"/>
              <a:t>Atako bongo, ntango mosusu ekoki kozala mpasi mpe kolembisa nzoto.</a:t>
            </a:r>
          </a:p>
          <a:p>
            <a:pPr rtl="0"/>
            <a:r>
              <a:rPr lang="ln" sz="2200" dirty="0"/>
              <a:t>Soki ozali komitungisa to komona ete makambo ezali mpasi, ekoki kosenga kopema mpo: 	</a:t>
            </a:r>
            <a:br>
              <a:rPr lang="en-US" sz="2200" dirty="0"/>
            </a:br>
            <a:r>
              <a:rPr lang="ln" sz="2200" dirty="0"/>
              <a:t>              - Kokitisa mayoki na biso moko</a:t>
            </a:r>
          </a:p>
          <a:p>
            <a:pPr marL="0" indent="0" rtl="0">
              <a:buNone/>
            </a:pPr>
            <a:r>
              <a:rPr lang="ln" sz="2200" dirty="0"/>
              <a:t>	- Kosala boyokani na mwana</a:t>
            </a:r>
          </a:p>
          <a:p>
            <a:pPr marL="0" indent="0" rtl="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pPr rtl="0"/>
            <a:r>
              <a:rPr lang="ln" sz="3400"/>
              <a:t>Kozala moboti</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rtl="0"/>
            <a:r>
              <a:rPr lang="ln" sz="1800"/>
              <a:t>Lokola moboti, ozali moto ya ntina mingi na bomoi ya mwana na yo.</a:t>
            </a:r>
          </a:p>
          <a:p>
            <a:pPr rtl="0"/>
            <a:r>
              <a:rPr lang="ln" sz="1800"/>
              <a:t>Baboti bakoki kozala na mposa ya makambo ekeseni:</a:t>
            </a:r>
          </a:p>
          <a:p>
            <a:pPr lvl="1" rtl="0"/>
            <a:r>
              <a:rPr lang="ln" sz="1800"/>
              <a:t>Basusu bazali na mposa ya lisungi ya ntina</a:t>
            </a:r>
          </a:p>
          <a:p>
            <a:pPr lvl="1" rtl="0"/>
            <a:r>
              <a:rPr lang="ln" sz="1800"/>
              <a:t>Bamosusu basengeli koyeba makambo bango moko</a:t>
            </a:r>
            <a:endParaRPr lang="nb-NO" sz="1800" dirty="0"/>
          </a:p>
          <a:p>
            <a:pPr lvl="1" rtl="0"/>
            <a:r>
              <a:rPr lang="ln" sz="1800"/>
              <a:t>Basusu basengeli koluka kozwa batoli</a:t>
            </a:r>
            <a:endParaRPr lang="nb-NO" sz="1800" dirty="0"/>
          </a:p>
          <a:p>
            <a:pPr rtl="0"/>
            <a:endParaRPr lang="en-US" sz="1800" dirty="0"/>
          </a:p>
          <a:p>
            <a:pPr rtl="0"/>
            <a:endParaRPr lang="en-US" sz="1800" dirty="0"/>
          </a:p>
          <a:p>
            <a:pPr rtl="0"/>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1328</Words>
  <Application>Microsoft Office PowerPoint</Application>
  <PresentationFormat>Widescreen</PresentationFormat>
  <Paragraphs>128</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Symbol,Sans-Serif</vt:lpstr>
      <vt:lpstr>Aptos</vt:lpstr>
      <vt:lpstr>Aptos Display</vt:lpstr>
      <vt:lpstr>Arial</vt:lpstr>
      <vt:lpstr>Calibri</vt:lpstr>
      <vt:lpstr>Office-tema</vt:lpstr>
      <vt:lpstr>Likita 4</vt:lpstr>
      <vt:lpstr>Makambo tokolobela lelo</vt:lpstr>
      <vt:lpstr>Devware ya mbala eleki</vt:lpstr>
      <vt:lpstr>Interaction ya malamu mpe oyo elamusaka</vt:lpstr>
      <vt:lpstr>Kotya bandelo</vt:lpstr>
      <vt:lpstr>Kotya bandelo</vt:lpstr>
      <vt:lpstr>Kokanisa</vt:lpstr>
      <vt:lpstr>Kozala moboti</vt:lpstr>
      <vt:lpstr>Kozala moboti</vt:lpstr>
      <vt:lpstr>Komibatela lokola moboti</vt:lpstr>
      <vt:lpstr>Mwa batoli mpo na komibatela yo moko</vt:lpstr>
      <vt:lpstr>Mwa batoli mpo na komibatela yo moko</vt:lpstr>
      <vt:lpstr>Kokanisa elongo</vt:lpstr>
      <vt:lpstr>Bokuse - kokanisa</vt:lpstr>
      <vt:lpstr>Nakoki kozwa lisungi na wapi?</vt:lpstr>
      <vt:lpstr>Balien mpe ba adresi ya ntina</vt:lpstr>
      <vt:lpstr>Masungi mpo na Likita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2024-05-27T19:08:34Z</dcterms:created>
  <dcterms:modified xsi:type="dcterms:W3CDTF">2024-05-27T19:08:36Z</dcterms:modified>
</cp:coreProperties>
</file>