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8" r:id="rId5"/>
    <p:sldId id="279" r:id="rId6"/>
    <p:sldId id="280" r:id="rId7"/>
    <p:sldId id="287" r:id="rId8"/>
    <p:sldId id="284" r:id="rId9"/>
    <p:sldId id="281" r:id="rId10"/>
    <p:sldId id="276" r:id="rId11"/>
    <p:sldId id="275" r:id="rId12"/>
    <p:sldId id="277" r:id="rId13"/>
    <p:sldId id="285" r:id="rId14"/>
    <p:sldId id="288" r:id="rId15"/>
    <p:sldId id="289" r:id="rId16"/>
    <p:sldId id="283" r:id="rId17"/>
    <p:sldId id="286" r:id="rId18"/>
    <p:sldId id="282" r:id="rId19"/>
    <p:sldId id="310" r:id="rId20"/>
    <p:sldId id="273"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B2579-36E8-45D5-9BC1-C51E0AED0B00}" v="1" dt="2024-05-21T05:42:33.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6F1F8-C5BA-4689-A6D7-E57C81BB87F1}" type="datetimeFigureOut">
              <a:rPr lang="nb-NO" smtClean="0"/>
              <a:t>28.04.2025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VIKTIG Å IDENTIFISERE OG REKRUTTERE TIL FULLVERDIG FORELDREVEILEDNING.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a:t>
            </a:fld>
            <a:endParaRPr lang="nb-NO"/>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viktig at man har tenkt ut noen eksempler.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hvis man legger inn kommunens tilbud.</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igjennom oppgaven fra forrige gang</a:t>
            </a:r>
          </a:p>
        </p:txBody>
      </p:sp>
      <p:sp>
        <p:nvSpPr>
          <p:cNvPr id="4" name="Plassholder for lysbildenummer 3"/>
          <p:cNvSpPr>
            <a:spLocks noGrp="1"/>
          </p:cNvSpPr>
          <p:nvPr>
            <p:ph type="sldNum" sz="quarter" idx="5"/>
          </p:nvPr>
        </p:nvSpPr>
        <p:spPr/>
        <p:txBody>
          <a:bodyPr/>
          <a:lstStyle/>
          <a:p>
            <a:fld id="{E379D02B-5931-4225-89C3-A3FC1BB0BF96}" type="slidenum">
              <a:rPr lang="nb-NO" smtClean="0"/>
              <a:t>3</a:t>
            </a:fld>
            <a:endParaRPr lang="nb-NO"/>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ønsker vi at dere legger til noe som passer til tema fra det foreldreveiledningsprogrammet du er sertifisert i. For eksempel kan du bruke ICDP-Huset om dere bruker ICDP i din kommune. Bruker du DUÅ kan du for eksempel bruke Foreldrepyramiden. </a:t>
            </a:r>
          </a:p>
          <a:p>
            <a:endParaRPr lang="nb-NO"/>
          </a:p>
          <a:p>
            <a:r>
              <a:rPr lang="nb-NO"/>
              <a:t>Bruk </a:t>
            </a:r>
            <a:r>
              <a:rPr lang="nb-NO" err="1"/>
              <a:t>dettte</a:t>
            </a:r>
            <a:r>
              <a:rPr lang="nb-NO"/>
              <a:t>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4</a:t>
            </a:fld>
            <a:endParaRPr lang="nb-NO"/>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5</a:t>
            </a:fld>
            <a:endParaRPr lang="nb-NO"/>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endParaRPr lang="nb-NO"/>
          </a:p>
          <a:p>
            <a:r>
              <a:rPr lang="nb-NO"/>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6</a:t>
            </a:fld>
            <a:endParaRPr lang="nb-NO"/>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spcBef>
                <a:spcPts val="1000"/>
              </a:spcBef>
              <a:buFont typeface="Symbol,Sans-Serif"/>
              <a:buChar char=""/>
            </a:pPr>
            <a:endParaRPr lang="nb-NO" sz="1200">
              <a:latin typeface="Arial"/>
              <a:cs typeface="Arial"/>
            </a:endParaRPr>
          </a:p>
          <a:p>
            <a:pPr marL="0" indent="0">
              <a:spcBef>
                <a:spcPts val="1000"/>
              </a:spcBef>
              <a:buFont typeface="Symbol,Sans-Serif"/>
              <a:buNone/>
            </a:pPr>
            <a:r>
              <a:rPr lang="nb-NO" sz="1200">
                <a:latin typeface="Arial"/>
                <a:cs typeface="Arial"/>
              </a:rPr>
              <a:t>På denne sliden er det </a:t>
            </a:r>
            <a:r>
              <a:rPr lang="nb-NO" sz="1200" err="1">
                <a:latin typeface="Arial"/>
                <a:cs typeface="Arial"/>
              </a:rPr>
              <a:t>viktog</a:t>
            </a:r>
            <a:r>
              <a:rPr lang="nb-NO" sz="1200">
                <a:latin typeface="Arial"/>
                <a:cs typeface="Arial"/>
              </a:rPr>
              <a:t> å få frem noe som støtter til foreldres selvivaretakelse, stressmestring og selvhjelp i krevende livssituasjoner.</a:t>
            </a:r>
          </a:p>
          <a:p>
            <a:pPr marL="0" indent="0">
              <a:spcBef>
                <a:spcPts val="1000"/>
              </a:spcBef>
              <a:buFont typeface="Symbol,Sans-Serif"/>
              <a:buNone/>
            </a:pPr>
            <a:endParaRPr lang="nb-NO" sz="1200">
              <a:latin typeface="Arial"/>
              <a:cs typeface="Arial"/>
            </a:endParaRPr>
          </a:p>
          <a:p>
            <a:pPr marL="0" indent="0">
              <a:spcBef>
                <a:spcPts val="1000"/>
              </a:spcBef>
              <a:buFont typeface="Symbol,Sans-Serif"/>
              <a:buNone/>
            </a:pPr>
            <a:r>
              <a:rPr lang="nb-NO" sz="120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a:spcBef>
                <a:spcPts val="1000"/>
              </a:spcBef>
              <a:buFont typeface="Symbol,Sans-Serif"/>
              <a:buChar char=""/>
            </a:pP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8</a:t>
            </a:fld>
            <a:endParaRPr lang="nb-NO"/>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Nå</a:t>
            </a:r>
            <a:r>
              <a:rPr lang="en-US">
                <a:cs typeface="Calibri"/>
              </a:rPr>
              <a:t> </a:t>
            </a:r>
            <a:r>
              <a:rPr lang="en-US" err="1">
                <a:cs typeface="Calibri"/>
              </a:rPr>
              <a:t>begynner</a:t>
            </a:r>
            <a:r>
              <a:rPr lang="en-US">
                <a:cs typeface="Calibri"/>
              </a:rPr>
              <a:t> </a:t>
            </a:r>
            <a:r>
              <a:rPr lang="en-US" err="1">
                <a:cs typeface="Calibri"/>
              </a:rPr>
              <a:t>snart</a:t>
            </a:r>
            <a:r>
              <a:rPr lang="en-US">
                <a:cs typeface="Calibri"/>
              </a:rPr>
              <a:t> </a:t>
            </a:r>
            <a:r>
              <a:rPr lang="en-US" err="1">
                <a:cs typeface="Calibri"/>
              </a:rPr>
              <a:t>hverdagen</a:t>
            </a:r>
            <a:r>
              <a:rPr lang="en-US">
                <a:cs typeface="Calibri"/>
              </a:rPr>
              <a:t> </a:t>
            </a:r>
            <a:r>
              <a:rPr lang="en-US" err="1">
                <a:cs typeface="Calibri"/>
              </a:rPr>
              <a:t>på</a:t>
            </a:r>
            <a:r>
              <a:rPr lang="en-US">
                <a:cs typeface="Calibri"/>
              </a:rPr>
              <a:t> </a:t>
            </a:r>
            <a:r>
              <a:rPr lang="en-US" err="1">
                <a:cs typeface="Calibri"/>
              </a:rPr>
              <a:t>egen</a:t>
            </a:r>
            <a:r>
              <a:rPr lang="en-US">
                <a:cs typeface="Calibri"/>
              </a:rPr>
              <a:t> </a:t>
            </a:r>
            <a:r>
              <a:rPr lang="en-US" err="1">
                <a:cs typeface="Calibri"/>
              </a:rPr>
              <a:t>hånd</a:t>
            </a:r>
            <a:r>
              <a:rPr lang="en-US">
                <a:cs typeface="Calibri"/>
              </a:rPr>
              <a:t> I Norge, </a:t>
            </a:r>
            <a:r>
              <a:rPr lang="en-US" err="1">
                <a:cs typeface="Calibri"/>
              </a:rPr>
              <a:t>uansett</a:t>
            </a:r>
            <a:r>
              <a:rPr lang="en-US">
                <a:cs typeface="Calibri"/>
              </a:rPr>
              <a:t> </a:t>
            </a:r>
            <a:r>
              <a:rPr lang="en-US" err="1">
                <a:cs typeface="Calibri"/>
              </a:rPr>
              <a:t>hvor</a:t>
            </a:r>
            <a:r>
              <a:rPr lang="en-US">
                <a:cs typeface="Calibri"/>
              </a:rPr>
              <a:t> lang </a:t>
            </a:r>
            <a:r>
              <a:rPr lang="en-US" err="1">
                <a:cs typeface="Calibri"/>
              </a:rPr>
              <a:t>tid</a:t>
            </a:r>
            <a:r>
              <a:rPr lang="en-US">
                <a:cs typeface="Calibri"/>
              </a:rPr>
              <a:t> du og </a:t>
            </a:r>
            <a:r>
              <a:rPr lang="en-US" err="1">
                <a:cs typeface="Calibri"/>
              </a:rPr>
              <a:t>familien</a:t>
            </a:r>
            <a:r>
              <a:rPr lang="en-US">
                <a:cs typeface="Calibri"/>
              </a:rPr>
              <a:t> </a:t>
            </a:r>
            <a:r>
              <a:rPr lang="en-US" err="1">
                <a:cs typeface="Calibri"/>
              </a:rPr>
              <a:t>kommer</a:t>
            </a:r>
            <a:r>
              <a:rPr lang="en-US">
                <a:cs typeface="Calibri"/>
              </a:rPr>
              <a:t> </a:t>
            </a:r>
            <a:r>
              <a:rPr lang="en-US" err="1">
                <a:cs typeface="Calibri"/>
              </a:rPr>
              <a:t>til</a:t>
            </a:r>
            <a:r>
              <a:rPr lang="en-US">
                <a:cs typeface="Calibri"/>
              </a:rPr>
              <a:t> å </a:t>
            </a:r>
            <a:r>
              <a:rPr lang="en-US" err="1">
                <a:cs typeface="Calibri"/>
              </a:rPr>
              <a:t>oppholde</a:t>
            </a:r>
            <a:r>
              <a:rPr lang="en-US">
                <a:cs typeface="Calibri"/>
              </a:rPr>
              <a:t> </a:t>
            </a:r>
            <a:r>
              <a:rPr lang="en-US" err="1">
                <a:cs typeface="Calibri"/>
              </a:rPr>
              <a:t>dere</a:t>
            </a:r>
            <a:r>
              <a:rPr lang="en-US">
                <a:cs typeface="Calibri"/>
              </a:rPr>
              <a:t> her </a:t>
            </a:r>
            <a:r>
              <a:rPr lang="en-US" err="1">
                <a:cs typeface="Calibri"/>
              </a:rPr>
              <a:t>så</a:t>
            </a:r>
            <a:r>
              <a:rPr lang="en-US">
                <a:cs typeface="Calibri"/>
              </a:rPr>
              <a:t> </a:t>
            </a:r>
            <a:r>
              <a:rPr lang="en-US" err="1">
                <a:cs typeface="Calibri"/>
              </a:rPr>
              <a:t>vil</a:t>
            </a:r>
            <a:r>
              <a:rPr lang="en-US">
                <a:cs typeface="Calibri"/>
              </a:rPr>
              <a:t> vi </a:t>
            </a:r>
            <a:r>
              <a:rPr lang="en-US" err="1">
                <a:cs typeface="Calibri"/>
              </a:rPr>
              <a:t>støtte</a:t>
            </a:r>
            <a:r>
              <a:rPr lang="en-US">
                <a:cs typeface="Calibri"/>
              </a:rPr>
              <a:t> deg I å </a:t>
            </a:r>
            <a:r>
              <a:rPr lang="en-US" err="1">
                <a:cs typeface="Calibri"/>
              </a:rPr>
              <a:t>være</a:t>
            </a:r>
            <a:r>
              <a:rPr lang="en-US">
                <a:cs typeface="Calibri"/>
              </a:rPr>
              <a:t> </a:t>
            </a:r>
            <a:r>
              <a:rPr lang="en-US" err="1">
                <a:cs typeface="Calibri"/>
              </a:rPr>
              <a:t>en</a:t>
            </a:r>
            <a:r>
              <a:rPr lang="en-US">
                <a:cs typeface="Calibri"/>
              </a:rPr>
              <a:t> god </a:t>
            </a:r>
            <a:r>
              <a:rPr lang="en-US" err="1">
                <a:cs typeface="Calibri"/>
              </a:rPr>
              <a:t>forelder</a:t>
            </a:r>
            <a:r>
              <a:rPr lang="en-US">
                <a:cs typeface="Calibri"/>
              </a:rPr>
              <a:t> for </a:t>
            </a:r>
            <a:r>
              <a:rPr lang="en-US" err="1">
                <a:cs typeface="Calibri"/>
              </a:rPr>
              <a:t>barnet</a:t>
            </a:r>
            <a:r>
              <a:rPr lang="en-US">
                <a:cs typeface="Calibri"/>
              </a:rPr>
              <a:t> </a:t>
            </a:r>
            <a:r>
              <a:rPr lang="en-US" err="1">
                <a:cs typeface="Calibri"/>
              </a:rPr>
              <a:t>ditt</a:t>
            </a:r>
            <a:r>
              <a:rPr lang="en-US">
                <a:cs typeface="Calibri"/>
              </a:rPr>
              <a:t>. </a:t>
            </a:r>
            <a:r>
              <a:rPr lang="en-US" err="1">
                <a:cs typeface="Calibri"/>
              </a:rPr>
              <a:t>Foreldre</a:t>
            </a:r>
            <a:r>
              <a:rPr lang="en-US">
                <a:cs typeface="Calibri"/>
              </a:rPr>
              <a:t> er </a:t>
            </a:r>
            <a:r>
              <a:rPr lang="en-US" err="1">
                <a:cs typeface="Calibri"/>
              </a:rPr>
              <a:t>viktigere</a:t>
            </a:r>
            <a:r>
              <a:rPr lang="en-US">
                <a:cs typeface="Calibri"/>
              </a:rPr>
              <a:t> </a:t>
            </a:r>
            <a:r>
              <a:rPr lang="en-US" err="1">
                <a:cs typeface="Calibri"/>
              </a:rPr>
              <a:t>enn</a:t>
            </a:r>
            <a:r>
              <a:rPr lang="en-US">
                <a:cs typeface="Calibri"/>
              </a:rPr>
              <a:t> alt </a:t>
            </a:r>
            <a:r>
              <a:rPr lang="en-US" err="1">
                <a:cs typeface="Calibri"/>
              </a:rPr>
              <a:t>annet</a:t>
            </a:r>
            <a:r>
              <a:rPr lang="en-US">
                <a:cs typeface="Calibri"/>
              </a:rPr>
              <a:t> for barns </a:t>
            </a:r>
            <a:r>
              <a:rPr lang="en-US" err="1">
                <a:cs typeface="Calibri"/>
              </a:rPr>
              <a:t>utvikling</a:t>
            </a:r>
            <a:r>
              <a:rPr lang="en-US">
                <a:cs typeface="Calibri"/>
              </a:rPr>
              <a:t>.</a:t>
            </a:r>
          </a:p>
          <a:p>
            <a:endParaRPr lang="en-US">
              <a:cs typeface="Calibri"/>
            </a:endParaRPr>
          </a:p>
          <a:p>
            <a:r>
              <a:rPr lang="en-US">
                <a:cs typeface="Calibri"/>
              </a:rPr>
              <a:t>Å ha </a:t>
            </a:r>
            <a:r>
              <a:rPr lang="en-US" err="1">
                <a:cs typeface="Calibri"/>
              </a:rPr>
              <a:t>sosial</a:t>
            </a:r>
            <a:r>
              <a:rPr lang="en-US">
                <a:cs typeface="Calibri"/>
              </a:rPr>
              <a:t> </a:t>
            </a:r>
            <a:r>
              <a:rPr lang="en-US" err="1">
                <a:cs typeface="Calibri"/>
              </a:rPr>
              <a:t>støtte</a:t>
            </a:r>
            <a:r>
              <a:rPr lang="en-US">
                <a:cs typeface="Calibri"/>
              </a:rPr>
              <a:t> </a:t>
            </a:r>
            <a:r>
              <a:rPr lang="en-US" err="1">
                <a:cs typeface="Calibri"/>
              </a:rPr>
              <a:t>som</a:t>
            </a:r>
            <a:r>
              <a:rPr lang="en-US">
                <a:cs typeface="Calibri"/>
              </a:rPr>
              <a:t> </a:t>
            </a:r>
            <a:r>
              <a:rPr lang="en-US" err="1">
                <a:cs typeface="Calibri"/>
              </a:rPr>
              <a:t>foreldre</a:t>
            </a:r>
            <a:r>
              <a:rPr lang="en-US">
                <a:cs typeface="Calibri"/>
              </a:rPr>
              <a:t> – et </a:t>
            </a:r>
            <a:r>
              <a:rPr lang="en-US" err="1">
                <a:cs typeface="Calibri"/>
              </a:rPr>
              <a:t>universelt</a:t>
            </a:r>
            <a:r>
              <a:rPr lang="en-US">
                <a:cs typeface="Calibri"/>
              </a:rPr>
              <a:t> </a:t>
            </a:r>
            <a:r>
              <a:rPr lang="en-US" err="1">
                <a:cs typeface="Calibri"/>
              </a:rPr>
              <a:t>behov</a:t>
            </a:r>
            <a:r>
              <a:rPr lang="en-US">
                <a:cs typeface="Calibri"/>
              </a:rPr>
              <a:t>. Vi </a:t>
            </a:r>
            <a:r>
              <a:rPr lang="en-US" err="1">
                <a:cs typeface="Calibri"/>
              </a:rPr>
              <a:t>trenger</a:t>
            </a:r>
            <a:r>
              <a:rPr lang="en-US">
                <a:cs typeface="Calibri"/>
              </a:rPr>
              <a:t> å </a:t>
            </a:r>
            <a:r>
              <a:rPr lang="en-US" err="1">
                <a:cs typeface="Calibri"/>
              </a:rPr>
              <a:t>kunne</a:t>
            </a:r>
            <a:r>
              <a:rPr lang="en-US">
                <a:cs typeface="Calibri"/>
              </a:rPr>
              <a:t> </a:t>
            </a:r>
            <a:r>
              <a:rPr lang="en-US" err="1">
                <a:cs typeface="Calibri"/>
              </a:rPr>
              <a:t>drøfte</a:t>
            </a:r>
            <a:r>
              <a:rPr lang="en-US">
                <a:cs typeface="Calibri"/>
              </a:rPr>
              <a:t> </a:t>
            </a:r>
            <a:r>
              <a:rPr lang="en-US" err="1">
                <a:cs typeface="Calibri"/>
              </a:rPr>
              <a:t>ulike</a:t>
            </a:r>
            <a:r>
              <a:rPr lang="en-US">
                <a:cs typeface="Calibri"/>
              </a:rPr>
              <a:t> </a:t>
            </a:r>
            <a:r>
              <a:rPr lang="en-US" err="1">
                <a:cs typeface="Calibri"/>
              </a:rPr>
              <a:t>problemstillinger</a:t>
            </a:r>
            <a:r>
              <a:rPr lang="en-US">
                <a:cs typeface="Calibri"/>
              </a:rPr>
              <a:t> </a:t>
            </a:r>
            <a:r>
              <a:rPr lang="en-US" err="1">
                <a:cs typeface="Calibri"/>
              </a:rPr>
              <a:t>knyttet</a:t>
            </a:r>
            <a:r>
              <a:rPr lang="en-US">
                <a:cs typeface="Calibri"/>
              </a:rPr>
              <a:t> </a:t>
            </a:r>
            <a:r>
              <a:rPr lang="en-US" err="1">
                <a:cs typeface="Calibri"/>
              </a:rPr>
              <a:t>til</a:t>
            </a:r>
            <a:r>
              <a:rPr lang="en-US">
                <a:cs typeface="Calibri"/>
              </a:rPr>
              <a:t> barn </a:t>
            </a:r>
          </a:p>
          <a:p>
            <a:endParaRPr lang="en-US">
              <a:cs typeface="Calibri"/>
            </a:endParaRPr>
          </a:p>
        </p:txBody>
      </p:sp>
      <p:sp>
        <p:nvSpPr>
          <p:cNvPr id="4" name="Slide Number Placeholder 3"/>
          <p:cNvSpPr>
            <a:spLocks noGrp="1"/>
          </p:cNvSpPr>
          <p:nvPr>
            <p:ph type="sldNum" sz="quarter" idx="5"/>
          </p:nvPr>
        </p:nvSpPr>
        <p:spPr/>
        <p:txBody>
          <a:bodyPr/>
          <a:lstStyle/>
          <a:p>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Eksempel på punkt en kan være en helsearbeider, et familiemedlem eller en venn man stoler på. </a:t>
            </a:r>
          </a:p>
          <a:p>
            <a:pPr marL="171450" indent="-171450">
              <a:buFont typeface="Arial" panose="020B0604020202020204" pitchFamily="34" charset="0"/>
              <a:buChar char="•"/>
            </a:pPr>
            <a:r>
              <a:rPr lang="nb-NO"/>
              <a:t>Eksempel på </a:t>
            </a:r>
            <a:r>
              <a:rPr lang="nb-NO" err="1"/>
              <a:t>punkty</a:t>
            </a:r>
            <a:r>
              <a:rPr lang="nb-NO"/>
              <a:t> 2 er </a:t>
            </a:r>
            <a:r>
              <a:rPr lang="en-US" sz="1200" err="1">
                <a:effectLst/>
              </a:rPr>
              <a:t>aktiviteter</a:t>
            </a:r>
            <a:r>
              <a:rPr lang="en-US" sz="1200">
                <a:effectLst/>
              </a:rPr>
              <a:t> </a:t>
            </a:r>
            <a:r>
              <a:rPr lang="en-US" sz="1200" err="1">
                <a:effectLst/>
              </a:rPr>
              <a:t>som</a:t>
            </a:r>
            <a:r>
              <a:rPr lang="en-US" sz="1200">
                <a:effectLst/>
              </a:rPr>
              <a:t> holder dem </a:t>
            </a:r>
            <a:r>
              <a:rPr lang="en-US" sz="1200" err="1">
                <a:effectLst/>
              </a:rPr>
              <a:t>aktive</a:t>
            </a:r>
            <a:r>
              <a:rPr lang="en-US" sz="1200">
                <a:effectLst/>
              </a:rPr>
              <a:t>, </a:t>
            </a:r>
            <a:r>
              <a:rPr lang="en-US" sz="1200" err="1">
                <a:effectLst/>
              </a:rPr>
              <a:t>som</a:t>
            </a:r>
            <a:r>
              <a:rPr lang="en-US" sz="1200">
                <a:effectLst/>
              </a:rPr>
              <a:t> å lese, </a:t>
            </a:r>
            <a:r>
              <a:rPr lang="en-US" sz="1200" err="1">
                <a:effectLst/>
              </a:rPr>
              <a:t>tegne</a:t>
            </a:r>
            <a:r>
              <a:rPr lang="en-US" sz="1200">
                <a:effectLst/>
              </a:rPr>
              <a:t>, </a:t>
            </a:r>
            <a:r>
              <a:rPr lang="en-US" sz="1200" err="1">
                <a:effectLst/>
              </a:rPr>
              <a:t>skrive</a:t>
            </a:r>
            <a:r>
              <a:rPr lang="en-US" sz="1200">
                <a:effectLst/>
              </a:rPr>
              <a:t> sanger, danse.</a:t>
            </a:r>
          </a:p>
          <a:p>
            <a:pPr marL="171450" indent="-171450">
              <a:buFont typeface="Arial" panose="020B0604020202020204" pitchFamily="34" charset="0"/>
              <a:buChar char="•"/>
            </a:pPr>
            <a:endParaRPr lang="en-US" sz="1200">
              <a:effectLst/>
            </a:endParaRPr>
          </a:p>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a:lstStyle/>
          <a:p>
            <a:fld id="{380A795C-BA6B-4BC9-AF6F-736CEE5A869E}" type="datetimeFigureOut">
              <a:rPr lang="nb-NO" smtClean="0"/>
              <a:t>28.04.2025</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A795C-BA6B-4BC9-AF6F-736CEE5A869E}" type="datetimeFigureOut">
              <a:rPr lang="nb-NO" smtClean="0"/>
              <a:t>28.04.2025</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flexid.no/krysskulturelle-liv/krysskulturelt-foreldreskap" TargetMode="External"/><Relationship Id="rId3" Type="http://schemas.openxmlformats.org/officeDocument/2006/relationships/hyperlink" Target="https://flyktning.net/" TargetMode="External"/><Relationship Id="rId7" Type="http://schemas.openxmlformats.org/officeDocument/2006/relationships/hyperlink" Target="https://rettentil.no/fra-bekymring-til-hjelp/a-leve-med-krysskultur" TargetMode="External"/><Relationship Id="rId2" Type="http://schemas.openxmlformats.org/officeDocument/2006/relationships/hyperlink" Target="https://flyktning.net/ressurs/guide-og-app-for-flyktningforeldre-og-e-laeringskurs-for-hjelperne" TargetMode="External"/><Relationship Id="rId1" Type="http://schemas.openxmlformats.org/officeDocument/2006/relationships/slideLayout" Target="../slideLayouts/slideLayout2.xml"/><Relationship Id="rId6" Type="http://schemas.openxmlformats.org/officeDocument/2006/relationships/hyperlink" Target="https://www.youtube.com/watch?v=-krzA9PbDj0&amp;t=4s" TargetMode="External"/><Relationship Id="rId5" Type="http://schemas.openxmlformats.org/officeDocument/2006/relationships/hyperlink" Target="https://www.nkvts.no/flyktning/vanlige-reaksjoner/" TargetMode="External"/><Relationship Id="rId10"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4" Type="http://schemas.openxmlformats.org/officeDocument/2006/relationships/hyperlink" Target="https://flyktning.net/oppfolging/forebygging/foreldreveiledning" TargetMode="External"/><Relationship Id="rId9" Type="http://schemas.openxmlformats.org/officeDocument/2006/relationships/hyperlink" Target="https://www.udir.no/tall-og-forskning/finn-forskning/rapporter/kurspilot-for-ungdom-med-flerkulturell-oppveks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Møte 4</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a:solidFill>
                  <a:schemeClr val="tx2"/>
                </a:solidFill>
              </a:rPr>
              <a:t>Presentasjon til foreldrene</a:t>
            </a:r>
          </a:p>
          <a:p>
            <a:pPr marL="457200" indent="-228600" algn="l">
              <a:buFont typeface="Arial" panose="020B0604020202020204" pitchFamily="34" charset="0"/>
              <a:buChar char="•"/>
            </a:pPr>
            <a:r>
              <a:rPr lang="en-US" sz="1800">
                <a:solidFill>
                  <a:schemeClr val="tx2"/>
                </a:solidFill>
              </a:rPr>
              <a:t>Undervisningsguide til lærer/veileder (I notatfeltet)</a:t>
            </a:r>
          </a:p>
          <a:p>
            <a:pPr marL="457200" indent="-228600" algn="l">
              <a:buFont typeface="Arial" panose="020B0604020202020204" pitchFamily="34" charset="0"/>
              <a:buChar char="•"/>
            </a:pPr>
            <a:r>
              <a:rPr lang="en-US" sz="1800">
                <a:solidFill>
                  <a:schemeClr val="tx2"/>
                </a:solidFill>
              </a:rPr>
              <a:t>Hjemmelekse </a:t>
            </a:r>
          </a:p>
          <a:p>
            <a:pPr marL="457200" indent="-228600" algn="l">
              <a:buFont typeface="Arial" panose="020B0604020202020204" pitchFamily="34" charset="0"/>
              <a:buChar char="•"/>
            </a:pPr>
            <a:r>
              <a:rPr lang="en-US" sz="1800">
                <a:solidFill>
                  <a:schemeClr val="tx2"/>
                </a:solidFill>
              </a:rPr>
              <a:t>Ressurser til foreldrene med mer info</a:t>
            </a: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Å ta vare på seg selv som foreldre</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Barn trenger foreldre som tar seg selv og egen helse på alvor </a:t>
            </a:r>
          </a:p>
          <a:p>
            <a:r>
              <a:rPr lang="en-US" sz="2000"/>
              <a:t>Det er viktig å prioritere å ha det fint selv</a:t>
            </a:r>
          </a:p>
          <a:p>
            <a:r>
              <a:rPr lang="en-US" sz="2000"/>
              <a:t>Viktig å ta tid til egen helse</a:t>
            </a:r>
          </a:p>
          <a:p>
            <a:r>
              <a:rPr lang="en-US" sz="2000"/>
              <a:t>Viktig å ta tid til parforholdet</a:t>
            </a:r>
          </a:p>
          <a:p>
            <a:r>
              <a:rPr lang="en-US" sz="2000"/>
              <a:t>Viktig å kunne slappe av med god samvittighet</a:t>
            </a:r>
          </a:p>
          <a:p>
            <a:r>
              <a:rPr lang="en-US" sz="2000"/>
              <a:t>Ingen er perfekt!</a:t>
            </a:r>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Tips til å ta vare på seg selv</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effectLst/>
              </a:rPr>
              <a:t>Snakke med </a:t>
            </a:r>
            <a:r>
              <a:rPr lang="en-US" sz="2200"/>
              <a:t>noen </a:t>
            </a:r>
            <a:r>
              <a:rPr lang="en-US" sz="2200">
                <a:effectLst/>
              </a:rPr>
              <a:t>for å få støtte.</a:t>
            </a:r>
            <a:endParaRPr lang="en-US" sz="2200"/>
          </a:p>
          <a:p>
            <a:r>
              <a:rPr lang="en-US" sz="2200">
                <a:effectLst/>
              </a:rPr>
              <a:t>Å engasjere seg I</a:t>
            </a:r>
            <a:r>
              <a:rPr lang="en-US" sz="2200"/>
              <a:t> aktiviteter</a:t>
            </a:r>
          </a:p>
          <a:p>
            <a:r>
              <a:rPr lang="en-US" sz="2200">
                <a:effectLst/>
              </a:rPr>
              <a:t> Prøve å følge en rutine/timeplan.</a:t>
            </a:r>
            <a:endParaRPr lang="en-US" sz="2200"/>
          </a:p>
          <a:p>
            <a:r>
              <a:rPr lang="en-US" sz="2200">
                <a:effectLst/>
              </a:rPr>
              <a:t>Skrive dagbok</a:t>
            </a:r>
            <a:endParaRPr lang="en-US" sz="2200"/>
          </a:p>
          <a:p>
            <a:r>
              <a:rPr lang="en-US" sz="2200">
                <a:effectLst/>
              </a:rPr>
              <a:t> </a:t>
            </a:r>
            <a:r>
              <a:rPr lang="en-US" sz="2200"/>
              <a:t>Delta i religiøse eller spirituelle øvelser og aktiviteter</a:t>
            </a:r>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Tips til å ta vare på seg selv</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900" err="1">
                <a:effectLst/>
              </a:rPr>
              <a:t>Bruke</a:t>
            </a:r>
            <a:r>
              <a:rPr lang="en-US" sz="1900">
                <a:effectLst/>
              </a:rPr>
              <a:t> </a:t>
            </a:r>
            <a:r>
              <a:rPr lang="en-US" sz="1900" err="1">
                <a:effectLst/>
              </a:rPr>
              <a:t>beroligende</a:t>
            </a:r>
            <a:r>
              <a:rPr lang="en-US" sz="1900">
                <a:effectLst/>
              </a:rPr>
              <a:t> </a:t>
            </a:r>
            <a:r>
              <a:rPr lang="en-US" sz="1900" err="1">
                <a:effectLst/>
              </a:rPr>
              <a:t>strategier</a:t>
            </a:r>
            <a:r>
              <a:rPr lang="en-US" sz="1900">
                <a:effectLst/>
              </a:rPr>
              <a:t>, for </a:t>
            </a:r>
            <a:r>
              <a:rPr lang="en-US" sz="1900" err="1">
                <a:effectLst/>
              </a:rPr>
              <a:t>eksempel</a:t>
            </a:r>
            <a:r>
              <a:rPr lang="en-US" sz="1900">
                <a:effectLst/>
              </a:rPr>
              <a:t> </a:t>
            </a:r>
            <a:r>
              <a:rPr lang="en-US" sz="1900" err="1">
                <a:effectLst/>
              </a:rPr>
              <a:t>pusteøvelser</a:t>
            </a:r>
            <a:r>
              <a:rPr lang="en-US" sz="1900">
                <a:effectLst/>
              </a:rPr>
              <a:t> </a:t>
            </a:r>
            <a:r>
              <a:rPr lang="en-US" sz="1900" err="1">
                <a:effectLst/>
              </a:rPr>
              <a:t>og</a:t>
            </a:r>
            <a:r>
              <a:rPr lang="en-US" sz="1900">
                <a:effectLst/>
              </a:rPr>
              <a:t> </a:t>
            </a:r>
            <a:r>
              <a:rPr lang="en-US" sz="1900" err="1">
                <a:effectLst/>
              </a:rPr>
              <a:t>trening</a:t>
            </a:r>
            <a:r>
              <a:rPr lang="en-US" sz="1900">
                <a:effectLst/>
              </a:rPr>
              <a:t>/</a:t>
            </a:r>
            <a:r>
              <a:rPr lang="en-US" sz="1900" err="1">
                <a:effectLst/>
              </a:rPr>
              <a:t>bevegelse</a:t>
            </a:r>
            <a:r>
              <a:rPr lang="en-US" sz="1900">
                <a:effectLst/>
              </a:rPr>
              <a:t>.</a:t>
            </a:r>
            <a:endParaRPr lang="en-US" sz="1900"/>
          </a:p>
          <a:p>
            <a:r>
              <a:rPr lang="en-US" sz="1900" err="1">
                <a:effectLst/>
              </a:rPr>
              <a:t>Bruke</a:t>
            </a:r>
            <a:r>
              <a:rPr lang="en-US" sz="1900">
                <a:effectLst/>
              </a:rPr>
              <a:t> </a:t>
            </a:r>
            <a:r>
              <a:rPr lang="en-US" sz="1900" err="1">
                <a:effectLst/>
              </a:rPr>
              <a:t>mestringsteknikker</a:t>
            </a:r>
            <a:r>
              <a:rPr lang="en-US" sz="1900">
                <a:effectLst/>
              </a:rPr>
              <a:t> de </a:t>
            </a:r>
            <a:r>
              <a:rPr lang="en-US" sz="1900" err="1">
                <a:effectLst/>
              </a:rPr>
              <a:t>føler</a:t>
            </a:r>
            <a:r>
              <a:rPr lang="en-US" sz="1900">
                <a:effectLst/>
              </a:rPr>
              <a:t> </a:t>
            </a:r>
            <a:r>
              <a:rPr lang="en-US" sz="1900" err="1">
                <a:effectLst/>
              </a:rPr>
              <a:t>har</a:t>
            </a:r>
            <a:r>
              <a:rPr lang="en-US" sz="1900">
                <a:effectLst/>
              </a:rPr>
              <a:t> </a:t>
            </a:r>
            <a:r>
              <a:rPr lang="en-US" sz="1900" err="1">
                <a:effectLst/>
              </a:rPr>
              <a:t>fungert</a:t>
            </a:r>
            <a:r>
              <a:rPr lang="en-US" sz="1900">
                <a:effectLst/>
              </a:rPr>
              <a:t> </a:t>
            </a:r>
            <a:r>
              <a:rPr lang="en-US" sz="1900" err="1">
                <a:effectLst/>
              </a:rPr>
              <a:t>tidligere</a:t>
            </a:r>
            <a:r>
              <a:rPr lang="en-US" sz="1900">
                <a:effectLst/>
              </a:rPr>
              <a:t>.</a:t>
            </a:r>
            <a:endParaRPr lang="en-US" sz="1900"/>
          </a:p>
          <a:p>
            <a:r>
              <a:rPr lang="en-US" sz="1900">
                <a:effectLst/>
              </a:rPr>
              <a:t> </a:t>
            </a:r>
            <a:r>
              <a:rPr lang="en-US" sz="1900" err="1">
                <a:effectLst/>
              </a:rPr>
              <a:t>Fortelle</a:t>
            </a:r>
            <a:r>
              <a:rPr lang="en-US" sz="1900">
                <a:effectLst/>
              </a:rPr>
              <a:t> seg </a:t>
            </a:r>
            <a:r>
              <a:rPr lang="en-US" sz="1900" err="1">
                <a:effectLst/>
              </a:rPr>
              <a:t>selv</a:t>
            </a:r>
            <a:r>
              <a:rPr lang="en-US" sz="1900">
                <a:effectLst/>
              </a:rPr>
              <a:t> at det er </a:t>
            </a:r>
            <a:r>
              <a:rPr lang="en-US" sz="1900" err="1">
                <a:effectLst/>
              </a:rPr>
              <a:t>naturlig</a:t>
            </a:r>
            <a:r>
              <a:rPr lang="en-US" sz="1900">
                <a:effectLst/>
              </a:rPr>
              <a:t> å </a:t>
            </a:r>
            <a:r>
              <a:rPr lang="en-US" sz="1900" err="1">
                <a:effectLst/>
              </a:rPr>
              <a:t>være</a:t>
            </a:r>
            <a:r>
              <a:rPr lang="en-US" sz="1900">
                <a:effectLst/>
              </a:rPr>
              <a:t> </a:t>
            </a:r>
            <a:r>
              <a:rPr lang="en-US" sz="1900" err="1">
                <a:effectLst/>
              </a:rPr>
              <a:t>opprørt</a:t>
            </a:r>
            <a:r>
              <a:rPr lang="en-US" sz="1900">
                <a:effectLst/>
              </a:rPr>
              <a:t> </a:t>
            </a:r>
            <a:r>
              <a:rPr lang="en-US" sz="1900" err="1">
                <a:effectLst/>
              </a:rPr>
              <a:t>eller</a:t>
            </a:r>
            <a:r>
              <a:rPr lang="en-US" sz="1900">
                <a:effectLst/>
              </a:rPr>
              <a:t> </a:t>
            </a:r>
            <a:r>
              <a:rPr lang="en-US" sz="1900" err="1">
                <a:effectLst/>
              </a:rPr>
              <a:t>sint</a:t>
            </a:r>
            <a:r>
              <a:rPr lang="en-US" sz="1900">
                <a:effectLst/>
              </a:rPr>
              <a:t>.</a:t>
            </a:r>
            <a:endParaRPr lang="en-US" sz="1900"/>
          </a:p>
          <a:p>
            <a:r>
              <a:rPr lang="en-US" sz="1900" err="1">
                <a:effectLst/>
              </a:rPr>
              <a:t>Dvele</a:t>
            </a:r>
            <a:r>
              <a:rPr lang="en-US" sz="1900">
                <a:effectLst/>
              </a:rPr>
              <a:t> </a:t>
            </a:r>
            <a:r>
              <a:rPr lang="en-US" sz="1900" err="1">
                <a:effectLst/>
              </a:rPr>
              <a:t>ved</a:t>
            </a:r>
            <a:r>
              <a:rPr lang="en-US" sz="1900">
                <a:effectLst/>
              </a:rPr>
              <a:t> </a:t>
            </a:r>
            <a:r>
              <a:rPr lang="en-US" sz="1900" err="1">
                <a:effectLst/>
              </a:rPr>
              <a:t>hyggelige</a:t>
            </a:r>
            <a:r>
              <a:rPr lang="en-US" sz="1900">
                <a:effectLst/>
              </a:rPr>
              <a:t> </a:t>
            </a:r>
            <a:r>
              <a:rPr lang="en-US" sz="1900" err="1">
                <a:effectLst/>
              </a:rPr>
              <a:t>minner</a:t>
            </a:r>
            <a:r>
              <a:rPr lang="en-US" sz="1900">
                <a:effectLst/>
              </a:rPr>
              <a:t> om </a:t>
            </a:r>
            <a:r>
              <a:rPr lang="en-US" sz="1900" err="1">
                <a:effectLst/>
              </a:rPr>
              <a:t>en</a:t>
            </a:r>
            <a:r>
              <a:rPr lang="en-US" sz="1900">
                <a:effectLst/>
              </a:rPr>
              <a:t> de </a:t>
            </a:r>
            <a:r>
              <a:rPr lang="en-US" sz="1900" err="1">
                <a:effectLst/>
              </a:rPr>
              <a:t>har</a:t>
            </a:r>
            <a:r>
              <a:rPr lang="en-US" sz="1900">
                <a:effectLst/>
              </a:rPr>
              <a:t> </a:t>
            </a:r>
            <a:r>
              <a:rPr lang="en-US" sz="1900" err="1">
                <a:effectLst/>
              </a:rPr>
              <a:t>mistet</a:t>
            </a:r>
            <a:r>
              <a:rPr lang="en-US" sz="1900">
                <a:effectLst/>
              </a:rPr>
              <a:t>.</a:t>
            </a:r>
            <a:endParaRPr lang="en-US" sz="190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Refleksjon I fellesskap</a:t>
            </a:r>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Hva har jeg trenger jeg  i hverdagen min for å ha det bra som foreldre?</a:t>
            </a:r>
          </a:p>
          <a:p>
            <a:r>
              <a:rPr lang="en-US" sz="2200"/>
              <a:t>Hva har jeg behov for av støtte?</a:t>
            </a:r>
          </a:p>
          <a:p>
            <a:r>
              <a:rPr lang="en-US" sz="2200"/>
              <a:t>Hvordan tar jeg best mulig vare på meg selv?</a:t>
            </a:r>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Oppsummering refleksjon</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Hvordan har det vært å være på kurs?</a:t>
            </a:r>
          </a:p>
          <a:p>
            <a:r>
              <a:rPr lang="en-US" sz="2200"/>
              <a:t>Lærte du noe nytt?</a:t>
            </a:r>
          </a:p>
          <a:p>
            <a:r>
              <a:rPr lang="en-US" sz="2200"/>
              <a:t>Er det noe du hadde hatt behov for som vi ikke har gjennomgått her?</a:t>
            </a:r>
          </a:p>
          <a:p>
            <a:r>
              <a:rPr lang="en-US" sz="2200"/>
              <a:t>Kan dere ha behov for å være med på foreldreveiledningsgruppe?</a:t>
            </a:r>
          </a:p>
          <a:p>
            <a:endParaRPr lang="en-US" sz="220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Hvor kan jeg søke hjelp</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Kommunale</a:t>
            </a:r>
            <a:r>
              <a:rPr lang="en-US" sz="2200" dirty="0"/>
              <a:t> </a:t>
            </a:r>
            <a:r>
              <a:rPr lang="en-US" sz="2200" dirty="0" err="1"/>
              <a:t>tiltak</a:t>
            </a:r>
            <a:r>
              <a:rPr lang="en-US" sz="2200" dirty="0"/>
              <a:t> </a:t>
            </a:r>
            <a:r>
              <a:rPr lang="en-US" sz="2200" dirty="0" err="1"/>
              <a:t>som</a:t>
            </a:r>
            <a:r>
              <a:rPr lang="en-US" sz="2200" dirty="0"/>
              <a:t> </a:t>
            </a:r>
            <a:r>
              <a:rPr lang="en-US" sz="2200" dirty="0" err="1"/>
              <a:t>foreldreveiledning</a:t>
            </a:r>
            <a:r>
              <a:rPr lang="en-US" sz="2200" dirty="0"/>
              <a:t> </a:t>
            </a:r>
          </a:p>
          <a:p>
            <a:r>
              <a:rPr lang="en-US" sz="2200" dirty="0" err="1"/>
              <a:t>Lege</a:t>
            </a:r>
            <a:r>
              <a:rPr lang="en-US" sz="2200" dirty="0"/>
              <a:t> for å </a:t>
            </a:r>
            <a:r>
              <a:rPr lang="en-US" sz="2200" dirty="0" err="1"/>
              <a:t>få</a:t>
            </a:r>
            <a:r>
              <a:rPr lang="en-US" sz="2200" dirty="0"/>
              <a:t> </a:t>
            </a:r>
            <a:r>
              <a:rPr lang="en-US" sz="2200" dirty="0" err="1"/>
              <a:t>henvisning</a:t>
            </a:r>
            <a:r>
              <a:rPr lang="en-US" sz="2200" dirty="0"/>
              <a:t> </a:t>
            </a:r>
            <a:r>
              <a:rPr lang="en-US" sz="2200" dirty="0" err="1"/>
              <a:t>til</a:t>
            </a:r>
            <a:r>
              <a:rPr lang="en-US" sz="2200" dirty="0"/>
              <a:t> </a:t>
            </a:r>
            <a:r>
              <a:rPr lang="en-US" sz="2200" dirty="0" err="1"/>
              <a:t>psykolog</a:t>
            </a:r>
            <a:r>
              <a:rPr lang="en-US" sz="2200" dirty="0"/>
              <a:t> </a:t>
            </a:r>
            <a:r>
              <a:rPr lang="en-US" sz="2200" dirty="0" err="1"/>
              <a:t>eller</a:t>
            </a:r>
            <a:r>
              <a:rPr lang="en-US" sz="2200" dirty="0"/>
              <a:t> </a:t>
            </a:r>
            <a:r>
              <a:rPr lang="en-US" sz="2200" dirty="0" err="1"/>
              <a:t>andre</a:t>
            </a:r>
            <a:r>
              <a:rPr lang="en-US" sz="2200" dirty="0"/>
              <a:t> </a:t>
            </a:r>
            <a:r>
              <a:rPr lang="en-US" sz="2200" dirty="0" err="1"/>
              <a:t>tjenester</a:t>
            </a:r>
            <a:r>
              <a:rPr lang="en-US" sz="2200" dirty="0"/>
              <a:t> for å </a:t>
            </a:r>
            <a:r>
              <a:rPr lang="en-US" sz="2200" dirty="0" err="1"/>
              <a:t>snakke</a:t>
            </a:r>
            <a:r>
              <a:rPr lang="en-US" sz="2200" dirty="0"/>
              <a:t> </a:t>
            </a:r>
            <a:r>
              <a:rPr lang="en-US" sz="2200" dirty="0" err="1"/>
              <a:t>ut</a:t>
            </a:r>
            <a:r>
              <a:rPr lang="en-US" sz="2200" dirty="0"/>
              <a:t> om det </a:t>
            </a:r>
            <a:r>
              <a:rPr lang="en-US" sz="2200" dirty="0" err="1"/>
              <a:t>som</a:t>
            </a:r>
            <a:r>
              <a:rPr lang="en-US" sz="2200" dirty="0"/>
              <a:t> er </a:t>
            </a:r>
            <a:r>
              <a:rPr lang="en-US" sz="2200" dirty="0" err="1"/>
              <a:t>vanskelig</a:t>
            </a:r>
            <a:r>
              <a:rPr lang="en-US" sz="2200" dirty="0"/>
              <a:t> </a:t>
            </a:r>
          </a:p>
          <a:p>
            <a:r>
              <a:rPr lang="en-US" sz="2200" dirty="0" err="1"/>
              <a:t>Familievernkontor</a:t>
            </a:r>
            <a:endParaRPr lang="en-US" sz="2200" dirty="0"/>
          </a:p>
          <a:p>
            <a:r>
              <a:rPr lang="en-US" sz="2200" dirty="0" err="1"/>
              <a:t>Kommunale</a:t>
            </a:r>
            <a:r>
              <a:rPr lang="en-US" sz="2200" dirty="0"/>
              <a:t> </a:t>
            </a:r>
            <a:r>
              <a:rPr lang="en-US" sz="2200" dirty="0" err="1"/>
              <a:t>tjenester</a:t>
            </a:r>
            <a:endParaRPr lang="en-US" sz="2200" dirty="0"/>
          </a:p>
          <a:p>
            <a:endParaRPr lang="en-US" sz="2200" dirty="0"/>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dirty="0"/>
              <a:t>Nyttige linker og adresser</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Littsint.no</a:t>
            </a:r>
          </a:p>
          <a:p>
            <a:r>
              <a:rPr lang="nb-NO" dirty="0"/>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a:normAutofit/>
          </a:bodyPr>
          <a:lstStyle/>
          <a:p>
            <a:r>
              <a:rPr lang="nb-NO" sz="3600">
                <a:solidFill>
                  <a:schemeClr val="tx2"/>
                </a:solidFill>
              </a:rPr>
              <a:t>Ressurser til møte 4:</a:t>
            </a: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Psykoedukasjon om vanlige reaksjoner på stress, endring, migrasjon og flukt hos barn og voksne:</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2"/>
              </a:rPr>
              <a:t>Guide og app til flyktn</a:t>
            </a: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hlinkClick r:id="rId2"/>
              </a:rPr>
              <a:t>ingeforeldre</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hlinkClick r:id="rId3"/>
              </a:rPr>
              <a:t>Flyktning.net</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 informasjonen til ansatte som jobber med flyktninger. </a:t>
            </a: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Her finnes en egen temaside om </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hlinkClick r:id="rId4"/>
              </a:rPr>
              <a:t>foreldreveiledning</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 psykososial oppfølging, traumereaksjoner etc. </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5"/>
              </a:rPr>
              <a:t>Vanlige reaksjoner på krig og flukt (NKVTS)</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Barnets behov og tilpasning av omsorg til barnets behov i en ny kulturell kontekst: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n-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n-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6"/>
              </a:rPr>
              <a:t>Temahefte og film: krysskulturel</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6"/>
              </a:rPr>
              <a:t>le barn og un</a:t>
            </a:r>
            <a:r>
              <a:rPr kumimoji="0" lang="nn-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6"/>
              </a:rPr>
              <a:t>ge</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n-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Bufetat</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7"/>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7"/>
              </a:rPr>
              <a:t>Å leve med krysskultur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(RVTS)</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8"/>
              </a:rPr>
              <a:t>Krysskulturelt foreldreskap</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Flexid</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9"/>
              </a:rPr>
              <a:t>Krysskulturelle unge og samarbeid mellom skole og hjem</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Udir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Positiv utvikling av det følelsesmessige forholdet mellom omsorgsgiver og barnet: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10"/>
              </a:rPr>
              <a:t>Foreldrehverdag – trygge råd til deg med barn</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Bufdir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Dagens agenda</a:t>
            </a:r>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err="1"/>
              <a:t>Hjemmeoppgave</a:t>
            </a:r>
            <a:r>
              <a:rPr lang="en-US" sz="2000"/>
              <a:t> </a:t>
            </a:r>
          </a:p>
          <a:p>
            <a:r>
              <a:rPr lang="en-US" sz="2000"/>
              <a:t>Et </a:t>
            </a:r>
            <a:r>
              <a:rPr lang="en-US" sz="2000" err="1"/>
              <a:t>godt</a:t>
            </a:r>
            <a:r>
              <a:rPr lang="en-US" sz="2000"/>
              <a:t> </a:t>
            </a:r>
            <a:r>
              <a:rPr lang="en-US" sz="2000" err="1"/>
              <a:t>og</a:t>
            </a:r>
            <a:r>
              <a:rPr lang="en-US" sz="2000"/>
              <a:t> </a:t>
            </a:r>
            <a:r>
              <a:rPr lang="en-US" sz="2000" err="1"/>
              <a:t>stimulerende</a:t>
            </a:r>
            <a:r>
              <a:rPr lang="en-US" sz="2000"/>
              <a:t> </a:t>
            </a:r>
            <a:r>
              <a:rPr lang="en-US" sz="2000" err="1"/>
              <a:t>samspill</a:t>
            </a:r>
            <a:endParaRPr lang="en-US" sz="2000"/>
          </a:p>
          <a:p>
            <a:r>
              <a:rPr lang="en-US" sz="2000" err="1"/>
              <a:t>Grensesetting</a:t>
            </a:r>
            <a:endParaRPr lang="en-US" sz="2000"/>
          </a:p>
          <a:p>
            <a:r>
              <a:rPr lang="en-US" sz="2000" err="1"/>
              <a:t>Selvivaretagelse</a:t>
            </a:r>
            <a:endParaRPr lang="en-US" sz="2000"/>
          </a:p>
          <a:p>
            <a:endParaRPr lang="en-US" sz="200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Hjemmeoppgave fra forrige gang</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Et godt og stimulerende samspill</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endParaRPr lang="en-US" sz="220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Grensesetting</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Barna er ikke alltid enig i dine grenser</a:t>
            </a:r>
          </a:p>
          <a:p>
            <a:r>
              <a:rPr lang="en-US" sz="2200"/>
              <a:t>Mange kan få følelsen av at man i Norge ikke får lov til å si nei, eller sette grenser for barna sine</a:t>
            </a:r>
          </a:p>
          <a:p>
            <a:r>
              <a:rPr lang="en-US" sz="2200"/>
              <a:t>Det er ikke tilfelle!</a:t>
            </a:r>
          </a:p>
          <a:p>
            <a:r>
              <a:rPr lang="en-US" sz="2200"/>
              <a:t>Barn trenger tydelige og forståelige grenser!</a:t>
            </a:r>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Grensesetting</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Sett </a:t>
            </a:r>
            <a:r>
              <a:rPr lang="en-US" sz="2200" err="1"/>
              <a:t>grenser</a:t>
            </a:r>
            <a:r>
              <a:rPr lang="en-US" sz="2200"/>
              <a:t> </a:t>
            </a:r>
            <a:r>
              <a:rPr lang="en-US" sz="2200" err="1"/>
              <a:t>som</a:t>
            </a:r>
            <a:r>
              <a:rPr lang="en-US" sz="2200"/>
              <a:t> </a:t>
            </a:r>
            <a:r>
              <a:rPr lang="en-US" sz="2200" err="1"/>
              <a:t>barnet</a:t>
            </a:r>
            <a:r>
              <a:rPr lang="en-US" sz="2200"/>
              <a:t> </a:t>
            </a:r>
            <a:r>
              <a:rPr lang="en-US" sz="2200" err="1"/>
              <a:t>forstår</a:t>
            </a:r>
            <a:r>
              <a:rPr lang="en-US" sz="2200"/>
              <a:t>, </a:t>
            </a:r>
            <a:r>
              <a:rPr lang="en-US" sz="2200" err="1"/>
              <a:t>gi</a:t>
            </a:r>
            <a:r>
              <a:rPr lang="en-US" sz="2200"/>
              <a:t> </a:t>
            </a:r>
            <a:r>
              <a:rPr lang="en-US" sz="2200" err="1"/>
              <a:t>en</a:t>
            </a:r>
            <a:r>
              <a:rPr lang="en-US" sz="2200"/>
              <a:t> </a:t>
            </a:r>
            <a:r>
              <a:rPr lang="en-US" sz="2200" err="1"/>
              <a:t>forklaring</a:t>
            </a:r>
            <a:r>
              <a:rPr lang="en-US" sz="2200"/>
              <a:t> </a:t>
            </a:r>
            <a:r>
              <a:rPr lang="en-US" sz="2200" err="1"/>
              <a:t>på</a:t>
            </a:r>
            <a:r>
              <a:rPr lang="en-US" sz="2200"/>
              <a:t> </a:t>
            </a:r>
            <a:r>
              <a:rPr lang="en-US" sz="2200" err="1"/>
              <a:t>hvorfor</a:t>
            </a:r>
            <a:r>
              <a:rPr lang="en-US" sz="2200"/>
              <a:t> de </a:t>
            </a:r>
            <a:r>
              <a:rPr lang="en-US" sz="2200" err="1"/>
              <a:t>ikke</a:t>
            </a:r>
            <a:r>
              <a:rPr lang="en-US" sz="2200"/>
              <a:t> </a:t>
            </a:r>
            <a:r>
              <a:rPr lang="en-US" sz="2200" err="1"/>
              <a:t>får</a:t>
            </a:r>
            <a:r>
              <a:rPr lang="en-US" sz="2200"/>
              <a:t> </a:t>
            </a:r>
            <a:r>
              <a:rPr lang="en-US" sz="2200" err="1"/>
              <a:t>lov</a:t>
            </a:r>
            <a:r>
              <a:rPr lang="en-US" sz="2200"/>
              <a:t> </a:t>
            </a:r>
            <a:r>
              <a:rPr lang="en-US" sz="2200" err="1"/>
              <a:t>til</a:t>
            </a:r>
            <a:r>
              <a:rPr lang="en-US" sz="2200"/>
              <a:t> </a:t>
            </a:r>
            <a:r>
              <a:rPr lang="en-US" sz="2200" err="1"/>
              <a:t>noe</a:t>
            </a:r>
            <a:endParaRPr lang="en-US" sz="2200"/>
          </a:p>
          <a:p>
            <a:r>
              <a:rPr lang="en-US" sz="2200"/>
              <a:t>La </a:t>
            </a:r>
            <a:r>
              <a:rPr lang="en-US" sz="2200" err="1"/>
              <a:t>barna</a:t>
            </a:r>
            <a:r>
              <a:rPr lang="en-US" sz="2200"/>
              <a:t> </a:t>
            </a:r>
            <a:r>
              <a:rPr lang="en-US" sz="2200" err="1"/>
              <a:t>gi</a:t>
            </a:r>
            <a:r>
              <a:rPr lang="en-US" sz="2200"/>
              <a:t> </a:t>
            </a:r>
            <a:r>
              <a:rPr lang="en-US" sz="2200" err="1"/>
              <a:t>uttrykk</a:t>
            </a:r>
            <a:r>
              <a:rPr lang="en-US" sz="2200"/>
              <a:t> for at de er </a:t>
            </a:r>
            <a:r>
              <a:rPr lang="en-US" sz="2200" err="1"/>
              <a:t>uenig</a:t>
            </a:r>
            <a:endParaRPr lang="en-US" sz="2200"/>
          </a:p>
          <a:p>
            <a:r>
              <a:rPr lang="en-US" sz="2200" err="1"/>
              <a:t>Jobb</a:t>
            </a:r>
            <a:r>
              <a:rPr lang="en-US" sz="2200"/>
              <a:t> med å </a:t>
            </a:r>
            <a:r>
              <a:rPr lang="en-US" sz="2200" err="1"/>
              <a:t>holde</a:t>
            </a:r>
            <a:r>
              <a:rPr lang="en-US" sz="2200"/>
              <a:t> deg </a:t>
            </a:r>
            <a:r>
              <a:rPr lang="en-US" sz="2200" err="1"/>
              <a:t>rolig</a:t>
            </a:r>
            <a:r>
              <a:rPr lang="en-US" sz="2200"/>
              <a:t>, </a:t>
            </a:r>
            <a:r>
              <a:rPr lang="en-US" sz="2200" err="1"/>
              <a:t>og</a:t>
            </a:r>
            <a:r>
              <a:rPr lang="en-US" sz="2200"/>
              <a:t> ha </a:t>
            </a:r>
            <a:r>
              <a:rPr lang="en-US" sz="2200" err="1"/>
              <a:t>forståelse</a:t>
            </a:r>
            <a:r>
              <a:rPr lang="en-US" sz="2200"/>
              <a:t> for </a:t>
            </a:r>
            <a:r>
              <a:rPr lang="en-US" sz="2200" err="1"/>
              <a:t>barnets</a:t>
            </a:r>
            <a:r>
              <a:rPr lang="en-US" sz="2200"/>
              <a:t> </a:t>
            </a:r>
            <a:r>
              <a:rPr lang="en-US" sz="2200" err="1"/>
              <a:t>reaksjoner</a:t>
            </a:r>
            <a:r>
              <a:rPr lang="en-US" sz="2200"/>
              <a:t> </a:t>
            </a:r>
            <a:r>
              <a:rPr lang="en-US" sz="2200" err="1"/>
              <a:t>selv</a:t>
            </a:r>
            <a:r>
              <a:rPr lang="en-US" sz="2200"/>
              <a:t> om du </a:t>
            </a:r>
            <a:r>
              <a:rPr lang="en-US" sz="2200" err="1"/>
              <a:t>ikke</a:t>
            </a:r>
            <a:r>
              <a:rPr lang="en-US" sz="2200"/>
              <a:t> er </a:t>
            </a:r>
            <a:r>
              <a:rPr lang="en-US" sz="2200" err="1"/>
              <a:t>enig</a:t>
            </a:r>
            <a:r>
              <a:rPr lang="en-US" sz="2200"/>
              <a:t>. Da er det </a:t>
            </a:r>
            <a:r>
              <a:rPr lang="en-US" sz="2200" err="1"/>
              <a:t>lettere</a:t>
            </a:r>
            <a:r>
              <a:rPr lang="en-US" sz="2200"/>
              <a:t> for </a:t>
            </a:r>
            <a:r>
              <a:rPr lang="en-US" sz="2200" err="1"/>
              <a:t>barnet</a:t>
            </a:r>
            <a:r>
              <a:rPr lang="en-US" sz="2200"/>
              <a:t> å </a:t>
            </a:r>
            <a:r>
              <a:rPr lang="en-US" sz="2200" err="1"/>
              <a:t>forstå</a:t>
            </a:r>
            <a:r>
              <a:rPr lang="en-US" sz="2200"/>
              <a:t> </a:t>
            </a:r>
            <a:r>
              <a:rPr lang="en-US" sz="2200" err="1"/>
              <a:t>hvorfor</a:t>
            </a:r>
            <a:r>
              <a:rPr lang="en-US" sz="2200"/>
              <a:t> du </a:t>
            </a:r>
            <a:r>
              <a:rPr lang="en-US" sz="2200" err="1"/>
              <a:t>sier</a:t>
            </a:r>
            <a:r>
              <a:rPr lang="en-US" sz="2200"/>
              <a:t> </a:t>
            </a:r>
            <a:r>
              <a:rPr lang="en-US" sz="2200" err="1"/>
              <a:t>nei</a:t>
            </a:r>
            <a:endParaRPr lang="en-US" sz="2200"/>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200" kern="1200">
                <a:solidFill>
                  <a:schemeClr val="tx1"/>
                </a:solidFill>
                <a:latin typeface="+mj-lt"/>
                <a:ea typeface="+mj-ea"/>
                <a:cs typeface="+mj-cs"/>
              </a:rPr>
              <a:t>Refleksjonsoppgave</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a:endParaRPr lang="en-US" sz="2200"/>
          </a:p>
          <a:p>
            <a:r>
              <a:rPr lang="en-US" sz="2200" err="1"/>
              <a:t>Hvordan</a:t>
            </a:r>
            <a:r>
              <a:rPr lang="en-US" sz="2200"/>
              <a:t> setter </a:t>
            </a:r>
            <a:r>
              <a:rPr lang="en-US" sz="2200" err="1"/>
              <a:t>dere</a:t>
            </a:r>
            <a:r>
              <a:rPr lang="en-US" sz="2200"/>
              <a:t> </a:t>
            </a:r>
            <a:r>
              <a:rPr lang="en-US" sz="2200" err="1"/>
              <a:t>grenser</a:t>
            </a:r>
            <a:r>
              <a:rPr lang="en-US" sz="2200"/>
              <a:t> </a:t>
            </a:r>
            <a:r>
              <a:rPr lang="en-US" sz="2200" err="1"/>
              <a:t>hjemme</a:t>
            </a:r>
            <a:r>
              <a:rPr lang="en-US" sz="2200"/>
              <a:t> hos </a:t>
            </a:r>
            <a:r>
              <a:rPr lang="en-US" sz="2200" err="1"/>
              <a:t>dere</a:t>
            </a:r>
            <a:r>
              <a:rPr lang="en-US" sz="2200"/>
              <a:t>?</a:t>
            </a:r>
          </a:p>
          <a:p>
            <a:r>
              <a:rPr lang="en-US" sz="2200"/>
              <a:t>Er det </a:t>
            </a:r>
            <a:r>
              <a:rPr lang="en-US" sz="2200" err="1"/>
              <a:t>annerledes</a:t>
            </a:r>
            <a:r>
              <a:rPr lang="en-US" sz="2200"/>
              <a:t> </a:t>
            </a:r>
            <a:r>
              <a:rPr lang="en-US" sz="2200" err="1"/>
              <a:t>enn</a:t>
            </a:r>
            <a:r>
              <a:rPr lang="en-US" sz="2200"/>
              <a:t> </a:t>
            </a:r>
            <a:r>
              <a:rPr lang="en-US" sz="2200" err="1"/>
              <a:t>slik</a:t>
            </a:r>
            <a:r>
              <a:rPr lang="en-US" sz="2200"/>
              <a:t> dine </a:t>
            </a:r>
            <a:r>
              <a:rPr lang="en-US" sz="2200" err="1"/>
              <a:t>foreldre</a:t>
            </a:r>
            <a:r>
              <a:rPr lang="en-US" sz="2200"/>
              <a:t> </a:t>
            </a:r>
            <a:r>
              <a:rPr lang="en-US" sz="2200" err="1"/>
              <a:t>gjorde</a:t>
            </a:r>
            <a:r>
              <a:rPr lang="en-US" sz="2200"/>
              <a:t> med deg da du var </a:t>
            </a:r>
            <a:r>
              <a:rPr lang="en-US" sz="2200" err="1"/>
              <a:t>liten</a:t>
            </a:r>
            <a:r>
              <a:rPr lang="en-US" sz="2200"/>
              <a:t>?</a:t>
            </a:r>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Å være foreldre</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Å </a:t>
            </a:r>
            <a:r>
              <a:rPr lang="en-US" sz="2200" err="1"/>
              <a:t>være</a:t>
            </a:r>
            <a:r>
              <a:rPr lang="en-US" sz="2200"/>
              <a:t> </a:t>
            </a:r>
            <a:r>
              <a:rPr lang="en-US" sz="2200" err="1"/>
              <a:t>foreldre</a:t>
            </a:r>
            <a:r>
              <a:rPr lang="en-US" sz="2200"/>
              <a:t> </a:t>
            </a:r>
            <a:r>
              <a:rPr lang="en-US" sz="2200" err="1"/>
              <a:t>kan</a:t>
            </a:r>
            <a:r>
              <a:rPr lang="en-US" sz="2200"/>
              <a:t> </a:t>
            </a:r>
            <a:r>
              <a:rPr lang="en-US" sz="2200" err="1"/>
              <a:t>være</a:t>
            </a:r>
            <a:r>
              <a:rPr lang="en-US" sz="2200"/>
              <a:t> </a:t>
            </a:r>
            <a:r>
              <a:rPr lang="en-US" sz="2200" err="1"/>
              <a:t>noe</a:t>
            </a:r>
            <a:r>
              <a:rPr lang="en-US" sz="2200"/>
              <a:t> av det </a:t>
            </a:r>
            <a:r>
              <a:rPr lang="en-US" sz="2200" err="1"/>
              <a:t>viktigste</a:t>
            </a:r>
            <a:r>
              <a:rPr lang="en-US" sz="2200"/>
              <a:t> </a:t>
            </a:r>
            <a:r>
              <a:rPr lang="en-US" sz="2200" err="1"/>
              <a:t>og</a:t>
            </a:r>
            <a:r>
              <a:rPr lang="en-US" sz="2200"/>
              <a:t> </a:t>
            </a:r>
            <a:r>
              <a:rPr lang="en-US" sz="2200" err="1"/>
              <a:t>fineste</a:t>
            </a:r>
            <a:r>
              <a:rPr lang="en-US" sz="2200"/>
              <a:t> </a:t>
            </a:r>
            <a:r>
              <a:rPr lang="en-US" sz="2200" err="1"/>
              <a:t>en</a:t>
            </a:r>
            <a:r>
              <a:rPr lang="en-US" sz="2200"/>
              <a:t> </a:t>
            </a:r>
            <a:r>
              <a:rPr lang="en-US" sz="2200" err="1"/>
              <a:t>gjør</a:t>
            </a:r>
            <a:endParaRPr lang="en-US" sz="2200"/>
          </a:p>
          <a:p>
            <a:r>
              <a:rPr lang="en-US" sz="2200" err="1"/>
              <a:t>Allikevel</a:t>
            </a:r>
            <a:r>
              <a:rPr lang="en-US" sz="2200"/>
              <a:t> </a:t>
            </a:r>
            <a:r>
              <a:rPr lang="en-US" sz="2200" err="1"/>
              <a:t>kan</a:t>
            </a:r>
            <a:r>
              <a:rPr lang="en-US" sz="2200"/>
              <a:t> det </a:t>
            </a:r>
            <a:r>
              <a:rPr lang="en-US" sz="2200" err="1"/>
              <a:t>i</a:t>
            </a:r>
            <a:r>
              <a:rPr lang="en-US" sz="2200"/>
              <a:t> </a:t>
            </a:r>
            <a:r>
              <a:rPr lang="en-US" sz="2200" err="1"/>
              <a:t>perioder</a:t>
            </a:r>
            <a:r>
              <a:rPr lang="en-US" sz="2200"/>
              <a:t> </a:t>
            </a:r>
            <a:r>
              <a:rPr lang="en-US" sz="2200" err="1"/>
              <a:t>være</a:t>
            </a:r>
            <a:r>
              <a:rPr lang="en-US" sz="2200"/>
              <a:t> </a:t>
            </a:r>
            <a:r>
              <a:rPr lang="en-US" sz="2200" err="1"/>
              <a:t>vanskelig</a:t>
            </a:r>
            <a:r>
              <a:rPr lang="en-US" sz="2200"/>
              <a:t> </a:t>
            </a:r>
            <a:r>
              <a:rPr lang="en-US" sz="2200" err="1"/>
              <a:t>og</a:t>
            </a:r>
            <a:r>
              <a:rPr lang="en-US" sz="2200"/>
              <a:t> </a:t>
            </a:r>
            <a:r>
              <a:rPr lang="en-US" sz="2200" err="1"/>
              <a:t>frustrerende</a:t>
            </a:r>
            <a:endParaRPr lang="en-US" sz="2200"/>
          </a:p>
          <a:p>
            <a:r>
              <a:rPr lang="en-US" sz="2200" err="1"/>
              <a:t>Når</a:t>
            </a:r>
            <a:r>
              <a:rPr lang="en-US" sz="2200"/>
              <a:t> vi </a:t>
            </a:r>
            <a:r>
              <a:rPr lang="en-US" sz="2200" err="1"/>
              <a:t>selv</a:t>
            </a:r>
            <a:r>
              <a:rPr lang="en-US" sz="2200"/>
              <a:t> </a:t>
            </a:r>
            <a:r>
              <a:rPr lang="en-US" sz="2200" err="1"/>
              <a:t>har</a:t>
            </a:r>
            <a:r>
              <a:rPr lang="en-US" sz="2200"/>
              <a:t> det </a:t>
            </a:r>
            <a:r>
              <a:rPr lang="en-US" sz="2200" err="1"/>
              <a:t>stressende</a:t>
            </a:r>
            <a:r>
              <a:rPr lang="en-US" sz="2200"/>
              <a:t>, </a:t>
            </a:r>
            <a:r>
              <a:rPr lang="en-US" sz="2200" err="1"/>
              <a:t>eller</a:t>
            </a:r>
            <a:r>
              <a:rPr lang="en-US" sz="2200"/>
              <a:t> </a:t>
            </a:r>
            <a:r>
              <a:rPr lang="en-US" sz="2200" err="1"/>
              <a:t>vanskelig</a:t>
            </a:r>
            <a:r>
              <a:rPr lang="en-US" sz="2200"/>
              <a:t>  </a:t>
            </a:r>
            <a:r>
              <a:rPr lang="en-US" sz="2200" err="1"/>
              <a:t>kan</a:t>
            </a:r>
            <a:r>
              <a:rPr lang="en-US" sz="2200"/>
              <a:t> </a:t>
            </a:r>
            <a:r>
              <a:rPr lang="en-US" sz="2200" err="1"/>
              <a:t>en</a:t>
            </a:r>
            <a:r>
              <a:rPr lang="en-US" sz="2200"/>
              <a:t> ha </a:t>
            </a:r>
            <a:r>
              <a:rPr lang="en-US" sz="2200" err="1"/>
              <a:t>behov</a:t>
            </a:r>
            <a:r>
              <a:rPr lang="en-US" sz="2200"/>
              <a:t> for å </a:t>
            </a:r>
            <a:r>
              <a:rPr lang="en-US" sz="2200" err="1"/>
              <a:t>stoppe</a:t>
            </a:r>
            <a:r>
              <a:rPr lang="en-US" sz="2200"/>
              <a:t> </a:t>
            </a:r>
            <a:r>
              <a:rPr lang="en-US" sz="2200" err="1"/>
              <a:t>opp</a:t>
            </a:r>
            <a:r>
              <a:rPr lang="en-US" sz="2200"/>
              <a:t> for å :</a:t>
            </a:r>
          </a:p>
          <a:p>
            <a:pPr marL="0" indent="0">
              <a:buNone/>
            </a:pPr>
            <a:r>
              <a:rPr lang="en-US" sz="2200"/>
              <a:t>	</a:t>
            </a:r>
            <a:r>
              <a:rPr lang="en-US" sz="2200" err="1"/>
              <a:t>Regulere</a:t>
            </a:r>
            <a:r>
              <a:rPr lang="en-US" sz="2200"/>
              <a:t> </a:t>
            </a:r>
            <a:r>
              <a:rPr lang="en-US" sz="2200" err="1"/>
              <a:t>egne</a:t>
            </a:r>
            <a:r>
              <a:rPr lang="en-US" sz="2200"/>
              <a:t> </a:t>
            </a:r>
            <a:r>
              <a:rPr lang="en-US" sz="2200" err="1"/>
              <a:t>følelser</a:t>
            </a:r>
            <a:endParaRPr lang="en-US" sz="2200"/>
          </a:p>
          <a:p>
            <a:pPr marL="0" indent="0">
              <a:buNone/>
            </a:pPr>
            <a:r>
              <a:rPr lang="en-US" sz="2200"/>
              <a:t>	</a:t>
            </a:r>
            <a:r>
              <a:rPr lang="en-US" sz="2200" err="1"/>
              <a:t>Koble</a:t>
            </a:r>
            <a:r>
              <a:rPr lang="en-US" sz="2200"/>
              <a:t> seg </a:t>
            </a:r>
            <a:r>
              <a:rPr lang="en-US" sz="2200" err="1"/>
              <a:t>på</a:t>
            </a:r>
            <a:r>
              <a:rPr lang="en-US" sz="2200"/>
              <a:t> </a:t>
            </a:r>
            <a:r>
              <a:rPr lang="en-US" sz="2200" err="1"/>
              <a:t>barnet</a:t>
            </a:r>
            <a:endParaRPr lang="en-US" sz="2200"/>
          </a:p>
          <a:p>
            <a:pPr marL="0" indent="0">
              <a:buNone/>
            </a:pPr>
            <a:endParaRPr lang="en-US" sz="220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t>Å være foreldre</a:t>
            </a:r>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r>
              <a:rPr lang="nb-NO" sz="1800"/>
              <a:t>Du som forelder er det viktigste for barnet ditt. </a:t>
            </a:r>
          </a:p>
          <a:p>
            <a:r>
              <a:rPr lang="nb-NO" sz="1800"/>
              <a:t>Foreldre kan trenge forskjellige ting:</a:t>
            </a:r>
          </a:p>
          <a:p>
            <a:pPr lvl="1"/>
            <a:r>
              <a:rPr lang="nb-NO" sz="1800"/>
              <a:t>Noen trenger praktisk støtte</a:t>
            </a:r>
          </a:p>
          <a:p>
            <a:pPr lvl="1"/>
            <a:r>
              <a:rPr lang="nb-NO" sz="1800"/>
              <a:t>Noen trenger å finne ut av ting selv</a:t>
            </a:r>
          </a:p>
          <a:p>
            <a:pPr lvl="1"/>
            <a:r>
              <a:rPr lang="nb-NO" sz="1800"/>
              <a:t>Noen trenger å kunne spørre om råd</a:t>
            </a:r>
          </a:p>
          <a:p>
            <a:endParaRPr lang="en-US" sz="1800"/>
          </a:p>
          <a:p>
            <a:endParaRPr lang="en-US" sz="1800"/>
          </a:p>
          <a:p>
            <a:endParaRPr lang="en-US" sz="180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C92168-D158-46D8-B2CE-2A5BCDCD0245}">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5662dfda-f9ca-4ffc-aa76-bfc5e0372425"/>
    <ds:schemaRef ds:uri="http://purl.org/dc/terms/"/>
    <ds:schemaRef ds:uri="http://schemas.openxmlformats.org/package/2006/metadata/core-properties"/>
    <ds:schemaRef ds:uri="69737e73-f3ad-43f2-9fa4-d48f1107f523"/>
    <ds:schemaRef ds:uri="http://purl.org/dc/elements/1.1/"/>
  </ds:schemaRefs>
</ds:datastoreItem>
</file>

<file path=customXml/itemProps2.xml><?xml version="1.0" encoding="utf-8"?>
<ds:datastoreItem xmlns:ds="http://schemas.openxmlformats.org/officeDocument/2006/customXml" ds:itemID="{9BD31D14-CBBF-4675-A8CB-09351714546C}">
  <ds:schemaRefs>
    <ds:schemaRef ds:uri="http://schemas.microsoft.com/sharepoint/v3/contenttype/forms"/>
  </ds:schemaRefs>
</ds:datastoreItem>
</file>

<file path=customXml/itemProps3.xml><?xml version="1.0" encoding="utf-8"?>
<ds:datastoreItem xmlns:ds="http://schemas.openxmlformats.org/officeDocument/2006/customXml" ds:itemID="{DA5DC896-CBCC-42E4-8F8B-7C934241B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1239</Words>
  <Application>Microsoft Office PowerPoint</Application>
  <PresentationFormat>Widescreen</PresentationFormat>
  <Paragraphs>129</Paragraphs>
  <Slides>17</Slides>
  <Notes>14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Symbol,Sans-Serif</vt:lpstr>
      <vt:lpstr>Office-tema</vt:lpstr>
      <vt:lpstr>Møte 4</vt:lpstr>
      <vt:lpstr>Dagens agenda</vt:lpstr>
      <vt:lpstr>Hjemmeoppgave fra forrige gang</vt:lpstr>
      <vt:lpstr>Et godt og stimulerende samspill</vt:lpstr>
      <vt:lpstr>Grensesetting</vt:lpstr>
      <vt:lpstr>Grensesetting</vt:lpstr>
      <vt:lpstr>Refleksjonsoppgave</vt:lpstr>
      <vt:lpstr>Å være foreldre</vt:lpstr>
      <vt:lpstr>Å være foreldre</vt:lpstr>
      <vt:lpstr>Å ta vare på seg selv som foreldre</vt:lpstr>
      <vt:lpstr>Tips til å ta vare på seg selv</vt:lpstr>
      <vt:lpstr>Tips til å ta vare på seg selv</vt:lpstr>
      <vt:lpstr>Refleksjon I fellesskap</vt:lpstr>
      <vt:lpstr>Oppsummering refleksjon</vt:lpstr>
      <vt:lpstr>Hvor kan jeg søke hjelp</vt:lpstr>
      <vt:lpstr>Nyttige linker og adresser</vt:lpstr>
      <vt:lpstr>Ressurser til møte 4:</vt:lpstr>
    </vt:vector>
  </TitlesOfParts>
  <Company>Barne-, ungdoms- og familiedirektoratet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Elfrid Krossbakken</dc:creator>
  <cp:lastModifiedBy>Sigrid Roen Hansen</cp:lastModifiedBy>
  <cp:revision>2</cp:revision>
  <dcterms:created xsi:type="dcterms:W3CDTF">2024-05-02T12:26:52Z</dcterms:created>
  <dcterms:modified xsi:type="dcterms:W3CDTF">2025-04-28T08:33:34Z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