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28.04.2025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err="1">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a:ea typeface="Calibri"/>
                <a:cs typeface="Calibri"/>
              </a:rPr>
              <a:t>Det </a:t>
            </a:r>
            <a:r>
              <a:rPr lang="en-US" err="1">
                <a:ea typeface="Calibri"/>
                <a:cs typeface="Calibri"/>
              </a:rPr>
              <a:t>vil</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sliden</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viktig</a:t>
            </a:r>
            <a:r>
              <a:rPr lang="en-US">
                <a:ea typeface="Calibri"/>
                <a:cs typeface="Calibri"/>
              </a:rPr>
              <a:t> å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t>
            </a:r>
            <a:r>
              <a:rPr lang="en-US" err="1">
                <a:ea typeface="Calibri"/>
                <a:cs typeface="Calibri"/>
              </a:rPr>
              <a:t>barna</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å </a:t>
            </a:r>
            <a:r>
              <a:rPr lang="en-US" err="1">
                <a:ea typeface="Calibri"/>
                <a:cs typeface="Calibri"/>
              </a:rPr>
              <a:t>kunne</a:t>
            </a:r>
            <a:r>
              <a:rPr lang="en-US">
                <a:ea typeface="Calibri"/>
                <a:cs typeface="Calibri"/>
              </a:rPr>
              <a:t>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de liker, </a:t>
            </a:r>
            <a:r>
              <a:rPr lang="en-US" err="1">
                <a:ea typeface="Calibri"/>
                <a:cs typeface="Calibri"/>
              </a:rPr>
              <a:t>sammen</a:t>
            </a:r>
            <a:r>
              <a:rPr lang="en-US">
                <a:ea typeface="Calibri"/>
                <a:cs typeface="Calibri"/>
              </a:rPr>
              <a:t> med </a:t>
            </a:r>
            <a:r>
              <a:rPr lang="en-US" err="1">
                <a:ea typeface="Calibri"/>
                <a:cs typeface="Calibri"/>
              </a:rPr>
              <a:t>andre</a:t>
            </a:r>
            <a:r>
              <a:rPr lang="en-US">
                <a:ea typeface="Calibri"/>
                <a:cs typeface="Calibri"/>
              </a:rPr>
              <a:t> barn I </a:t>
            </a:r>
            <a:r>
              <a:rPr lang="en-US" err="1">
                <a:ea typeface="Calibri"/>
                <a:cs typeface="Calibri"/>
              </a:rPr>
              <a:t>nærområdet</a:t>
            </a:r>
            <a:r>
              <a:rPr lang="en-US">
                <a:ea typeface="Calibri"/>
                <a:cs typeface="Calibri"/>
              </a:rPr>
              <a:t>. For barn er </a:t>
            </a:r>
            <a:r>
              <a:rPr lang="en-US" err="1">
                <a:ea typeface="Calibri"/>
                <a:cs typeface="Calibri"/>
              </a:rPr>
              <a:t>tilhørighet</a:t>
            </a:r>
            <a:r>
              <a:rPr lang="en-US">
                <a:ea typeface="Calibri"/>
                <a:cs typeface="Calibri"/>
              </a:rPr>
              <a:t> med </a:t>
            </a:r>
            <a:r>
              <a:rPr lang="en-US" err="1">
                <a:ea typeface="Calibri"/>
                <a:cs typeface="Calibri"/>
              </a:rPr>
              <a:t>andre</a:t>
            </a:r>
            <a:r>
              <a:rPr lang="en-US">
                <a:ea typeface="Calibri"/>
                <a:cs typeface="Calibri"/>
              </a:rPr>
              <a:t> </a:t>
            </a:r>
            <a:r>
              <a:rPr lang="en-US" err="1">
                <a:ea typeface="Calibri"/>
                <a:cs typeface="Calibri"/>
              </a:rPr>
              <a:t>jevnaldrene</a:t>
            </a:r>
            <a:r>
              <a:rPr lang="en-US">
                <a:ea typeface="Calibri"/>
                <a:cs typeface="Calibri"/>
              </a:rPr>
              <a:t> </a:t>
            </a:r>
            <a:r>
              <a:rPr lang="en-US" err="1">
                <a:ea typeface="Calibri"/>
                <a:cs typeface="Calibri"/>
              </a:rPr>
              <a:t>veldig</a:t>
            </a:r>
            <a:r>
              <a:rPr lang="en-US">
                <a:ea typeface="Calibri"/>
                <a:cs typeface="Calibri"/>
              </a:rPr>
              <a:t> </a:t>
            </a:r>
            <a:r>
              <a:rPr lang="en-US" err="1">
                <a:ea typeface="Calibri"/>
                <a:cs typeface="Calibri"/>
              </a:rPr>
              <a:t>viktig</a:t>
            </a:r>
            <a:r>
              <a:rPr lang="en-US">
                <a:ea typeface="Calibri"/>
                <a:cs typeface="Calibri"/>
              </a:rPr>
              <a:t> og å </a:t>
            </a:r>
            <a:r>
              <a:rPr lang="en-US" err="1">
                <a:ea typeface="Calibri"/>
                <a:cs typeface="Calibri"/>
              </a:rPr>
              <a:t>støtte</a:t>
            </a:r>
            <a:r>
              <a:rPr lang="en-US">
                <a:ea typeface="Calibri"/>
                <a:cs typeface="Calibri"/>
              </a:rPr>
              <a:t> dem I å </a:t>
            </a:r>
            <a:r>
              <a:rPr lang="en-US" err="1">
                <a:ea typeface="Calibri"/>
                <a:cs typeface="Calibri"/>
              </a:rPr>
              <a:t>bli</a:t>
            </a:r>
            <a:r>
              <a:rPr lang="en-US">
                <a:ea typeface="Calibri"/>
                <a:cs typeface="Calibri"/>
              </a:rPr>
              <a:t> </a:t>
            </a:r>
            <a:r>
              <a:rPr lang="en-US" err="1">
                <a:ea typeface="Calibri"/>
                <a:cs typeface="Calibri"/>
              </a:rPr>
              <a:t>kjent</a:t>
            </a:r>
            <a:r>
              <a:rPr lang="en-US">
                <a:ea typeface="Calibri"/>
                <a:cs typeface="Calibri"/>
              </a:rPr>
              <a:t> med barn I </a:t>
            </a:r>
            <a:r>
              <a:rPr lang="en-US" err="1">
                <a:ea typeface="Calibri"/>
                <a:cs typeface="Calibri"/>
              </a:rPr>
              <a:t>nærområdet</a:t>
            </a:r>
            <a:r>
              <a:rPr lang="en-US">
                <a:ea typeface="Calibri"/>
                <a:cs typeface="Calibri"/>
              </a:rPr>
              <a:t> er </a:t>
            </a:r>
            <a:r>
              <a:rPr lang="en-US" err="1">
                <a:ea typeface="Calibri"/>
                <a:cs typeface="Calibri"/>
              </a:rPr>
              <a:t>en</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a:buFont typeface="Calibri"/>
              <a:buChar char="-"/>
            </a:pPr>
            <a:r>
              <a:rPr lang="en-US">
                <a:ea typeface="Calibri"/>
                <a:cs typeface="Calibri"/>
              </a:rPr>
              <a:t>Dette </a:t>
            </a:r>
            <a:r>
              <a:rPr lang="en-US" err="1">
                <a:ea typeface="Calibri"/>
                <a:cs typeface="Calibri"/>
              </a:rPr>
              <a:t>kan</a:t>
            </a:r>
            <a:r>
              <a:rPr lang="en-US">
                <a:ea typeface="Calibri"/>
                <a:cs typeface="Calibri"/>
              </a:rPr>
              <a:t> </a:t>
            </a:r>
            <a:r>
              <a:rPr lang="en-US" err="1">
                <a:ea typeface="Calibri"/>
                <a:cs typeface="Calibri"/>
              </a:rPr>
              <a:t>være</a:t>
            </a:r>
            <a:r>
              <a:rPr lang="en-US">
                <a:ea typeface="Calibri"/>
                <a:cs typeface="Calibri"/>
              </a:rPr>
              <a:t> mange </a:t>
            </a:r>
            <a:r>
              <a:rPr lang="en-US" err="1">
                <a:ea typeface="Calibri"/>
                <a:cs typeface="Calibri"/>
              </a:rPr>
              <a:t>ulike</a:t>
            </a:r>
            <a:r>
              <a:rPr lang="en-US">
                <a:ea typeface="Calibri"/>
                <a:cs typeface="Calibri"/>
              </a:rPr>
              <a:t> ting. Gi </a:t>
            </a:r>
            <a:r>
              <a:rPr lang="en-US" err="1">
                <a:ea typeface="Calibri"/>
                <a:cs typeface="Calibri"/>
              </a:rPr>
              <a:t>flere</a:t>
            </a:r>
            <a:r>
              <a:rPr lang="en-US">
                <a:ea typeface="Calibri"/>
                <a:cs typeface="Calibri"/>
              </a:rPr>
              <a:t> </a:t>
            </a:r>
            <a:r>
              <a:rPr lang="en-US" err="1">
                <a:ea typeface="Calibri"/>
                <a:cs typeface="Calibri"/>
              </a:rPr>
              <a:t>eksempler</a:t>
            </a:r>
            <a:r>
              <a:rPr lang="en-US">
                <a:ea typeface="Calibri"/>
                <a:cs typeface="Calibri"/>
              </a:rPr>
              <a:t> av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er </a:t>
            </a:r>
            <a:r>
              <a:rPr lang="en-US" err="1">
                <a:ea typeface="Calibri"/>
                <a:cs typeface="Calibri"/>
              </a:rPr>
              <a:t>tilgjengelig</a:t>
            </a:r>
            <a:r>
              <a:rPr lang="en-US">
                <a:ea typeface="Calibri"/>
                <a:cs typeface="Calibri"/>
              </a:rPr>
              <a:t> I </a:t>
            </a:r>
            <a:r>
              <a:rPr lang="en-US" err="1">
                <a:ea typeface="Calibri"/>
                <a:cs typeface="Calibri"/>
              </a:rPr>
              <a:t>deres</a:t>
            </a:r>
            <a:r>
              <a:rPr lang="en-US">
                <a:ea typeface="Calibri"/>
                <a:cs typeface="Calibri"/>
              </a:rPr>
              <a:t> </a:t>
            </a:r>
            <a:r>
              <a:rPr lang="en-US" err="1">
                <a:ea typeface="Calibri"/>
                <a:cs typeface="Calibri"/>
              </a:rPr>
              <a:t>kommune</a:t>
            </a:r>
            <a:r>
              <a:rPr lang="en-US">
                <a:ea typeface="Calibri"/>
                <a:cs typeface="Calibri"/>
              </a:rPr>
              <a:t>.  </a:t>
            </a:r>
            <a:endParaRPr lang="en-US"/>
          </a:p>
          <a:p>
            <a:pPr lvl="1" indent="-171450">
              <a:buFont typeface="Calibri"/>
              <a:buChar char="-"/>
            </a:pPr>
            <a:r>
              <a:rPr lang="en-US" err="1">
                <a:ea typeface="Calibri"/>
                <a:cs typeface="Calibri"/>
              </a:rPr>
              <a:t>Noen</a:t>
            </a:r>
            <a:r>
              <a:rPr lang="en-US">
                <a:ea typeface="Calibri"/>
                <a:cs typeface="Calibri"/>
              </a:rPr>
              <a:t> ganger er </a:t>
            </a:r>
            <a:r>
              <a:rPr lang="en-US" err="1">
                <a:ea typeface="Calibri"/>
                <a:cs typeface="Calibri"/>
              </a:rPr>
              <a:t>disse</a:t>
            </a:r>
            <a:r>
              <a:rPr lang="en-US">
                <a:ea typeface="Calibri"/>
                <a:cs typeface="Calibri"/>
              </a:rPr>
              <a:t> </a:t>
            </a:r>
            <a:r>
              <a:rPr lang="en-US" err="1">
                <a:ea typeface="Calibri"/>
                <a:cs typeface="Calibri"/>
              </a:rPr>
              <a:t>aktivitetene</a:t>
            </a:r>
            <a:r>
              <a:rPr lang="en-US">
                <a:ea typeface="Calibri"/>
                <a:cs typeface="Calibri"/>
              </a:rPr>
              <a:t> gratis, </a:t>
            </a:r>
            <a:r>
              <a:rPr lang="en-US" err="1">
                <a:ea typeface="Calibri"/>
                <a:cs typeface="Calibri"/>
              </a:rPr>
              <a:t>noen</a:t>
            </a:r>
            <a:r>
              <a:rPr lang="en-US">
                <a:ea typeface="Calibri"/>
                <a:cs typeface="Calibri"/>
              </a:rPr>
              <a:t> ganger </a:t>
            </a:r>
            <a:r>
              <a:rPr lang="en-US" err="1">
                <a:ea typeface="Calibri"/>
                <a:cs typeface="Calibri"/>
              </a:rPr>
              <a:t>penger</a:t>
            </a:r>
            <a:r>
              <a:rPr lang="en-US">
                <a:ea typeface="Calibri"/>
                <a:cs typeface="Calibri"/>
              </a:rPr>
              <a:t> (Si </a:t>
            </a:r>
            <a:r>
              <a:rPr lang="en-US" err="1">
                <a:ea typeface="Calibri"/>
                <a:cs typeface="Calibri"/>
              </a:rPr>
              <a:t>noe</a:t>
            </a:r>
            <a:r>
              <a:rPr lang="en-US">
                <a:ea typeface="Calibri"/>
                <a:cs typeface="Calibri"/>
              </a:rPr>
              <a:t> om at </a:t>
            </a:r>
            <a:r>
              <a:rPr lang="en-US" err="1">
                <a:ea typeface="Calibri"/>
                <a:cs typeface="Calibri"/>
              </a:rPr>
              <a:t>noe</a:t>
            </a:r>
            <a:r>
              <a:rPr lang="en-US">
                <a:ea typeface="Calibri"/>
                <a:cs typeface="Calibri"/>
              </a:rPr>
              <a:t> er </a:t>
            </a:r>
            <a:r>
              <a:rPr lang="en-US" err="1">
                <a:ea typeface="Calibri"/>
                <a:cs typeface="Calibri"/>
              </a:rPr>
              <a:t>dyrere</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andre</a:t>
            </a:r>
            <a:r>
              <a:rPr lang="en-US">
                <a:ea typeface="Calibri"/>
                <a:cs typeface="Calibri"/>
              </a:rPr>
              <a:t>?)</a:t>
            </a:r>
          </a:p>
          <a:p>
            <a:pPr lvl="1" indent="-171450">
              <a:buFont typeface="Calibri"/>
              <a:buChar char="-"/>
            </a:pPr>
            <a:r>
              <a:rPr lang="en-US" err="1">
                <a:ea typeface="Calibri"/>
                <a:cs typeface="Calibri"/>
              </a:rPr>
              <a:t>Enkelte</a:t>
            </a:r>
            <a:r>
              <a:rPr lang="en-US">
                <a:ea typeface="Calibri"/>
                <a:cs typeface="Calibri"/>
              </a:rPr>
              <a:t> </a:t>
            </a:r>
            <a:r>
              <a:rPr lang="en-US" err="1">
                <a:ea typeface="Calibri"/>
                <a:cs typeface="Calibri"/>
              </a:rPr>
              <a:t>fritidsaktiviteter</a:t>
            </a:r>
            <a:r>
              <a:rPr lang="en-US">
                <a:ea typeface="Calibri"/>
                <a:cs typeface="Calibri"/>
              </a:rPr>
              <a:t> </a:t>
            </a:r>
            <a:r>
              <a:rPr lang="en-US" err="1">
                <a:ea typeface="Calibri"/>
                <a:cs typeface="Calibri"/>
              </a:rPr>
              <a:t>krever</a:t>
            </a:r>
            <a:r>
              <a:rPr lang="en-US">
                <a:ea typeface="Calibri"/>
                <a:cs typeface="Calibri"/>
              </a:rPr>
              <a:t> at </a:t>
            </a:r>
            <a:r>
              <a:rPr lang="en-US" err="1">
                <a:ea typeface="Calibri"/>
                <a:cs typeface="Calibri"/>
              </a:rPr>
              <a:t>foreldrene</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ved</a:t>
            </a:r>
            <a:r>
              <a:rPr lang="en-US">
                <a:ea typeface="Calibri"/>
                <a:cs typeface="Calibri"/>
              </a:rPr>
              <a:t> å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dugnader</a:t>
            </a:r>
            <a:r>
              <a:rPr lang="en-US">
                <a:ea typeface="Calibri"/>
                <a:cs typeface="Calibri"/>
              </a:rPr>
              <a:t>, </a:t>
            </a:r>
            <a:r>
              <a:rPr lang="en-US" err="1">
                <a:ea typeface="Calibri"/>
                <a:cs typeface="Calibri"/>
              </a:rPr>
              <a:t>samle</a:t>
            </a:r>
            <a:r>
              <a:rPr lang="en-US">
                <a:ea typeface="Calibri"/>
                <a:cs typeface="Calibri"/>
              </a:rPr>
              <a:t> inn </a:t>
            </a:r>
            <a:r>
              <a:rPr lang="en-US" err="1">
                <a:ea typeface="Calibri"/>
                <a:cs typeface="Calibri"/>
              </a:rPr>
              <a:t>penger</a:t>
            </a:r>
            <a:r>
              <a:rPr lang="en-US">
                <a:ea typeface="Calibri"/>
                <a:cs typeface="Calibri"/>
              </a:rPr>
              <a:t> </a:t>
            </a:r>
            <a:r>
              <a:rPr lang="en-US" err="1">
                <a:ea typeface="Calibri"/>
                <a:cs typeface="Calibri"/>
              </a:rPr>
              <a:t>ved</a:t>
            </a:r>
            <a:r>
              <a:rPr lang="en-US">
                <a:ea typeface="Calibri"/>
                <a:cs typeface="Calibri"/>
              </a:rPr>
              <a:t> </a:t>
            </a:r>
            <a:r>
              <a:rPr lang="en-US" err="1">
                <a:ea typeface="Calibri"/>
                <a:cs typeface="Calibri"/>
              </a:rPr>
              <a:t>loppenmarked</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Igjen</a:t>
            </a:r>
            <a:r>
              <a:rPr lang="en-US">
                <a:ea typeface="Calibri"/>
                <a:cs typeface="Calibri"/>
              </a:rPr>
              <a:t> bruk </a:t>
            </a:r>
            <a:r>
              <a:rPr lang="en-US" err="1">
                <a:ea typeface="Calibri"/>
                <a:cs typeface="Calibri"/>
              </a:rPr>
              <a:t>eksempler</a:t>
            </a:r>
            <a:r>
              <a:rPr lang="en-US">
                <a:ea typeface="Calibri"/>
                <a:cs typeface="Calibri"/>
              </a:rPr>
              <a:t> </a:t>
            </a:r>
            <a:r>
              <a:rPr lang="en-US" err="1">
                <a:ea typeface="Calibri"/>
                <a:cs typeface="Calibri"/>
              </a:rPr>
              <a:t>som</a:t>
            </a:r>
            <a:r>
              <a:rPr lang="en-US">
                <a:ea typeface="Calibri"/>
                <a:cs typeface="Calibri"/>
              </a:rPr>
              <a:t> er relevant for </a:t>
            </a:r>
            <a:r>
              <a:rPr lang="en-US" err="1">
                <a:ea typeface="Calibri"/>
                <a:cs typeface="Calibri"/>
              </a:rPr>
              <a:t>deres</a:t>
            </a:r>
            <a:r>
              <a:rPr lang="en-US">
                <a:ea typeface="Calibri"/>
                <a:cs typeface="Calibri"/>
              </a:rPr>
              <a:t> </a:t>
            </a:r>
            <a:r>
              <a:rPr lang="en-US" err="1">
                <a:ea typeface="Calibri"/>
                <a:cs typeface="Calibri"/>
              </a:rPr>
              <a:t>nærmiljø</a:t>
            </a:r>
            <a:r>
              <a:rPr lang="en-US">
                <a:ea typeface="Calibri"/>
                <a:cs typeface="Calibri"/>
              </a:rPr>
              <a:t>. </a:t>
            </a:r>
          </a:p>
          <a:p>
            <a:pPr lvl="1" indent="-171450">
              <a:buFont typeface="Calibri"/>
              <a:buChar char="-"/>
            </a:pPr>
            <a:endParaRPr lang="en-US">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Møte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Presentasjon til foreldrene</a:t>
            </a:r>
          </a:p>
          <a:p>
            <a:pPr marL="457200" indent="-228600" algn="l">
              <a:buFont typeface="Arial" panose="020B0604020202020204" pitchFamily="34" charset="0"/>
              <a:buChar char="•"/>
            </a:pPr>
            <a:r>
              <a:rPr lang="en-US" sz="1800">
                <a:solidFill>
                  <a:schemeClr val="tx2"/>
                </a:solidFill>
              </a:rPr>
              <a:t>Undervisningsguide til lærer/veileder (I notatfeltet)</a:t>
            </a:r>
          </a:p>
          <a:p>
            <a:pPr marL="457200" indent="-228600" algn="l">
              <a:buFont typeface="Arial" panose="020B0604020202020204" pitchFamily="34" charset="0"/>
              <a:buChar char="•"/>
            </a:pPr>
            <a:r>
              <a:rPr lang="en-US" sz="1800">
                <a:solidFill>
                  <a:schemeClr val="tx2"/>
                </a:solidFill>
              </a:rPr>
              <a:t>Hjemmelekse </a:t>
            </a:r>
          </a:p>
          <a:p>
            <a:pPr marL="457200" indent="-228600" algn="l">
              <a:buFont typeface="Arial" panose="020B0604020202020204" pitchFamily="34" charset="0"/>
              <a:buChar char="•"/>
            </a:pPr>
            <a:r>
              <a:rPr lang="en-US" sz="1800">
                <a:solidFill>
                  <a:schemeClr val="tx2"/>
                </a:solidFill>
              </a:rPr>
              <a:t>Ressurser til foreldrene med mer info</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Kommunale tjenester</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NAV</a:t>
            </a:r>
          </a:p>
          <a:p>
            <a:r>
              <a:rPr lang="en-US" sz="2200" dirty="0" err="1"/>
              <a:t>Familieteam</a:t>
            </a:r>
            <a:endParaRPr lang="en-US" sz="2200" dirty="0"/>
          </a:p>
          <a:p>
            <a:r>
              <a:rPr lang="en-US" sz="2200" dirty="0" err="1"/>
              <a:t>Familiens</a:t>
            </a:r>
            <a:r>
              <a:rPr lang="en-US" sz="2200"/>
              <a:t> </a:t>
            </a:r>
            <a:r>
              <a:rPr lang="en-US" sz="2200" dirty="0" err="1"/>
              <a:t>hus</a:t>
            </a:r>
            <a:endParaRPr lang="en-US" sz="2200" dirty="0"/>
          </a:p>
          <a:p>
            <a:endParaRPr lang="en-US" sz="2200"/>
          </a:p>
          <a:p>
            <a:r>
              <a:rPr lang="en-US" sz="2200"/>
              <a:t>(LEGG TIL AKTUELLE TJENESTER FRA DIN KOMMUNE)</a:t>
            </a:r>
          </a:p>
          <a:p>
            <a:endParaRPr lang="en-US" sz="2200"/>
          </a:p>
          <a:p>
            <a:endParaRPr lang="en-US" sz="220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Barnevernet</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Hjelp til foreldre og barn som trenger støtte av ulike grunner</a:t>
            </a:r>
          </a:p>
          <a:p>
            <a:r>
              <a:rPr lang="en-US" sz="2000"/>
              <a:t>Til barnets beste</a:t>
            </a:r>
          </a:p>
          <a:p>
            <a:r>
              <a:rPr lang="en-US" sz="2000"/>
              <a:t>Hjelpetiltak: </a:t>
            </a:r>
          </a:p>
          <a:p>
            <a:pPr lvl="1"/>
            <a:r>
              <a:rPr lang="en-US" sz="2000"/>
              <a:t>Rådgivning og veiledning</a:t>
            </a:r>
          </a:p>
          <a:p>
            <a:pPr lvl="1"/>
            <a:r>
              <a:rPr lang="en-US" sz="2000"/>
              <a:t>Foreldregrupper</a:t>
            </a:r>
          </a:p>
          <a:p>
            <a:pPr lvl="1"/>
            <a:r>
              <a:rPr lang="en-US" sz="2000"/>
              <a:t>Økonomisk støtte til barnehage, aktivitetsskole etc.</a:t>
            </a:r>
          </a:p>
          <a:p>
            <a:pPr lvl="1"/>
            <a:r>
              <a:rPr lang="en-US" sz="2000"/>
              <a:t>Avlastningshjem</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nb-NO" sz="3600">
                <a:solidFill>
                  <a:schemeClr val="tx2"/>
                </a:solidFill>
              </a:rPr>
              <a:t>Hva er godt nok?</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Råd fra fagfolk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Gi barnet betingelsesløs kjærlighet, det vil si at du viser at du er glad i barnet uansett hva barnet gjør. </a:t>
            </a:r>
          </a:p>
          <a:p>
            <a:r>
              <a:rPr lang="en-US" sz="2200"/>
              <a:t>Aksepter barnet som den de er på godt og vondt </a:t>
            </a:r>
          </a:p>
          <a:p>
            <a:r>
              <a:rPr lang="en-US" sz="2200"/>
              <a:t>Vær en tydelig voksen, med klare grenser barnet forstår</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a:t>Foreldreveiledningsgrupper</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Hvis du ønsker å kunne dele egne erfaringer og snakke med andre i lignende situasjon </a:t>
            </a:r>
          </a:p>
          <a:p>
            <a:r>
              <a:rPr lang="en-US" sz="2200"/>
              <a:t>Hvis du ønsker støtte til å bli tryggere i foreldrerollen</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4600"/>
              <a:t>Hjemmeoppgave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1700" dirty="0"/>
              <a:t>Hvordan opplever du det å følge opp barnet i barnehage, skole og fritidsaktiviteter i Norge? Er det forskjellig fra hvordan det var i ditt hjemland?</a:t>
            </a:r>
          </a:p>
          <a:p>
            <a:r>
              <a:rPr lang="nb-NO" sz="1700" b="0" i="0" dirty="0">
                <a:effectLst/>
                <a:highlight>
                  <a:srgbClr val="FFFFFF"/>
                </a:highlight>
              </a:rPr>
              <a:t>Tenk over egne behov. Er det tjenester du føler du trenger mer informasjon om eller mer støtte fra?</a:t>
            </a:r>
          </a:p>
          <a:p>
            <a:r>
              <a:rPr lang="nb-NO" sz="1700" b="0" i="0" dirty="0">
                <a:effectLst/>
                <a:highlight>
                  <a:srgbClr val="FFFFFF"/>
                </a:highlight>
              </a:rPr>
              <a:t>Er det bekymringer du har i forhold til de tjenestene du bruker eller vil bruke i fremtiden?</a:t>
            </a:r>
          </a:p>
          <a:p>
            <a:endParaRPr lang="en-US" sz="1700" dirty="0"/>
          </a:p>
          <a:p>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dirty="0"/>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err="1">
                <a:solidFill>
                  <a:schemeClr val="tx1"/>
                </a:solidFill>
                <a:latin typeface="+mj-lt"/>
                <a:ea typeface="+mj-ea"/>
                <a:cs typeface="+mj-cs"/>
              </a:rPr>
              <a:t>Hjemmeoppgave</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Refleksjonsoppgave</a:t>
            </a:r>
          </a:p>
          <a:p>
            <a:pPr lvl="1"/>
            <a:r>
              <a:rPr lang="en-US" sz="2200"/>
              <a:t>Er det noen forskjeller du har lagt merke til med hvordan det er å være foreldre i hjemlandet ditt og i Norge?</a:t>
            </a:r>
          </a:p>
          <a:p>
            <a:pPr lvl="1"/>
            <a:r>
              <a:rPr lang="en-US" sz="2200"/>
              <a:t>Er det noe du har oppdaget ved systemet i Norge som du lurer på?</a:t>
            </a:r>
          </a:p>
          <a:p>
            <a:pPr lvl="1"/>
            <a:r>
              <a:rPr lang="en-US" sz="2200"/>
              <a:t>Er det noe ved å være foreldre i Norge som bekymrer deg?</a:t>
            </a:r>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Dagens agenda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Velferdssamfunn</a:t>
            </a:r>
          </a:p>
          <a:p>
            <a:r>
              <a:rPr lang="en-US" sz="2200"/>
              <a:t>Å være foreldre i Norge</a:t>
            </a:r>
          </a:p>
          <a:p>
            <a:r>
              <a:rPr lang="en-US" sz="2200"/>
              <a:t>Tjenestetilbud</a:t>
            </a:r>
          </a:p>
          <a:p>
            <a:r>
              <a:rPr lang="en-US" sz="2200"/>
              <a:t>Hjemmeoppgave</a:t>
            </a:r>
          </a:p>
          <a:p>
            <a:endParaRPr lang="en-US" sz="220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Velferdsstat</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err="1"/>
              <a:t>Barnehager</a:t>
            </a:r>
            <a:endParaRPr lang="en-US" sz="1700"/>
          </a:p>
          <a:p>
            <a:r>
              <a:rPr lang="en-US" sz="1700" dirty="0" err="1"/>
              <a:t>Helsestasjonen</a:t>
            </a:r>
            <a:r>
              <a:rPr lang="en-US" sz="1700"/>
              <a:t> </a:t>
            </a:r>
            <a:endParaRPr lang="en-US" sz="1700" dirty="0"/>
          </a:p>
          <a:p>
            <a:r>
              <a:rPr lang="en-US" sz="1700" dirty="0"/>
              <a:t>Skole </a:t>
            </a:r>
            <a:r>
              <a:rPr lang="en-US" sz="1700" dirty="0" err="1"/>
              <a:t>og</a:t>
            </a:r>
            <a:r>
              <a:rPr lang="en-US" sz="1700" dirty="0"/>
              <a:t> </a:t>
            </a:r>
            <a:r>
              <a:rPr lang="en-US" sz="1700" dirty="0" err="1"/>
              <a:t>skolefritidsordning</a:t>
            </a:r>
            <a:endParaRPr lang="en-US" sz="1700"/>
          </a:p>
          <a:p>
            <a:r>
              <a:rPr lang="en-US" sz="1700" dirty="0" err="1"/>
              <a:t>Fastlege</a:t>
            </a:r>
            <a:endParaRPr lang="en-US" sz="1700"/>
          </a:p>
          <a:p>
            <a:r>
              <a:rPr lang="en-US" sz="1700"/>
              <a:t>NAV</a:t>
            </a:r>
          </a:p>
          <a:p>
            <a:r>
              <a:rPr lang="en-US" sz="1700" dirty="0" err="1"/>
              <a:t>Barnevern</a:t>
            </a:r>
            <a:endParaRPr lang="en-US" sz="1700"/>
          </a:p>
          <a:p>
            <a:r>
              <a:rPr lang="en-US" sz="1700" dirty="0" err="1"/>
              <a:t>Sjukehus</a:t>
            </a:r>
            <a:endParaRPr lang="en-US" sz="1700"/>
          </a:p>
          <a:p>
            <a:r>
              <a:rPr lang="en-US" sz="1700" dirty="0" err="1"/>
              <a:t>Legevakt</a:t>
            </a:r>
            <a:endParaRPr lang="en-US" sz="1700"/>
          </a:p>
          <a:p>
            <a:r>
              <a:rPr lang="en-US" sz="1700" dirty="0" err="1"/>
              <a:t>Kommunale</a:t>
            </a:r>
            <a:r>
              <a:rPr lang="en-US" sz="1700"/>
              <a:t> </a:t>
            </a:r>
            <a:r>
              <a:rPr lang="en-US" sz="1700" dirty="0" err="1"/>
              <a:t>helsetjenester</a:t>
            </a:r>
            <a:endParaRPr lang="en-US" sz="1700"/>
          </a:p>
          <a:p>
            <a:endParaRPr lang="en-US" sz="170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Hva forventes av foreldrerollen i Norge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Følge opp barnet i skole og barnehage</a:t>
            </a:r>
          </a:p>
          <a:p>
            <a:r>
              <a:rPr lang="en-US" sz="2200"/>
              <a:t>Følge opp barnets helse</a:t>
            </a:r>
          </a:p>
          <a:p>
            <a:r>
              <a:rPr lang="en-US" sz="2200"/>
              <a:t>La barnet være sosial og være med på aktiviteter</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err="1"/>
              <a:t>Barnehage</a:t>
            </a:r>
            <a:endParaRPr lang="en-US" sz="5400"/>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2000"/>
              <a:t>Læring igjennom lek og friluftsliv</a:t>
            </a:r>
          </a:p>
          <a:p>
            <a:r>
              <a:rPr lang="nb-NO" sz="2000"/>
              <a:t>Pedagogisk plan</a:t>
            </a:r>
          </a:p>
          <a:p>
            <a:r>
              <a:rPr lang="nb-NO" sz="2000"/>
              <a:t>Ha med matpakke og turutstyr</a:t>
            </a:r>
          </a:p>
          <a:p>
            <a:r>
              <a:rPr lang="nb-NO" sz="2000"/>
              <a:t>Hente og levere innenfor tiden</a:t>
            </a:r>
          </a:p>
          <a:p>
            <a:r>
              <a:rPr lang="nb-NO" sz="2000"/>
              <a:t>Gi beskjed ved sykdom og fravær</a:t>
            </a:r>
          </a:p>
          <a:p>
            <a:r>
              <a:rPr lang="nb-NO" sz="2000"/>
              <a:t>PPT ved behov</a:t>
            </a:r>
          </a:p>
          <a:p>
            <a:r>
              <a:rPr lang="nb-NO" sz="2000"/>
              <a:t>Koster penger</a:t>
            </a:r>
          </a:p>
          <a:p>
            <a:endParaRPr lang="en-US" sz="200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400" kern="1200">
                <a:solidFill>
                  <a:schemeClr val="tx1"/>
                </a:solidFill>
                <a:latin typeface="+mj-lt"/>
                <a:ea typeface="+mj-ea"/>
                <a:cs typeface="+mj-cs"/>
              </a:rPr>
              <a:t>Skole</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a:bodyPr>
          <a:lstStyle/>
          <a:p>
            <a:r>
              <a:rPr lang="en-US" sz="2000" err="1"/>
              <a:t>Læring</a:t>
            </a:r>
            <a:endParaRPr lang="en-US" sz="2000"/>
          </a:p>
          <a:p>
            <a:r>
              <a:rPr lang="en-US" sz="2000" err="1"/>
              <a:t>Lekser</a:t>
            </a:r>
            <a:endParaRPr lang="en-US" sz="2000"/>
          </a:p>
          <a:p>
            <a:r>
              <a:rPr lang="en-US" sz="2000" err="1"/>
              <a:t>Matpakke</a:t>
            </a:r>
            <a:endParaRPr lang="en-US" sz="2000"/>
          </a:p>
          <a:p>
            <a:r>
              <a:rPr lang="en-US" sz="2000" err="1"/>
              <a:t>Følge</a:t>
            </a:r>
            <a:r>
              <a:rPr lang="en-US" sz="2000"/>
              <a:t> med </a:t>
            </a:r>
            <a:r>
              <a:rPr lang="en-US" sz="2000" err="1"/>
              <a:t>på</a:t>
            </a:r>
            <a:r>
              <a:rPr lang="en-US" sz="2000"/>
              <a:t> </a:t>
            </a:r>
            <a:r>
              <a:rPr lang="en-US" sz="2000" err="1"/>
              <a:t>beskjeder</a:t>
            </a:r>
            <a:r>
              <a:rPr lang="en-US" sz="2000"/>
              <a:t> om </a:t>
            </a:r>
            <a:r>
              <a:rPr lang="en-US" sz="2000" err="1"/>
              <a:t>hva</a:t>
            </a:r>
            <a:r>
              <a:rPr lang="en-US" sz="2000"/>
              <a:t> </a:t>
            </a:r>
            <a:r>
              <a:rPr lang="en-US" sz="2000" err="1"/>
              <a:t>barnet</a:t>
            </a:r>
            <a:r>
              <a:rPr lang="en-US" sz="2000"/>
              <a:t> </a:t>
            </a:r>
            <a:r>
              <a:rPr lang="en-US" sz="2000" err="1"/>
              <a:t>skal</a:t>
            </a:r>
            <a:r>
              <a:rPr lang="en-US" sz="2000"/>
              <a:t> ha med </a:t>
            </a:r>
            <a:r>
              <a:rPr lang="en-US" sz="2000" err="1"/>
              <a:t>til</a:t>
            </a:r>
            <a:r>
              <a:rPr lang="en-US" sz="2000"/>
              <a:t> </a:t>
            </a:r>
            <a:r>
              <a:rPr lang="en-US" sz="2000" err="1"/>
              <a:t>spesielle</a:t>
            </a:r>
            <a:r>
              <a:rPr lang="en-US" sz="2000"/>
              <a:t> </a:t>
            </a:r>
            <a:r>
              <a:rPr lang="en-US" sz="2000" err="1"/>
              <a:t>dager</a:t>
            </a:r>
            <a:r>
              <a:rPr lang="en-US" sz="2000"/>
              <a:t> </a:t>
            </a:r>
            <a:r>
              <a:rPr lang="en-US" sz="2000" err="1"/>
              <a:t>ol</a:t>
            </a:r>
            <a:r>
              <a:rPr lang="en-US" sz="2000"/>
              <a:t>. </a:t>
            </a:r>
          </a:p>
          <a:p>
            <a:r>
              <a:rPr lang="en-US" sz="2000"/>
              <a:t>Gi </a:t>
            </a:r>
            <a:r>
              <a:rPr lang="en-US" sz="2000" err="1"/>
              <a:t>beskjed</a:t>
            </a:r>
            <a:r>
              <a:rPr lang="en-US" sz="2000"/>
              <a:t> </a:t>
            </a:r>
            <a:r>
              <a:rPr lang="en-US" sz="2000" err="1"/>
              <a:t>ved</a:t>
            </a:r>
            <a:r>
              <a:rPr lang="en-US" sz="2000"/>
              <a:t> </a:t>
            </a:r>
            <a:r>
              <a:rPr lang="en-US" sz="2000" err="1"/>
              <a:t>sykdom</a:t>
            </a:r>
            <a:r>
              <a:rPr lang="en-US" sz="2000"/>
              <a:t> </a:t>
            </a:r>
            <a:r>
              <a:rPr lang="en-US" sz="2000" err="1"/>
              <a:t>ol</a:t>
            </a:r>
            <a:r>
              <a:rPr lang="en-US" sz="2000"/>
              <a:t>. </a:t>
            </a:r>
          </a:p>
          <a:p>
            <a:r>
              <a:rPr lang="en-US" sz="2000"/>
              <a:t>Kan </a:t>
            </a:r>
            <a:r>
              <a:rPr lang="en-US" sz="2000" err="1"/>
              <a:t>ikke</a:t>
            </a:r>
            <a:r>
              <a:rPr lang="en-US" sz="2000"/>
              <a:t> ta </a:t>
            </a:r>
            <a:r>
              <a:rPr lang="en-US" sz="2000" err="1"/>
              <a:t>fri</a:t>
            </a:r>
            <a:r>
              <a:rPr lang="en-US" sz="2000"/>
              <a:t> </a:t>
            </a:r>
            <a:r>
              <a:rPr lang="en-US" sz="2000" err="1"/>
              <a:t>utenom</a:t>
            </a:r>
            <a:r>
              <a:rPr lang="en-US" sz="2000"/>
              <a:t> </a:t>
            </a:r>
            <a:r>
              <a:rPr lang="en-US" sz="2000" err="1"/>
              <a:t>ferie</a:t>
            </a:r>
            <a:r>
              <a:rPr lang="en-US" sz="2000"/>
              <a:t> </a:t>
            </a:r>
            <a:r>
              <a:rPr lang="en-US" sz="2000" err="1"/>
              <a:t>og</a:t>
            </a:r>
            <a:r>
              <a:rPr lang="en-US" sz="2000"/>
              <a:t> </a:t>
            </a:r>
            <a:r>
              <a:rPr lang="en-US" sz="2000" err="1"/>
              <a:t>sykdom</a:t>
            </a:r>
            <a:endParaRPr lang="en-US" sz="2000"/>
          </a:p>
          <a:p>
            <a:r>
              <a:rPr lang="en-US" sz="2000" err="1"/>
              <a:t>Skolefritidsordning</a:t>
            </a:r>
            <a:endParaRPr lang="en-US" sz="2000"/>
          </a:p>
          <a:p>
            <a:r>
              <a:rPr lang="en-US" sz="2000"/>
              <a:t>PPT </a:t>
            </a:r>
            <a:r>
              <a:rPr lang="en-US" sz="2000" dirty="0" err="1"/>
              <a:t>ve</a:t>
            </a:r>
            <a:r>
              <a:rPr lang="en-US" sz="2000" dirty="0"/>
              <a:t> </a:t>
            </a:r>
            <a:r>
              <a:rPr lang="en-US" sz="2000" dirty="0" err="1"/>
              <a:t>behov</a:t>
            </a:r>
            <a:endParaRPr lang="en-US" sz="2000"/>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Fritidsaktiviteter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err="1"/>
              <a:t>Trening</a:t>
            </a:r>
            <a:endParaRPr lang="en-US" sz="2200"/>
          </a:p>
          <a:p>
            <a:r>
              <a:rPr lang="en-US" sz="2200" err="1"/>
              <a:t>Kulturtilbud</a:t>
            </a:r>
            <a:r>
              <a:rPr lang="en-US" sz="2200"/>
              <a:t> </a:t>
            </a:r>
            <a:r>
              <a:rPr lang="en-US" sz="2200" err="1"/>
              <a:t>som</a:t>
            </a:r>
            <a:r>
              <a:rPr lang="en-US" sz="2200"/>
              <a:t> </a:t>
            </a:r>
            <a:r>
              <a:rPr lang="en-US" sz="2200" err="1"/>
              <a:t>teater</a:t>
            </a:r>
            <a:r>
              <a:rPr lang="en-US" sz="2200"/>
              <a:t>, dans </a:t>
            </a:r>
            <a:r>
              <a:rPr lang="en-US" sz="2200" err="1"/>
              <a:t>ol</a:t>
            </a:r>
            <a:r>
              <a:rPr lang="en-US" sz="2200"/>
              <a:t>.</a:t>
            </a:r>
          </a:p>
          <a:p>
            <a:r>
              <a:rPr lang="en-US" sz="2200" err="1"/>
              <a:t>Aktiviteter</a:t>
            </a:r>
            <a:r>
              <a:rPr lang="en-US" sz="2200"/>
              <a:t> </a:t>
            </a:r>
            <a:r>
              <a:rPr lang="en-US" sz="2200" err="1"/>
              <a:t>i</a:t>
            </a:r>
            <a:r>
              <a:rPr lang="en-US" sz="2200"/>
              <a:t> </a:t>
            </a:r>
            <a:r>
              <a:rPr lang="en-US" sz="2200" err="1"/>
              <a:t>nærområdet</a:t>
            </a:r>
            <a:endParaRPr lang="en-US" sz="2200"/>
          </a:p>
          <a:p>
            <a:r>
              <a:rPr lang="en-US" sz="2200" err="1"/>
              <a:t>Venner</a:t>
            </a:r>
            <a:endParaRPr lang="en-US" sz="2200"/>
          </a:p>
          <a:p>
            <a:r>
              <a:rPr lang="en-US" sz="2200" err="1"/>
              <a:t>Koster</a:t>
            </a:r>
            <a:r>
              <a:rPr lang="en-US" sz="2200"/>
              <a:t> </a:t>
            </a:r>
            <a:r>
              <a:rPr lang="en-US" sz="2200" err="1"/>
              <a:t>penger</a:t>
            </a:r>
            <a:endParaRPr lang="en-US" sz="2200"/>
          </a:p>
          <a:p>
            <a:endParaRPr lang="en-US" sz="220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nb-NO" sz="5400"/>
              <a:t>Hvem kan hjelpe ved sykdom</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en-US" sz="1700"/>
          </a:p>
          <a:p>
            <a:pPr marL="0"/>
            <a:r>
              <a:rPr lang="nb-NO" sz="1700"/>
              <a:t>Fastlege</a:t>
            </a:r>
          </a:p>
          <a:p>
            <a:pPr marL="0"/>
            <a:r>
              <a:rPr lang="nb-NO" sz="1700"/>
              <a:t>Helsestasjonen</a:t>
            </a:r>
          </a:p>
          <a:p>
            <a:pPr marL="0"/>
            <a:r>
              <a:rPr lang="nb-NO" sz="1700"/>
              <a:t>Legevakt</a:t>
            </a:r>
          </a:p>
          <a:p>
            <a:pPr marL="0"/>
            <a:endParaRPr lang="nb-NO" sz="1700"/>
          </a:p>
          <a:p>
            <a:pPr marL="0"/>
            <a:r>
              <a:rPr lang="nb-NO" sz="1700" dirty="0"/>
              <a:t>Spesialisthelsetjeneste</a:t>
            </a:r>
            <a:endParaRPr lang="nb-NO" sz="1300" dirty="0"/>
          </a:p>
          <a:p>
            <a:pPr marL="0"/>
            <a:r>
              <a:rPr lang="nb-NO" sz="1700"/>
              <a:t>Kommunale helsetjenester</a:t>
            </a:r>
            <a:endParaRPr lang="nb-NO" sz="1700" dirty="0"/>
          </a:p>
          <a:p>
            <a:pPr marL="0"/>
            <a:endParaRPr lang="nb-NO" sz="1700" dirty="0"/>
          </a:p>
          <a:p>
            <a:pPr marL="0"/>
            <a:r>
              <a:rPr lang="nb-NO" sz="1700" dirty="0"/>
              <a:t>Familievernkontoret</a:t>
            </a:r>
            <a:endParaRPr lang="nb-NO" sz="1700"/>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customXml/itemProps2.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3.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2747</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Söhne</vt:lpstr>
      <vt:lpstr>Office-tema</vt:lpstr>
      <vt:lpstr>Møte 2</vt:lpstr>
      <vt:lpstr>Hjemmeoppgave</vt:lpstr>
      <vt:lpstr>Dagens agenda</vt:lpstr>
      <vt:lpstr>Velferdsstat</vt:lpstr>
      <vt:lpstr>Hva forventes av foreldrerollen i Norge</vt:lpstr>
      <vt:lpstr>Barnehage</vt:lpstr>
      <vt:lpstr>Skole</vt:lpstr>
      <vt:lpstr>Fritidsaktiviteter</vt:lpstr>
      <vt:lpstr>Hvem kan hjelpe ved sykdom</vt:lpstr>
      <vt:lpstr>Kommunale tjenester</vt:lpstr>
      <vt:lpstr>PowerPoint-presentasjon</vt:lpstr>
      <vt:lpstr>Barnevernet</vt:lpstr>
      <vt:lpstr>Hva er godt nok?</vt:lpstr>
      <vt:lpstr>Råd fra fagfolk</vt:lpstr>
      <vt:lpstr>Foreldreveiledningsgrupper</vt:lpstr>
      <vt:lpstr>Hjemmeoppgave</vt:lpstr>
      <vt:lpstr>Nyttige linker og adresser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Sigrid Roen Hansen</cp:lastModifiedBy>
  <cp:revision>2</cp:revision>
  <dcterms:created xsi:type="dcterms:W3CDTF">2024-04-26T11:39:09Z</dcterms:created>
  <dcterms:modified xsi:type="dcterms:W3CDTF">2025-04-28T08:32:08Z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