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28.04.2025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møte 3 og 4 ønsker vi at dere som veiledere inkluderer det dere tenker er mest relevant for gruppen fra det foreldreveiledningsprogrammet du er sertifisert i, og som dere tilbyr i kommunen. </a:t>
            </a:r>
          </a:p>
          <a:p>
            <a:endParaRPr lang="nb-NO"/>
          </a:p>
          <a:p>
            <a:r>
              <a:rPr lang="nb-NO"/>
              <a:t>Noen forslag til </a:t>
            </a:r>
            <a:r>
              <a:rPr lang="nb-NO" err="1"/>
              <a:t>hjelpematriell</a:t>
            </a:r>
            <a:r>
              <a:rPr lang="nb-NO"/>
              <a:t> </a:t>
            </a:r>
          </a:p>
          <a:p>
            <a:r>
              <a:rPr lang="nb-NO">
                <a:ea typeface="+mn-lt"/>
                <a:cs typeface="+mn-lt"/>
                <a:hlinkClick r:id="rId3"/>
              </a:rPr>
              <a:t>https://www.reddbarna.no/content/uploads/2021/01/RB_foreldrebrosjyre_flyktninger_Norsk_endelig-versjon_25_nov_22.pdf</a:t>
            </a:r>
            <a:r>
              <a:rPr lang="nb-NO">
                <a:ea typeface="+mn-lt"/>
                <a:cs typeface="+mn-lt"/>
              </a:rPr>
              <a:t> </a:t>
            </a:r>
          </a:p>
          <a:p>
            <a:r>
              <a:rPr lang="nb-NO">
                <a:ea typeface="+mn-lt"/>
                <a:cs typeface="+mn-lt"/>
              </a:rPr>
              <a:t>(mange språk)</a:t>
            </a:r>
          </a:p>
          <a:p>
            <a:endParaRPr lang="nb-NO">
              <a:ea typeface="+mn-lt"/>
              <a:cs typeface="+mn-lt"/>
            </a:endParaRPr>
          </a:p>
          <a:p>
            <a:r>
              <a:rPr lang="nb-NO">
                <a:hlinkClick r:id="rId4"/>
              </a:rPr>
              <a:t>https://www.rvts-flyktningbrosjyrer.no</a:t>
            </a:r>
            <a:endParaRPr lang="nb-NO">
              <a:ea typeface="+mn-lt"/>
              <a:cs typeface="+mn-lt"/>
            </a:endParaRPr>
          </a:p>
          <a:p>
            <a:endParaRPr lang="nb-NO"/>
          </a:p>
          <a:p>
            <a:r>
              <a:rPr lang="nb-NO">
                <a:hlinkClick r:id="rId5"/>
              </a:rPr>
              <a:t>https://mentalhelse.no/fa-hjelp/foreldresupport/</a:t>
            </a:r>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Det </a:t>
            </a:r>
            <a:r>
              <a:rPr lang="en-US" err="1"/>
              <a:t>som</a:t>
            </a:r>
            <a:r>
              <a:rPr lang="en-US"/>
              <a:t> er </a:t>
            </a:r>
            <a:r>
              <a:rPr lang="en-US" err="1"/>
              <a:t>viktig</a:t>
            </a:r>
            <a:r>
              <a:rPr lang="en-US"/>
              <a:t> I </a:t>
            </a:r>
            <a:r>
              <a:rPr lang="en-US" err="1"/>
              <a:t>denne</a:t>
            </a:r>
            <a:r>
              <a:rPr lang="en-US"/>
              <a:t> </a:t>
            </a:r>
            <a:r>
              <a:rPr lang="en-US" err="1"/>
              <a:t>sammenhengen</a:t>
            </a:r>
            <a:r>
              <a:rPr lang="en-US"/>
              <a:t> er å </a:t>
            </a:r>
            <a:r>
              <a:rPr lang="en-US" err="1"/>
              <a:t>følge</a:t>
            </a:r>
            <a:r>
              <a:rPr lang="en-US"/>
              <a:t> </a:t>
            </a:r>
            <a:r>
              <a:rPr lang="en-US" err="1"/>
              <a:t>barnets</a:t>
            </a:r>
            <a:r>
              <a:rPr lang="en-US"/>
              <a:t> </a:t>
            </a:r>
            <a:r>
              <a:rPr lang="en-US" err="1"/>
              <a:t>initiativ</a:t>
            </a:r>
            <a:r>
              <a:rPr lang="en-US"/>
              <a:t> </a:t>
            </a:r>
            <a:r>
              <a:rPr lang="en-US" err="1"/>
              <a:t>til</a:t>
            </a:r>
            <a:r>
              <a:rPr lang="en-US"/>
              <a:t> </a:t>
            </a:r>
            <a:r>
              <a:rPr lang="en-US" err="1"/>
              <a:t>kontakt</a:t>
            </a:r>
            <a:r>
              <a:rPr lang="en-US"/>
              <a:t> og å </a:t>
            </a:r>
            <a:r>
              <a:rPr lang="en-US" err="1"/>
              <a:t>snakke</a:t>
            </a:r>
            <a:r>
              <a:rPr lang="en-US"/>
              <a:t> om det </a:t>
            </a:r>
            <a:r>
              <a:rPr lang="en-US" err="1"/>
              <a:t>som</a:t>
            </a:r>
            <a:r>
              <a:rPr lang="en-US"/>
              <a:t> er </a:t>
            </a:r>
            <a:r>
              <a:rPr lang="en-US" err="1"/>
              <a:t>vanskelig</a:t>
            </a:r>
            <a:r>
              <a:rPr lang="en-US"/>
              <a:t>. </a:t>
            </a:r>
            <a:r>
              <a:rPr lang="en-US" err="1"/>
              <a:t>Tilpasse</a:t>
            </a:r>
            <a:r>
              <a:rPr lang="en-US"/>
              <a:t> seg </a:t>
            </a:r>
            <a:r>
              <a:rPr lang="en-US" err="1"/>
              <a:t>barnets</a:t>
            </a:r>
            <a:r>
              <a:rPr lang="en-US"/>
              <a:t> alder og </a:t>
            </a:r>
            <a:r>
              <a:rPr lang="en-US" err="1"/>
              <a:t>uttrykksform</a:t>
            </a:r>
            <a:r>
              <a:rPr lang="en-US"/>
              <a:t>. Å snake om det </a:t>
            </a:r>
            <a:r>
              <a:rPr lang="en-US" err="1"/>
              <a:t>som</a:t>
            </a:r>
            <a:r>
              <a:rPr lang="en-US"/>
              <a:t> </a:t>
            </a:r>
            <a:r>
              <a:rPr lang="en-US" err="1"/>
              <a:t>en</a:t>
            </a:r>
            <a:r>
              <a:rPr lang="en-US"/>
              <a:t> </a:t>
            </a:r>
            <a:r>
              <a:rPr lang="en-US" err="1"/>
              <a:t>vanskelig</a:t>
            </a:r>
            <a:r>
              <a:rPr lang="en-US"/>
              <a:t> er </a:t>
            </a:r>
            <a:r>
              <a:rPr lang="en-US" err="1"/>
              <a:t>ofte</a:t>
            </a:r>
            <a:r>
              <a:rPr lang="en-US"/>
              <a:t> </a:t>
            </a:r>
            <a:r>
              <a:rPr lang="en-US" err="1"/>
              <a:t>godt</a:t>
            </a:r>
            <a:r>
              <a:rPr lang="en-US"/>
              <a:t> for barn, </a:t>
            </a:r>
            <a:r>
              <a:rPr lang="en-US" err="1"/>
              <a:t>likt</a:t>
            </a:r>
            <a:r>
              <a:rPr lang="en-US"/>
              <a:t> </a:t>
            </a:r>
            <a:r>
              <a:rPr lang="en-US" err="1"/>
              <a:t>som</a:t>
            </a:r>
            <a:r>
              <a:rPr lang="en-US"/>
              <a:t> </a:t>
            </a:r>
            <a:r>
              <a:rPr lang="en-US" err="1"/>
              <a:t>voksne</a:t>
            </a:r>
            <a:r>
              <a:rPr lang="en-US"/>
              <a:t>. La de </a:t>
            </a:r>
            <a:r>
              <a:rPr lang="en-US" err="1"/>
              <a:t>få</a:t>
            </a:r>
            <a:r>
              <a:rPr lang="en-US"/>
              <a:t> </a:t>
            </a:r>
            <a:r>
              <a:rPr lang="en-US" err="1"/>
              <a:t>snakke</a:t>
            </a:r>
            <a:r>
              <a:rPr lang="en-US"/>
              <a:t> seg tom, </a:t>
            </a:r>
            <a:r>
              <a:rPr lang="en-US" err="1"/>
              <a:t>lytt</a:t>
            </a:r>
            <a:r>
              <a:rPr lang="en-US"/>
              <a:t>, </a:t>
            </a:r>
            <a:r>
              <a:rPr lang="en-US" err="1"/>
              <a:t>prøv</a:t>
            </a:r>
            <a:r>
              <a:rPr lang="en-US"/>
              <a:t> å </a:t>
            </a:r>
            <a:r>
              <a:rPr lang="en-US" err="1"/>
              <a:t>møt</a:t>
            </a:r>
            <a:r>
              <a:rPr lang="en-US"/>
              <a:t> med </a:t>
            </a:r>
            <a:r>
              <a:rPr lang="en-US" err="1"/>
              <a:t>forståelse</a:t>
            </a:r>
            <a:r>
              <a:rPr lang="en-US"/>
              <a:t>. </a:t>
            </a:r>
          </a:p>
          <a:p>
            <a:r>
              <a:rPr lang="en-US" err="1"/>
              <a:t>Barna</a:t>
            </a:r>
            <a:r>
              <a:rPr lang="en-US"/>
              <a:t> </a:t>
            </a:r>
            <a:r>
              <a:rPr lang="en-US" err="1"/>
              <a:t>kan</a:t>
            </a:r>
            <a:r>
              <a:rPr lang="en-US"/>
              <a:t> mangle </a:t>
            </a:r>
            <a:r>
              <a:rPr lang="en-US" err="1"/>
              <a:t>ord</a:t>
            </a:r>
            <a:r>
              <a:rPr lang="en-US"/>
              <a:t> og </a:t>
            </a:r>
            <a:r>
              <a:rPr lang="en-US" err="1"/>
              <a:t>kan</a:t>
            </a:r>
            <a:r>
              <a:rPr lang="en-US"/>
              <a:t> </a:t>
            </a:r>
            <a:r>
              <a:rPr lang="en-US" err="1"/>
              <a:t>trenge</a:t>
            </a:r>
            <a:r>
              <a:rPr lang="en-US"/>
              <a:t> </a:t>
            </a:r>
            <a:r>
              <a:rPr lang="en-US" err="1"/>
              <a:t>hjelp</a:t>
            </a:r>
            <a:r>
              <a:rPr lang="en-US"/>
              <a:t> </a:t>
            </a:r>
            <a:r>
              <a:rPr lang="en-US" err="1"/>
              <a:t>til</a:t>
            </a:r>
            <a:r>
              <a:rPr lang="en-US"/>
              <a:t> å </a:t>
            </a:r>
            <a:r>
              <a:rPr lang="en-US" err="1"/>
              <a:t>uttrykke</a:t>
            </a:r>
            <a:r>
              <a:rPr lang="en-US"/>
              <a:t> seg. Det </a:t>
            </a:r>
            <a:r>
              <a:rPr lang="en-US" err="1"/>
              <a:t>kan</a:t>
            </a:r>
            <a:r>
              <a:rPr lang="en-US"/>
              <a:t> </a:t>
            </a:r>
            <a:r>
              <a:rPr lang="en-US" err="1"/>
              <a:t>være</a:t>
            </a:r>
            <a:r>
              <a:rPr lang="en-US"/>
              <a:t> </a:t>
            </a:r>
            <a:r>
              <a:rPr lang="en-US" err="1"/>
              <a:t>vanskelig</a:t>
            </a:r>
            <a:r>
              <a:rPr lang="en-US"/>
              <a:t> å </a:t>
            </a:r>
            <a:r>
              <a:rPr lang="en-US" err="1"/>
              <a:t>uttrykke</a:t>
            </a:r>
            <a:r>
              <a:rPr lang="en-US"/>
              <a:t> de </a:t>
            </a:r>
            <a:r>
              <a:rPr lang="en-US" err="1"/>
              <a:t>følelsene</a:t>
            </a:r>
            <a:r>
              <a:rPr lang="en-US"/>
              <a:t> </a:t>
            </a:r>
            <a:r>
              <a:rPr lang="en-US" err="1"/>
              <a:t>en</a:t>
            </a:r>
            <a:r>
              <a:rPr lang="en-US"/>
              <a:t> </a:t>
            </a:r>
            <a:r>
              <a:rPr lang="en-US" err="1"/>
              <a:t>har</a:t>
            </a:r>
            <a:r>
              <a:rPr lang="en-US"/>
              <a:t> </a:t>
            </a:r>
            <a:r>
              <a:rPr lang="en-US" err="1"/>
              <a:t>inni</a:t>
            </a:r>
            <a:r>
              <a:rPr lang="en-US"/>
              <a:t> seg, </a:t>
            </a:r>
            <a:r>
              <a:rPr lang="en-US" err="1"/>
              <a:t>så</a:t>
            </a:r>
            <a:r>
              <a:rPr lang="en-US"/>
              <a:t> da </a:t>
            </a:r>
            <a:r>
              <a:rPr lang="en-US" err="1"/>
              <a:t>kan</a:t>
            </a:r>
            <a:r>
              <a:rPr lang="en-US"/>
              <a:t> man </a:t>
            </a:r>
            <a:r>
              <a:rPr lang="en-US" err="1"/>
              <a:t>som</a:t>
            </a:r>
            <a:r>
              <a:rPr lang="en-US"/>
              <a:t> </a:t>
            </a:r>
            <a:r>
              <a:rPr lang="en-US" err="1"/>
              <a:t>voksen</a:t>
            </a:r>
            <a:r>
              <a:rPr lang="en-US"/>
              <a:t> </a:t>
            </a:r>
            <a:r>
              <a:rPr lang="en-US" err="1"/>
              <a:t>forsiktig</a:t>
            </a:r>
            <a:r>
              <a:rPr lang="en-US"/>
              <a:t> “</a:t>
            </a:r>
            <a:r>
              <a:rPr lang="en-US" err="1"/>
              <a:t>gjette</a:t>
            </a:r>
            <a:r>
              <a:rPr lang="en-US"/>
              <a:t>”, </a:t>
            </a:r>
            <a:r>
              <a:rPr lang="en-US" err="1"/>
              <a:t>så</a:t>
            </a:r>
            <a:r>
              <a:rPr lang="en-US"/>
              <a:t> </a:t>
            </a:r>
            <a:r>
              <a:rPr lang="en-US" err="1"/>
              <a:t>retter</a:t>
            </a:r>
            <a:r>
              <a:rPr lang="en-US"/>
              <a:t> </a:t>
            </a:r>
            <a:r>
              <a:rPr lang="en-US" err="1"/>
              <a:t>gjerne</a:t>
            </a:r>
            <a:r>
              <a:rPr lang="en-US"/>
              <a:t> </a:t>
            </a:r>
            <a:r>
              <a:rPr lang="en-US" err="1"/>
              <a:t>barnet</a:t>
            </a:r>
            <a:r>
              <a:rPr lang="en-US"/>
              <a:t> </a:t>
            </a:r>
            <a:r>
              <a:rPr lang="en-US" err="1"/>
              <a:t>på</a:t>
            </a:r>
            <a:r>
              <a:rPr lang="en-US"/>
              <a:t> deg om du tar </a:t>
            </a:r>
            <a:r>
              <a:rPr lang="en-US" err="1"/>
              <a:t>feil</a:t>
            </a:r>
            <a:r>
              <a:rPr lang="en-US"/>
              <a:t>. </a:t>
            </a:r>
          </a:p>
          <a:p>
            <a:r>
              <a:rPr lang="en-US"/>
              <a:t>Mange barn </a:t>
            </a:r>
            <a:r>
              <a:rPr lang="en-US" err="1"/>
              <a:t>forteller</a:t>
            </a:r>
            <a:r>
              <a:rPr lang="en-US"/>
              <a:t> </a:t>
            </a:r>
            <a:r>
              <a:rPr lang="en-US" err="1"/>
              <a:t>gjerne</a:t>
            </a:r>
            <a:r>
              <a:rPr lang="en-US"/>
              <a:t> om det </a:t>
            </a:r>
            <a:r>
              <a:rPr lang="en-US" err="1"/>
              <a:t>som</a:t>
            </a:r>
            <a:r>
              <a:rPr lang="en-US"/>
              <a:t> er </a:t>
            </a:r>
            <a:r>
              <a:rPr lang="en-US" err="1"/>
              <a:t>vanskelig</a:t>
            </a:r>
            <a:r>
              <a:rPr lang="en-US"/>
              <a:t> </a:t>
            </a:r>
            <a:r>
              <a:rPr lang="en-US" err="1"/>
              <a:t>igjennom</a:t>
            </a:r>
            <a:r>
              <a:rPr lang="en-US"/>
              <a:t> lek, </a:t>
            </a:r>
            <a:r>
              <a:rPr lang="en-US" err="1"/>
              <a:t>tegninger</a:t>
            </a:r>
            <a:r>
              <a:rPr lang="en-US"/>
              <a:t> </a:t>
            </a:r>
            <a:r>
              <a:rPr lang="en-US" err="1"/>
              <a:t>osv</a:t>
            </a:r>
            <a:r>
              <a:rPr lang="en-US"/>
              <a:t>. </a:t>
            </a:r>
          </a:p>
          <a:p>
            <a:endParaRPr lang="en-US"/>
          </a:p>
          <a:p>
            <a:r>
              <a:rPr lang="en-US"/>
              <a:t>Det </a:t>
            </a:r>
            <a:r>
              <a:rPr lang="en-US" err="1"/>
              <a:t>som</a:t>
            </a:r>
            <a:r>
              <a:rPr lang="en-US"/>
              <a:t> er </a:t>
            </a:r>
            <a:r>
              <a:rPr lang="en-US" err="1"/>
              <a:t>viktig</a:t>
            </a:r>
            <a:r>
              <a:rPr lang="en-US"/>
              <a:t> er at </a:t>
            </a:r>
            <a:r>
              <a:rPr lang="en-US" err="1"/>
              <a:t>barnet</a:t>
            </a:r>
            <a:r>
              <a:rPr lang="en-US"/>
              <a:t> </a:t>
            </a:r>
            <a:r>
              <a:rPr lang="en-US" err="1"/>
              <a:t>ikke</a:t>
            </a:r>
            <a:r>
              <a:rPr lang="en-US"/>
              <a:t> </a:t>
            </a:r>
            <a:r>
              <a:rPr lang="en-US" err="1"/>
              <a:t>tror</a:t>
            </a:r>
            <a:r>
              <a:rPr lang="en-US"/>
              <a:t> at det </a:t>
            </a:r>
            <a:r>
              <a:rPr lang="en-US" err="1"/>
              <a:t>som</a:t>
            </a:r>
            <a:r>
              <a:rPr lang="en-US"/>
              <a:t> </a:t>
            </a:r>
            <a:r>
              <a:rPr lang="en-US" err="1"/>
              <a:t>har</a:t>
            </a:r>
            <a:r>
              <a:rPr lang="en-US"/>
              <a:t> </a:t>
            </a:r>
            <a:r>
              <a:rPr lang="en-US" err="1"/>
              <a:t>hendt</a:t>
            </a:r>
            <a:r>
              <a:rPr lang="en-US"/>
              <a:t> og er </a:t>
            </a:r>
            <a:r>
              <a:rPr lang="en-US" err="1"/>
              <a:t>vanskelig</a:t>
            </a:r>
            <a:r>
              <a:rPr lang="en-US"/>
              <a:t> er </a:t>
            </a:r>
            <a:r>
              <a:rPr lang="en-US" err="1"/>
              <a:t>deres</a:t>
            </a:r>
            <a:r>
              <a:rPr lang="en-US"/>
              <a:t> </a:t>
            </a:r>
            <a:r>
              <a:rPr lang="en-US" err="1"/>
              <a:t>feil</a:t>
            </a:r>
            <a:r>
              <a:rPr lang="en-US"/>
              <a:t>. De </a:t>
            </a:r>
            <a:r>
              <a:rPr lang="en-US" err="1"/>
              <a:t>trenger</a:t>
            </a:r>
            <a:r>
              <a:rPr lang="en-US"/>
              <a:t> </a:t>
            </a:r>
            <a:r>
              <a:rPr lang="en-US" err="1"/>
              <a:t>gjerne</a:t>
            </a:r>
            <a:r>
              <a:rPr lang="en-US"/>
              <a:t> </a:t>
            </a:r>
            <a:r>
              <a:rPr lang="en-US" err="1"/>
              <a:t>gjentatte</a:t>
            </a:r>
            <a:r>
              <a:rPr lang="en-US"/>
              <a:t> </a:t>
            </a:r>
            <a:r>
              <a:rPr lang="en-US" err="1"/>
              <a:t>forsikringer</a:t>
            </a:r>
            <a:r>
              <a:rPr lang="en-US"/>
              <a:t> </a:t>
            </a:r>
            <a:r>
              <a:rPr lang="en-US" err="1"/>
              <a:t>på</a:t>
            </a:r>
            <a:r>
              <a:rPr lang="en-US"/>
              <a:t> at det </a:t>
            </a:r>
            <a:r>
              <a:rPr lang="en-US" err="1"/>
              <a:t>ikke</a:t>
            </a:r>
            <a:r>
              <a:rPr lang="en-US"/>
              <a:t> er </a:t>
            </a:r>
            <a:r>
              <a:rPr lang="en-US" err="1"/>
              <a:t>deres</a:t>
            </a:r>
            <a:r>
              <a:rPr lang="en-US"/>
              <a:t> </a:t>
            </a:r>
            <a:r>
              <a:rPr lang="en-US" err="1"/>
              <a:t>feil</a:t>
            </a:r>
            <a:r>
              <a:rPr lang="en-US"/>
              <a:t> at </a:t>
            </a:r>
            <a:r>
              <a:rPr lang="en-US" err="1"/>
              <a:t>dere</a:t>
            </a:r>
            <a:r>
              <a:rPr lang="en-US"/>
              <a:t> </a:t>
            </a:r>
            <a:r>
              <a:rPr lang="en-US" err="1"/>
              <a:t>har</a:t>
            </a:r>
            <a:r>
              <a:rPr lang="en-US"/>
              <a:t> </a:t>
            </a:r>
            <a:r>
              <a:rPr lang="en-US" err="1"/>
              <a:t>flyttet</a:t>
            </a:r>
            <a:r>
              <a:rPr lang="en-US"/>
              <a:t> </a:t>
            </a:r>
            <a:r>
              <a:rPr lang="en-US" err="1"/>
              <a:t>osv</a:t>
            </a:r>
            <a:r>
              <a:rPr lang="en-US"/>
              <a:t>. </a:t>
            </a: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p>
          <a:p>
            <a:r>
              <a:rPr lang="en-US" err="1"/>
              <a:t>Barna</a:t>
            </a:r>
            <a:r>
              <a:rPr lang="en-US"/>
              <a:t>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og </a:t>
            </a:r>
            <a:r>
              <a:rPr lang="en-US" err="1"/>
              <a:t>opplever</a:t>
            </a:r>
            <a:r>
              <a:rPr lang="en-US"/>
              <a:t>, </a:t>
            </a:r>
            <a:r>
              <a:rPr lang="en-US" err="1"/>
              <a:t>gjerne</a:t>
            </a:r>
            <a:r>
              <a:rPr lang="en-US"/>
              <a:t> I lek (</a:t>
            </a:r>
            <a:r>
              <a:rPr lang="en-US" err="1"/>
              <a:t>mindre</a:t>
            </a:r>
            <a:r>
              <a:rPr lang="en-US"/>
              <a:t> barn) og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og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p>
          <a:p>
            <a:r>
              <a:rPr lang="nb-NO"/>
              <a:t> Noe om at baret viser vei </a:t>
            </a:r>
          </a:p>
          <a:p>
            <a:endParaRPr lang="nb-NO"/>
          </a:p>
          <a:p>
            <a:r>
              <a:rPr lang="nb-NO"/>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En </a:t>
            </a:r>
            <a:r>
              <a:rPr lang="en-US" sz="1200" err="1"/>
              <a:t>oppgave</a:t>
            </a:r>
            <a:r>
              <a:rPr lang="en-US" sz="1200"/>
              <a:t> </a:t>
            </a:r>
            <a:r>
              <a:rPr lang="en-US" sz="1200" err="1"/>
              <a:t>som</a:t>
            </a:r>
            <a:r>
              <a:rPr lang="en-US" sz="1200"/>
              <a:t> </a:t>
            </a:r>
            <a:r>
              <a:rPr lang="en-US" sz="1200" err="1"/>
              <a:t>fremmer</a:t>
            </a:r>
            <a:r>
              <a:rPr lang="en-US" sz="1200"/>
              <a:t> </a:t>
            </a:r>
            <a:r>
              <a:rPr lang="en-US" sz="1200" err="1"/>
              <a:t>krysskultur</a:t>
            </a:r>
            <a:r>
              <a:rPr lang="en-US" sz="1200"/>
              <a:t>? </a:t>
            </a:r>
          </a:p>
          <a:p>
            <a:r>
              <a:rPr lang="en-US" sz="1200"/>
              <a:t>En </a:t>
            </a:r>
            <a:r>
              <a:rPr lang="en-US" sz="1200" err="1"/>
              <a:t>oppgave</a:t>
            </a:r>
            <a:r>
              <a:rPr lang="en-US" sz="1200"/>
              <a:t> </a:t>
            </a:r>
            <a:r>
              <a:rPr lang="en-US" sz="1200" err="1"/>
              <a:t>som</a:t>
            </a:r>
            <a:r>
              <a:rPr lang="en-US" sz="1200"/>
              <a:t> </a:t>
            </a:r>
            <a:r>
              <a:rPr lang="en-US" sz="1200" err="1"/>
              <a:t>får</a:t>
            </a:r>
            <a:r>
              <a:rPr lang="en-US" sz="1200"/>
              <a:t> de </a:t>
            </a:r>
            <a:r>
              <a:rPr lang="en-US" sz="1200" err="1"/>
              <a:t>til</a:t>
            </a:r>
            <a:r>
              <a:rPr lang="en-US" sz="1200"/>
              <a:t> å </a:t>
            </a:r>
            <a:r>
              <a:rPr lang="en-US" sz="1200" err="1"/>
              <a:t>tenke</a:t>
            </a:r>
            <a:r>
              <a:rPr lang="en-US" sz="1200"/>
              <a:t> </a:t>
            </a:r>
            <a:r>
              <a:rPr lang="en-US" sz="1200" err="1"/>
              <a:t>på</a:t>
            </a:r>
            <a:r>
              <a:rPr lang="en-US" sz="1200"/>
              <a:t> </a:t>
            </a:r>
            <a:r>
              <a:rPr lang="en-US" sz="1200" err="1"/>
              <a:t>hvordan</a:t>
            </a:r>
            <a:r>
              <a:rPr lang="en-US" sz="1200"/>
              <a:t> de </a:t>
            </a:r>
            <a:r>
              <a:rPr lang="en-US" sz="1200" err="1"/>
              <a:t>kan</a:t>
            </a:r>
            <a:r>
              <a:rPr lang="en-US" sz="1200"/>
              <a:t> </a:t>
            </a:r>
            <a:r>
              <a:rPr lang="en-US" sz="1200" err="1"/>
              <a:t>møte</a:t>
            </a:r>
            <a:r>
              <a:rPr lang="en-US" sz="1200"/>
              <a:t> </a:t>
            </a:r>
            <a:r>
              <a:rPr lang="en-US" sz="1200" err="1"/>
              <a:t>barnas</a:t>
            </a:r>
            <a:r>
              <a:rPr lang="en-US" sz="1200"/>
              <a:t> </a:t>
            </a:r>
            <a:r>
              <a:rPr lang="en-US" sz="1200" err="1"/>
              <a:t>vonde</a:t>
            </a:r>
            <a:r>
              <a:rPr lang="en-US" sz="1200"/>
              <a:t> </a:t>
            </a:r>
            <a:r>
              <a:rPr lang="en-US" sz="1200" err="1"/>
              <a:t>følelser</a:t>
            </a:r>
            <a:r>
              <a:rPr lang="en-US" sz="1200"/>
              <a:t> </a:t>
            </a:r>
            <a:r>
              <a:rPr lang="en-US" sz="1200" err="1"/>
              <a:t>på</a:t>
            </a:r>
            <a:r>
              <a:rPr lang="en-US" sz="1200"/>
              <a:t> </a:t>
            </a:r>
            <a:r>
              <a:rPr lang="en-US" sz="1200" err="1"/>
              <a:t>en</a:t>
            </a:r>
            <a:r>
              <a:rPr lang="en-US" sz="1200"/>
              <a:t> god </a:t>
            </a:r>
            <a:r>
              <a:rPr lang="en-US" sz="1200" err="1"/>
              <a:t>måte</a:t>
            </a:r>
            <a:r>
              <a:rPr lang="en-US" sz="1200"/>
              <a:t>, </a:t>
            </a:r>
            <a:r>
              <a:rPr lang="en-US" sz="1200" err="1"/>
              <a:t>evt</a:t>
            </a:r>
            <a:r>
              <a:rPr lang="en-US" sz="1200"/>
              <a:t> teste </a:t>
            </a:r>
            <a:r>
              <a:rPr lang="en-US" sz="1200" err="1"/>
              <a:t>ut</a:t>
            </a:r>
            <a:r>
              <a:rPr lang="en-US" sz="1200"/>
              <a:t> </a:t>
            </a:r>
            <a:r>
              <a:rPr lang="en-US" sz="1200" err="1"/>
              <a:t>mer</a:t>
            </a:r>
            <a:r>
              <a:rPr lang="en-US" sz="1200"/>
              <a:t> </a:t>
            </a:r>
            <a:r>
              <a:rPr lang="en-US" sz="1200" err="1"/>
              <a:t>til</a:t>
            </a:r>
            <a:r>
              <a:rPr lang="en-US" sz="1200"/>
              <a:t> </a:t>
            </a:r>
            <a:r>
              <a:rPr lang="en-US" sz="1200" err="1"/>
              <a:t>neste</a:t>
            </a:r>
            <a:r>
              <a:rPr lang="en-US" sz="1200"/>
              <a:t> gang. </a:t>
            </a:r>
          </a:p>
          <a:p>
            <a:endParaRPr lang="en-US" sz="1200"/>
          </a:p>
          <a:p>
            <a:r>
              <a:rPr lang="en-US" sz="1200"/>
              <a:t>LEGG GJERNE INN EGNE OPPGAVER HER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gå igjennom forrige ukes hjemmeoppgave. </a:t>
            </a:r>
          </a:p>
          <a:p>
            <a:endParaRPr lang="nb-NO"/>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dagen er slik at deltagerne på kurset kan komme med innspill og dele egne eksempler. Som gruppeleder er ditt hovedmål å gi </a:t>
            </a:r>
            <a:r>
              <a:rPr lang="nb-NO" err="1"/>
              <a:t>psykoedukativ</a:t>
            </a:r>
            <a:r>
              <a:rPr lang="nb-NO"/>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cs typeface="Calibri"/>
              </a:rPr>
              <a:t>Start dagen med en fellesrefleksjon. Kursleder spør gruppen og skriver opp på tavla; Hva trenger alle barn uansett hvor de bor og vokser opp?</a:t>
            </a:r>
          </a:p>
          <a:p>
            <a:r>
              <a:rPr lang="nb-NO" noProof="0">
                <a:cs typeface="Calibri"/>
              </a:rPr>
              <a:t>Det som star på sliden er generelle, men hør med deltagerne om de kan gi noen eksempler. Forbered noen eksempler selv. </a:t>
            </a:r>
          </a:p>
          <a:p>
            <a:r>
              <a:rPr lang="nb-NO" noProof="0">
                <a:cs typeface="Calibri"/>
              </a:rPr>
              <a:t>F.eks. Barnet trenger trøst om de slår seg eller er lei seg. </a:t>
            </a:r>
          </a:p>
          <a:p>
            <a:r>
              <a:rPr lang="nb-NO" noProof="0">
                <a:cs typeface="Calibri"/>
              </a:rPr>
              <a:t>Barnet trenger mat.  </a:t>
            </a:r>
          </a:p>
          <a:p>
            <a:r>
              <a:rPr lang="nb-NO" noProof="0">
                <a:cs typeface="Calibri"/>
              </a:rPr>
              <a:t>Barn trenger å kunne stole på at de rundt dem vil dem vel. </a:t>
            </a:r>
          </a:p>
          <a:p>
            <a:r>
              <a:rPr lang="nb-NO" noProof="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a:solidFill>
                  <a:srgbClr val="212529"/>
                </a:solidFill>
                <a:effectLst/>
                <a:highlight>
                  <a:srgbClr val="FFFFFF"/>
                </a:highlight>
                <a:latin typeface="Open Sans" panose="020F0502020204030204" pitchFamily="34" charset="0"/>
              </a:rPr>
              <a:t>Kom med eksempler på hvordan dette kan se ut: </a:t>
            </a:r>
          </a:p>
          <a:p>
            <a:pPr algn="l"/>
            <a:r>
              <a:rPr lang="nb-NO"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err="1">
                <a:solidFill>
                  <a:srgbClr val="212529"/>
                </a:solidFill>
                <a:effectLst/>
                <a:highlight>
                  <a:srgbClr val="FFFFFF"/>
                </a:highlight>
                <a:latin typeface="Open Sans" panose="020F0502020204030204" pitchFamily="34" charset="0"/>
              </a:rPr>
              <a:t>monitoreres</a:t>
            </a:r>
            <a:r>
              <a:rPr lang="nb-NO" b="0" i="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a:solidFill>
                <a:srgbClr val="212529"/>
              </a:solidFill>
              <a:effectLst/>
              <a:highlight>
                <a:srgbClr val="FFFFFF"/>
              </a:highlight>
              <a:latin typeface="Open Sans" panose="020F0502020204030204" pitchFamily="34" charset="0"/>
            </a:endParaRPr>
          </a:p>
          <a:p>
            <a:pPr algn="l"/>
            <a:r>
              <a:rPr lang="nb-NO">
                <a:hlinkClick r:id="rId3"/>
              </a:rPr>
              <a:t>(Å leve med krysskultur - Rettentil.no</a:t>
            </a:r>
            <a:r>
              <a:rPr lang="nb-NO"/>
              <a:t>)</a:t>
            </a:r>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På denne sliden skal dere legge frem </a:t>
            </a:r>
            <a:r>
              <a:rPr lang="nb-NO" noProof="0" err="1"/>
              <a:t>psykoedukativ</a:t>
            </a:r>
            <a:r>
              <a:rPr lang="nb-NO" noProof="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er viktig at dere får det som har skjedd med barnet eller med andre kan påvirke barnet og feste seg i tankene og følelsene.</a:t>
            </a:r>
          </a:p>
          <a:p>
            <a:r>
              <a:rPr lang="nb-NO" noProof="0">
                <a:latin typeface="Arial"/>
                <a:cs typeface="Arial"/>
              </a:rPr>
              <a:t>Selv små barn legger merke til mer enn man tror:</a:t>
            </a:r>
          </a:p>
          <a:p>
            <a:pPr marL="628650" lvl="1" indent="-171450">
              <a:buFont typeface="Arial" panose="020B0604020202020204" pitchFamily="34" charset="0"/>
              <a:buChar char="•"/>
            </a:pPr>
            <a:r>
              <a:rPr lang="nb-NO" noProof="0">
                <a:latin typeface="Arial"/>
                <a:cs typeface="Arial"/>
              </a:rPr>
              <a:t>Barn får med seg det foreldrene snakker om </a:t>
            </a:r>
          </a:p>
          <a:p>
            <a:pPr marL="628650" lvl="1" indent="-171450">
              <a:buFont typeface="Arial" panose="020B0604020202020204" pitchFamily="34" charset="0"/>
              <a:buChar char="•"/>
            </a:pPr>
            <a:r>
              <a:rPr lang="nb-NO" noProof="0">
                <a:latin typeface="Arial"/>
                <a:cs typeface="Arial"/>
              </a:rPr>
              <a:t>Barn får med seg at foreldrene er redde og har det vanskelig</a:t>
            </a:r>
          </a:p>
          <a:p>
            <a:pPr marL="628650" lvl="1" indent="-171450">
              <a:buFont typeface="Arial" panose="020B0604020202020204" pitchFamily="34" charset="0"/>
              <a:buChar char="•"/>
            </a:pPr>
            <a:r>
              <a:rPr lang="nb-NO"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Barns reaksjoner ofte vise seg gjennom atferd (og noen ganger endret atferd) som for eksempel:</a:t>
            </a:r>
          </a:p>
          <a:p>
            <a:r>
              <a:rPr lang="nb-NO">
                <a:solidFill>
                  <a:srgbClr val="3F3F3F"/>
                </a:solidFill>
                <a:effectLst/>
                <a:latin typeface="Helvetica" pitchFamily="2" charset="0"/>
              </a:rPr>
              <a:t>- lei seg/trist</a:t>
            </a:r>
          </a:p>
          <a:p>
            <a:r>
              <a:rPr lang="nb-NO">
                <a:solidFill>
                  <a:srgbClr val="3F3F3F"/>
                </a:solidFill>
                <a:effectLst/>
                <a:latin typeface="Helvetica" pitchFamily="2" charset="0"/>
              </a:rPr>
              <a:t>- søvnproblemer og mareritt </a:t>
            </a:r>
          </a:p>
          <a:p>
            <a:r>
              <a:rPr lang="nb-NO">
                <a:solidFill>
                  <a:srgbClr val="3F3F3F"/>
                </a:solidFill>
                <a:effectLst/>
                <a:latin typeface="Helvetica" pitchFamily="2" charset="0"/>
              </a:rPr>
              <a:t>- appetitt (spiser lite eller mye) </a:t>
            </a:r>
          </a:p>
          <a:p>
            <a:r>
              <a:rPr lang="nb-NO">
                <a:solidFill>
                  <a:srgbClr val="3F3F3F"/>
                </a:solidFill>
                <a:effectLst/>
                <a:latin typeface="Helvetica" pitchFamily="2" charset="0"/>
              </a:rPr>
              <a:t>- vondt i magen og oppkast</a:t>
            </a:r>
          </a:p>
          <a:p>
            <a:r>
              <a:rPr lang="nb-NO">
                <a:solidFill>
                  <a:srgbClr val="3F3F3F"/>
                </a:solidFill>
                <a:effectLst/>
                <a:latin typeface="Helvetica" pitchFamily="2" charset="0"/>
              </a:rPr>
              <a:t>- smerter i kroppen</a:t>
            </a:r>
          </a:p>
          <a:p>
            <a:r>
              <a:rPr lang="nb-NO">
                <a:solidFill>
                  <a:srgbClr val="3F3F3F"/>
                </a:solidFill>
                <a:effectLst/>
                <a:latin typeface="Helvetica" pitchFamily="2" charset="0"/>
              </a:rPr>
              <a:t>- lei seg og/eller gråter ofte </a:t>
            </a:r>
          </a:p>
          <a:p>
            <a:r>
              <a:rPr lang="nb-NO">
                <a:solidFill>
                  <a:srgbClr val="3F3F3F"/>
                </a:solidFill>
                <a:effectLst/>
                <a:latin typeface="Helvetica" pitchFamily="2" charset="0"/>
              </a:rPr>
              <a:t>- leker lite blir apatiske</a:t>
            </a:r>
          </a:p>
          <a:p>
            <a:r>
              <a:rPr lang="nb-NO">
                <a:solidFill>
                  <a:srgbClr val="3F3F3F"/>
                </a:solidFill>
                <a:effectLst/>
                <a:latin typeface="Helvetica" pitchFamily="2" charset="0"/>
              </a:rPr>
              <a:t>- skolevansker</a:t>
            </a:r>
          </a:p>
          <a:p>
            <a:r>
              <a:rPr lang="nb-NO">
                <a:solidFill>
                  <a:srgbClr val="3F3F3F"/>
                </a:solidFill>
                <a:effectLst/>
                <a:latin typeface="Helvetica" pitchFamily="2" charset="0"/>
              </a:rPr>
              <a:t>- konsentrasjon og uro</a:t>
            </a:r>
          </a:p>
          <a:p>
            <a:r>
              <a:rPr lang="nb-NO">
                <a:solidFill>
                  <a:srgbClr val="3F3F3F"/>
                </a:solidFill>
                <a:effectLst/>
                <a:latin typeface="Helvetica" pitchFamily="2" charset="0"/>
              </a:rPr>
              <a:t>- havner i problemer</a:t>
            </a:r>
          </a:p>
          <a:p>
            <a:r>
              <a:rPr lang="nb-NO">
                <a:solidFill>
                  <a:srgbClr val="3F3F3F"/>
                </a:solidFill>
                <a:effectLst/>
                <a:latin typeface="Helvetica" pitchFamily="2" charset="0"/>
              </a:rPr>
              <a:t>- aggresjon (slåing, biting, krangling) kan bety at barnet er redd, </a:t>
            </a:r>
          </a:p>
          <a:p>
            <a:r>
              <a:rPr lang="nb-NO">
                <a:solidFill>
                  <a:srgbClr val="3F3F3F"/>
                </a:solidFill>
                <a:effectLst/>
                <a:latin typeface="Helvetica" pitchFamily="2" charset="0"/>
              </a:rPr>
              <a:t>- språkproblemer </a:t>
            </a:r>
            <a:r>
              <a:rPr lang="nb-NO" err="1">
                <a:solidFill>
                  <a:srgbClr val="3F3F3F"/>
                </a:solidFill>
                <a:effectLst/>
                <a:latin typeface="Helvetica" pitchFamily="2" charset="0"/>
              </a:rPr>
              <a:t>feks</a:t>
            </a:r>
            <a:r>
              <a:rPr lang="nb-NO">
                <a:solidFill>
                  <a:srgbClr val="3F3F3F"/>
                </a:solidFill>
                <a:effectLst/>
                <a:latin typeface="Helvetica" pitchFamily="2" charset="0"/>
              </a:rPr>
              <a:t> stamming</a:t>
            </a:r>
          </a:p>
          <a:p>
            <a:r>
              <a:rPr lang="nb-NO">
                <a:solidFill>
                  <a:srgbClr val="3F3F3F"/>
                </a:solidFill>
                <a:effectLst/>
                <a:latin typeface="Helvetica" pitchFamily="2" charset="0"/>
              </a:rPr>
              <a:t>- redd for å være borte fra foreldrene</a:t>
            </a:r>
          </a:p>
          <a:p>
            <a:r>
              <a:rPr lang="nb-NO">
                <a:solidFill>
                  <a:srgbClr val="3F3F3F"/>
                </a:solidFill>
                <a:effectLst/>
                <a:latin typeface="Helvetica" pitchFamily="2" charset="0"/>
              </a:rPr>
              <a:t>- klengete</a:t>
            </a:r>
          </a:p>
          <a:p>
            <a:r>
              <a:rPr lang="nb-NO">
                <a:solidFill>
                  <a:srgbClr val="3F3F3F"/>
                </a:solidFill>
                <a:effectLst/>
                <a:latin typeface="Helvetica" pitchFamily="2" charset="0"/>
              </a:rPr>
              <a:t>- større barn kan være redd for å ha blitt gal.</a:t>
            </a:r>
          </a:p>
          <a:p>
            <a:br>
              <a:rPr lang="nb-NO">
                <a:solidFill>
                  <a:srgbClr val="3F3F3F"/>
                </a:solidFill>
                <a:effectLst/>
                <a:latin typeface="Helvetica" pitchFamily="2" charset="0"/>
              </a:rPr>
            </a:br>
            <a:endParaRPr lang="nb-NO">
              <a:solidFill>
                <a:srgbClr val="3F3F3F"/>
              </a:solidFill>
              <a:effectLst/>
              <a:latin typeface="Helvetica" pitchFamily="2" charset="0"/>
            </a:endParaRPr>
          </a:p>
          <a:p>
            <a:r>
              <a:rPr lang="nb-NO">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Etter å ha sett denne filmen er det fint at dere også legger til at noen barn også kan bli for flinke eller </a:t>
            </a:r>
            <a:r>
              <a:rPr lang="nb-NO" err="1">
                <a:cs typeface="Calibri"/>
              </a:rPr>
              <a:t>høffelige</a:t>
            </a:r>
            <a:r>
              <a:rPr lang="nb-NO">
                <a:cs typeface="Calibri"/>
              </a:rPr>
              <a:t>, for </a:t>
            </a:r>
            <a:r>
              <a:rPr lang="nb-NO" err="1">
                <a:cs typeface="Calibri"/>
              </a:rPr>
              <a:t>tilpassningsdyktige</a:t>
            </a:r>
            <a:r>
              <a:rPr lang="nb-NO">
                <a:cs typeface="Calibri"/>
              </a:rPr>
              <a:t>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4/28/2025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4/28/2025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4/28/2025</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4/28/2025</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4/28/2025</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4/28/2025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4/28/2025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4/28/2025</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28.04.2025</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Møte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Presentasjon til foreldrene</a:t>
            </a:r>
          </a:p>
          <a:p>
            <a:pPr marL="457200" indent="-228600" algn="l">
              <a:buFont typeface="Arial" panose="020B0604020202020204" pitchFamily="34" charset="0"/>
              <a:buChar char="•"/>
            </a:pPr>
            <a:r>
              <a:rPr lang="en-US" sz="1800">
                <a:solidFill>
                  <a:schemeClr val="tx2"/>
                </a:solidFill>
              </a:rPr>
              <a:t>Undervisningsguide til lærer/veileder (I notatfeltet)</a:t>
            </a:r>
          </a:p>
          <a:p>
            <a:pPr marL="457200" indent="-228600" algn="l">
              <a:buFont typeface="Arial" panose="020B0604020202020204" pitchFamily="34" charset="0"/>
              <a:buChar char="•"/>
            </a:pPr>
            <a:r>
              <a:rPr lang="en-US" sz="1800">
                <a:solidFill>
                  <a:schemeClr val="tx2"/>
                </a:solidFill>
              </a:rPr>
              <a:t>Hjemmelekse </a:t>
            </a:r>
          </a:p>
          <a:p>
            <a:pPr marL="457200" indent="-228600" algn="l">
              <a:buFont typeface="Arial" panose="020B0604020202020204" pitchFamily="34" charset="0"/>
              <a:buChar char="•"/>
            </a:pPr>
            <a:r>
              <a:rPr lang="en-US" sz="1800">
                <a:solidFill>
                  <a:schemeClr val="tx2"/>
                </a:solidFill>
              </a:rPr>
              <a:t>Ressurser til foreldrene med mer info</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3800"/>
              <a:t>Å møte barn som har det vondt når en har det vanskelig selv</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nb-NO" sz="2200"/>
              <a:t>Det er lett å bli sint eller irritert om en selv ikke har det helt bra eller er sliten </a:t>
            </a:r>
          </a:p>
          <a:p>
            <a:r>
              <a:rPr lang="nb-NO" sz="2200"/>
              <a:t>Man kan bli sint på barn som er krevende</a:t>
            </a:r>
          </a:p>
          <a:p>
            <a:r>
              <a:rPr lang="nb-NO" sz="2200"/>
              <a:t>Lett å si «ikke tenk på det»</a:t>
            </a:r>
          </a:p>
          <a:p>
            <a:r>
              <a:rPr lang="nb-NO" sz="2200"/>
              <a:t>Si unnskyld til barnet ved behov</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r>
              <a:rPr lang="nb-NO" sz="4800">
                <a:solidFill>
                  <a:schemeClr val="tx2"/>
                </a:solidFill>
              </a:rPr>
              <a:t>Refleksjonsoppgave i plenum</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nb-NO">
                <a:solidFill>
                  <a:schemeClr val="tx2"/>
                </a:solidFill>
              </a:rPr>
              <a:t>Hvordan kan vi møte barn som har det vanskelig på en god måte?</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Å møte barn som har det vondt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Å følge barnets initativ</a:t>
            </a:r>
          </a:p>
          <a:p>
            <a:r>
              <a:rPr lang="en-US" sz="2000"/>
              <a:t>Å snakke om det som er vanskelig gjør ofte godt, også for barn. </a:t>
            </a:r>
          </a:p>
          <a:p>
            <a:r>
              <a:rPr lang="en-US" sz="2000"/>
              <a:t>Trenger hjelp til å sette ord på det som er vanskelig</a:t>
            </a:r>
          </a:p>
          <a:p>
            <a:r>
              <a:rPr lang="en-US" sz="2000"/>
              <a:t>Forteller ofte gjennom lek</a:t>
            </a:r>
          </a:p>
          <a:p>
            <a:r>
              <a:rPr lang="en-US" sz="2000"/>
              <a:t>Barnet trenger gjentatte forsikringer om at det ikke er deres feil</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Hva trenger barnet?</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a:r>
              <a:rPr lang="en-US" sz="1700" err="1"/>
              <a:t>Fysisk</a:t>
            </a:r>
            <a:r>
              <a:rPr lang="en-US" sz="1700"/>
              <a:t> </a:t>
            </a:r>
            <a:r>
              <a:rPr lang="en-US" sz="1700" err="1"/>
              <a:t>og</a:t>
            </a:r>
            <a:r>
              <a:rPr lang="en-US" sz="1700"/>
              <a:t> </a:t>
            </a:r>
            <a:r>
              <a:rPr lang="en-US" sz="1700" err="1"/>
              <a:t>psykisk</a:t>
            </a:r>
            <a:r>
              <a:rPr lang="en-US" sz="1700"/>
              <a:t> </a:t>
            </a:r>
            <a:r>
              <a:rPr lang="en-US" sz="1700" err="1"/>
              <a:t>nærhet</a:t>
            </a:r>
            <a:endParaRPr lang="nb-NO" err="1"/>
          </a:p>
          <a:p>
            <a:pPr lvl="2"/>
            <a:r>
              <a:rPr lang="en-US" sz="1700" err="1"/>
              <a:t>Tålmodighet</a:t>
            </a:r>
            <a:endParaRPr lang="en-US" sz="1700"/>
          </a:p>
          <a:p>
            <a:pPr lvl="2"/>
            <a:r>
              <a:rPr lang="en-US" sz="1700" err="1"/>
              <a:t>Grenser</a:t>
            </a:r>
            <a:r>
              <a:rPr lang="en-US" sz="1700"/>
              <a:t>, </a:t>
            </a:r>
            <a:r>
              <a:rPr lang="en-US" sz="1700" err="1"/>
              <a:t>ikke</a:t>
            </a:r>
            <a:r>
              <a:rPr lang="en-US" sz="1700"/>
              <a:t> </a:t>
            </a:r>
            <a:r>
              <a:rPr lang="en-US" sz="1700" err="1"/>
              <a:t>straff</a:t>
            </a:r>
            <a:endParaRPr lang="en-US" sz="1700"/>
          </a:p>
          <a:p>
            <a:pPr lvl="2"/>
            <a:r>
              <a:rPr lang="en-US" sz="1700" err="1"/>
              <a:t>Forklaringer</a:t>
            </a:r>
            <a:r>
              <a:rPr lang="en-US" sz="1700"/>
              <a:t> </a:t>
            </a:r>
            <a:r>
              <a:rPr lang="en-US" sz="1700" err="1"/>
              <a:t>på</a:t>
            </a:r>
            <a:r>
              <a:rPr lang="en-US" sz="1700"/>
              <a:t> det </a:t>
            </a:r>
            <a:r>
              <a:rPr lang="en-US" sz="1700" err="1"/>
              <a:t>som</a:t>
            </a:r>
            <a:r>
              <a:rPr lang="en-US" sz="1700"/>
              <a:t> </a:t>
            </a:r>
            <a:r>
              <a:rPr lang="en-US" sz="1700" err="1"/>
              <a:t>skjer</a:t>
            </a:r>
            <a:endParaRPr lang="en-US" sz="1700"/>
          </a:p>
          <a:p>
            <a:pPr lvl="2"/>
            <a:r>
              <a:rPr lang="en-US" sz="1700" err="1"/>
              <a:t>Rutiner</a:t>
            </a:r>
            <a:r>
              <a:rPr lang="en-US" sz="1700"/>
              <a:t>, </a:t>
            </a:r>
            <a:r>
              <a:rPr lang="en-US" sz="1700" err="1"/>
              <a:t>vaner</a:t>
            </a:r>
            <a:r>
              <a:rPr lang="en-US" sz="1700"/>
              <a:t> </a:t>
            </a:r>
            <a:r>
              <a:rPr lang="en-US" sz="1700" err="1"/>
              <a:t>som</a:t>
            </a:r>
            <a:r>
              <a:rPr lang="en-US" sz="1700"/>
              <a:t> de er </a:t>
            </a:r>
            <a:r>
              <a:rPr lang="en-US" sz="1700" err="1"/>
              <a:t>vant</a:t>
            </a:r>
            <a:r>
              <a:rPr lang="en-US" sz="1700"/>
              <a:t> </a:t>
            </a:r>
            <a:r>
              <a:rPr lang="en-US" sz="1700" err="1"/>
              <a:t>til</a:t>
            </a:r>
            <a:endParaRPr lang="en-US" sz="1700"/>
          </a:p>
          <a:p>
            <a:pPr lvl="2"/>
            <a:r>
              <a:rPr lang="en-US" sz="1700"/>
              <a:t>Ros, </a:t>
            </a:r>
            <a:r>
              <a:rPr lang="en-US" sz="1700" err="1"/>
              <a:t>selv</a:t>
            </a:r>
            <a:r>
              <a:rPr lang="en-US" sz="1700"/>
              <a:t> </a:t>
            </a:r>
            <a:r>
              <a:rPr lang="en-US" sz="1700" err="1"/>
              <a:t>små</a:t>
            </a:r>
            <a:r>
              <a:rPr lang="en-US" sz="1700"/>
              <a:t> barn </a:t>
            </a:r>
            <a:r>
              <a:rPr lang="en-US" sz="1700" err="1"/>
              <a:t>kan</a:t>
            </a:r>
            <a:r>
              <a:rPr lang="en-US" sz="1700"/>
              <a:t> </a:t>
            </a:r>
            <a:r>
              <a:rPr lang="en-US" sz="1700" err="1"/>
              <a:t>få</a:t>
            </a:r>
            <a:r>
              <a:rPr lang="en-US" sz="1700"/>
              <a:t> </a:t>
            </a:r>
            <a:r>
              <a:rPr lang="en-US" sz="1700" err="1"/>
              <a:t>små</a:t>
            </a:r>
            <a:r>
              <a:rPr lang="en-US" sz="1700"/>
              <a:t> </a:t>
            </a:r>
            <a:r>
              <a:rPr lang="en-US" sz="1700" err="1"/>
              <a:t>arbeidsoppgaver</a:t>
            </a:r>
            <a:endParaRPr lang="en-US" sz="1700"/>
          </a:p>
          <a:p>
            <a:pPr lvl="2"/>
            <a:r>
              <a:rPr lang="en-US" sz="1700"/>
              <a:t>Delta </a:t>
            </a:r>
            <a:r>
              <a:rPr lang="en-US" sz="1700" err="1"/>
              <a:t>i</a:t>
            </a:r>
            <a:r>
              <a:rPr lang="en-US" sz="1700"/>
              <a:t> religion </a:t>
            </a:r>
            <a:r>
              <a:rPr lang="en-US" sz="1700" err="1"/>
              <a:t>og</a:t>
            </a:r>
            <a:r>
              <a:rPr lang="en-US" sz="1700"/>
              <a:t> kultur </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Hva trenger barnet?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2"/>
            <a:r>
              <a:rPr lang="nb-NO" sz="2200"/>
              <a:t>Hjelp til lek </a:t>
            </a:r>
          </a:p>
          <a:p>
            <a:pPr lvl="2"/>
            <a:r>
              <a:rPr lang="nb-NO" sz="2200"/>
              <a:t>Lytt til barna</a:t>
            </a:r>
          </a:p>
          <a:p>
            <a:pPr lvl="2"/>
            <a:r>
              <a:rPr lang="nb-NO" sz="2200"/>
              <a:t>Del opplevelser</a:t>
            </a:r>
          </a:p>
          <a:p>
            <a:pPr lvl="2"/>
            <a:r>
              <a:rPr lang="nb-NO" sz="2200"/>
              <a:t>Vis at du er interessert </a:t>
            </a:r>
          </a:p>
          <a:p>
            <a:pPr lvl="2"/>
            <a:r>
              <a:rPr lang="nb-NO" sz="2200"/>
              <a:t>Tegne det de er opptatt av </a:t>
            </a:r>
          </a:p>
          <a:p>
            <a:pPr lvl="2"/>
            <a:r>
              <a:rPr lang="nb-NO" sz="2200"/>
              <a:t>Fortelle eventyr og sanger</a:t>
            </a:r>
          </a:p>
          <a:p>
            <a:pPr lvl="2"/>
            <a:r>
              <a:rPr lang="nb-NO" sz="2200"/>
              <a:t>Dagbok</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Hva trenger barnet? Oppsummering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r>
              <a:rPr lang="nb-NO" sz="2200"/>
              <a:t>Trygge voksne som har det bra, som søker hjelp ved behov </a:t>
            </a:r>
          </a:p>
          <a:p>
            <a:pPr lvl="1"/>
            <a:r>
              <a:rPr lang="nb-NO" sz="2200"/>
              <a:t>Formidle håp </a:t>
            </a:r>
          </a:p>
          <a:p>
            <a:pPr lvl="1"/>
            <a:r>
              <a:rPr lang="nb-NO" sz="2200"/>
              <a:t>Ingen klarer å møte barna perfekt</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Hjemmelekse møte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en-US" sz="2200" err="1"/>
              <a:t>Hvordan</a:t>
            </a:r>
            <a:r>
              <a:rPr lang="en-US" sz="2200"/>
              <a:t> </a:t>
            </a:r>
            <a:r>
              <a:rPr lang="en-US" sz="2200" err="1"/>
              <a:t>viser</a:t>
            </a:r>
            <a:r>
              <a:rPr lang="en-US" sz="2200"/>
              <a:t> </a:t>
            </a:r>
            <a:r>
              <a:rPr lang="en-US" sz="2200" err="1"/>
              <a:t>barnet</a:t>
            </a:r>
            <a:r>
              <a:rPr lang="en-US" sz="2200"/>
              <a:t> </a:t>
            </a:r>
            <a:r>
              <a:rPr lang="en-US" sz="2200" err="1"/>
              <a:t>ditt</a:t>
            </a:r>
            <a:r>
              <a:rPr lang="en-US" sz="2200"/>
              <a:t> at det </a:t>
            </a:r>
            <a:r>
              <a:rPr lang="en-US" sz="2200" err="1"/>
              <a:t>har</a:t>
            </a:r>
            <a:r>
              <a:rPr lang="en-US" sz="2200"/>
              <a:t> det </a:t>
            </a:r>
            <a:r>
              <a:rPr lang="en-US" sz="2200" err="1"/>
              <a:t>vondt</a:t>
            </a:r>
            <a:r>
              <a:rPr lang="en-US" sz="2200"/>
              <a:t>?</a:t>
            </a:r>
          </a:p>
          <a:p>
            <a:pPr marL="0" indent="0">
              <a:buNone/>
            </a:pPr>
            <a:r>
              <a:rPr lang="en-US" sz="2200" err="1"/>
              <a:t>Hvordan</a:t>
            </a:r>
            <a:r>
              <a:rPr lang="en-US" sz="2200"/>
              <a:t> </a:t>
            </a:r>
            <a:r>
              <a:rPr lang="en-US" sz="2200" err="1"/>
              <a:t>trøster</a:t>
            </a:r>
            <a:r>
              <a:rPr lang="en-US" sz="2200"/>
              <a:t> </a:t>
            </a:r>
            <a:r>
              <a:rPr lang="en-US" sz="2200" err="1"/>
              <a:t>dere</a:t>
            </a:r>
            <a:r>
              <a:rPr lang="en-US" sz="2200"/>
              <a:t> </a:t>
            </a:r>
            <a:r>
              <a:rPr lang="en-US" sz="2200" err="1"/>
              <a:t>oftest</a:t>
            </a:r>
            <a:r>
              <a:rPr lang="en-US" sz="2200"/>
              <a:t> </a:t>
            </a:r>
            <a:r>
              <a:rPr lang="en-US" sz="2200" err="1"/>
              <a:t>barnet</a:t>
            </a:r>
            <a:r>
              <a:rPr lang="en-US" sz="2200"/>
              <a:t> </a:t>
            </a:r>
            <a:r>
              <a:rPr lang="en-US" sz="2200" err="1"/>
              <a:t>når</a:t>
            </a:r>
            <a:r>
              <a:rPr lang="en-US" sz="2200"/>
              <a:t> det </a:t>
            </a:r>
            <a:r>
              <a:rPr lang="en-US" sz="2200" err="1"/>
              <a:t>har</a:t>
            </a:r>
            <a:r>
              <a:rPr lang="en-US" sz="2200"/>
              <a:t> det </a:t>
            </a:r>
            <a:r>
              <a:rPr lang="en-US" sz="2200" err="1"/>
              <a:t>vondt</a:t>
            </a:r>
            <a:r>
              <a:rPr lang="en-US" sz="2200"/>
              <a:t>?</a:t>
            </a:r>
          </a:p>
          <a:p>
            <a:pPr marL="0" indent="0">
              <a:buNone/>
            </a:pPr>
            <a:r>
              <a:rPr lang="en-US" sz="2200"/>
              <a:t>Er det </a:t>
            </a:r>
            <a:r>
              <a:rPr lang="en-US" sz="2200" err="1"/>
              <a:t>noe</a:t>
            </a:r>
            <a:r>
              <a:rPr lang="en-US" sz="2200"/>
              <a:t> vi </a:t>
            </a:r>
            <a:r>
              <a:rPr lang="en-US" sz="2200" err="1"/>
              <a:t>har</a:t>
            </a:r>
            <a:r>
              <a:rPr lang="en-US" sz="2200"/>
              <a:t> </a:t>
            </a:r>
            <a:r>
              <a:rPr lang="en-US" sz="2200" err="1"/>
              <a:t>snakket</a:t>
            </a:r>
            <a:r>
              <a:rPr lang="en-US" sz="2200"/>
              <a:t> om </a:t>
            </a:r>
            <a:r>
              <a:rPr lang="en-US" sz="2200" err="1"/>
              <a:t>i</a:t>
            </a:r>
            <a:r>
              <a:rPr lang="en-US" sz="2200"/>
              <a:t> </a:t>
            </a:r>
            <a:r>
              <a:rPr lang="en-US" sz="2200" err="1"/>
              <a:t>dag</a:t>
            </a:r>
            <a:r>
              <a:rPr lang="en-US" sz="2200"/>
              <a:t> du </a:t>
            </a:r>
            <a:r>
              <a:rPr lang="en-US" sz="2200" err="1"/>
              <a:t>vil</a:t>
            </a:r>
            <a:r>
              <a:rPr lang="en-US" sz="2200"/>
              <a:t> </a:t>
            </a:r>
            <a:r>
              <a:rPr lang="en-US" sz="2200" err="1"/>
              <a:t>prøve</a:t>
            </a:r>
            <a:r>
              <a:rPr lang="en-US" sz="2200"/>
              <a:t> hjemme?</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a:t>Foreldrehverdag.no</a:t>
            </a:r>
          </a:p>
          <a:p>
            <a:r>
              <a:rPr lang="nb-NO"/>
              <a:t>Littsint.no</a:t>
            </a:r>
          </a:p>
          <a:p>
            <a:r>
              <a:rPr lang="nb-NO"/>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r>
              <a:rPr lang="nb-NO"/>
              <a:t>Ressurser til møte 3:</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838200" y="2477811"/>
            <a:ext cx="9114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hlinkClick r:id="rId3"/>
              </a:rPr>
              <a:t>Guide og app til flyktn</a:t>
            </a: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hlinkClick r:id="rId3"/>
              </a:rPr>
              <a:t>ingeforeldre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4"/>
              </a:rPr>
              <a:t>Flyktning.net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informasjonen til ansatte som jobber med flyktninger.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Her finnes en egen temaside om </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5"/>
              </a:rPr>
              <a:t>foreldreveiledning</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psykososial oppfølging, traumereaksjoner etc. </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effectLst/>
                <a:ea typeface="Calibri" panose="020F0502020204030204" pitchFamily="34" charset="0"/>
                <a:cs typeface="Arial"/>
              </a:rPr>
              <a:t>-</a:t>
            </a:r>
            <a:r>
              <a:rPr kumimoji="0" lang="nb-NO" altLang="nb-NO" sz="1600" b="0" i="0" u="none" strike="noStrike" cap="none" normalizeH="0" baseline="0">
                <a:ln>
                  <a:noFill/>
                </a:ln>
                <a:effectLst/>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kumimoji="0" lang="nb-NO" altLang="nb-NO" sz="1600" b="0" i="0" u="none" strike="noStrike" cap="none" normalizeH="0" baseline="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Temahefte og film: krysskulturel</a:t>
            </a:r>
            <a:r>
              <a:rPr kumimoji="0" lang="nn-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7"/>
              </a:rPr>
              <a:t>le barn og un</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ge</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n-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Bufetat</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8"/>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8"/>
              </a:rPr>
              <a:t>Å leve med krysskultur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(RVTS)</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9"/>
              </a:rPr>
              <a:t>Krysskulturelt foreldreskap</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err="1">
                <a:ln>
                  <a:noFill/>
                </a:ln>
                <a:solidFill>
                  <a:schemeClr val="tx1"/>
                </a:solidFill>
                <a:effectLst/>
                <a:ea typeface="Calibri" panose="020F0502020204030204" pitchFamily="34" charset="0"/>
                <a:cs typeface="Calibri" panose="020F0502020204030204" pitchFamily="34" charset="0"/>
              </a:rPr>
              <a:t>Flexid</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0"/>
              </a:rPr>
              <a:t>Krysskulturelle unge og samarbeid mellom skole og hjem</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Udir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1"/>
              </a:rPr>
              <a:t>Foreldrehverdag – trygge råd til deg med barn</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4600"/>
              <a:t>Hjemmeoppgave</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1700"/>
              <a:t>Hvordan opplever du det å følge opp barnet i barnehage, skole og fritidsaktiviteter i Norge? Er det forskjellig fra hvordan det var i ditt hjemland?</a:t>
            </a:r>
          </a:p>
          <a:p>
            <a:r>
              <a:rPr lang="nb-NO" sz="1700" b="0" i="0">
                <a:effectLst/>
                <a:highlight>
                  <a:srgbClr val="FFFFFF"/>
                </a:highlight>
              </a:rPr>
              <a:t>Tenk over egne behov. Er det tjenester du føler du trenger mer informasjon om eller mer støtte fra?</a:t>
            </a:r>
          </a:p>
          <a:p>
            <a:r>
              <a:rPr lang="nb-NO" sz="1700" b="0" i="0">
                <a:effectLst/>
                <a:highlight>
                  <a:srgbClr val="FFFFFF"/>
                </a:highlight>
              </a:rPr>
              <a:t>Er det bekymringer du har i forhold til de tjenestene du bruker eller vil bruke i fremtiden?</a:t>
            </a:r>
          </a:p>
          <a:p>
            <a:endParaRPr lang="en-US" sz="170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Dagens agenda</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a:t>Hva trenger alle barn- fellesoppgave</a:t>
            </a:r>
          </a:p>
          <a:p>
            <a:r>
              <a:rPr lang="en-US" sz="2200"/>
              <a:t>Krysskulturelle barn</a:t>
            </a:r>
          </a:p>
          <a:p>
            <a:r>
              <a:rPr lang="en-US" sz="2200"/>
              <a:t>Stress migrasjon og traumer</a:t>
            </a:r>
          </a:p>
          <a:p>
            <a:r>
              <a:rPr lang="en-US" sz="2200"/>
              <a:t>Barnets reaksjoner og hvordan de kan bli møtt</a:t>
            </a:r>
          </a:p>
          <a:p>
            <a:r>
              <a:rPr lang="en-US" sz="2200"/>
              <a:t>Fellesoppgave </a:t>
            </a:r>
          </a:p>
          <a:p>
            <a:r>
              <a:rPr lang="en-US" sz="2200"/>
              <a:t>Hjemmeoppgave</a:t>
            </a:r>
          </a:p>
          <a:p>
            <a:endParaRPr lang="en-US" sz="220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marL="342900" indent="-342900"/>
            <a:r>
              <a:rPr lang="en-US" sz="5400"/>
              <a:t>Hva trenger alle barn?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err="1"/>
              <a:t>Kjærlighet</a:t>
            </a:r>
            <a:r>
              <a:rPr lang="en-US" sz="2200"/>
              <a:t>, </a:t>
            </a:r>
            <a:r>
              <a:rPr lang="en-US" sz="2200" err="1"/>
              <a:t>trygghet</a:t>
            </a:r>
            <a:r>
              <a:rPr lang="en-US" sz="2200"/>
              <a:t>, </a:t>
            </a:r>
            <a:r>
              <a:rPr lang="en-US" sz="2200" err="1"/>
              <a:t>omsorg</a:t>
            </a:r>
            <a:endParaRPr lang="en-US" sz="2200"/>
          </a:p>
          <a:p>
            <a:r>
              <a:rPr lang="en-US" sz="2200" err="1"/>
              <a:t>Trenger</a:t>
            </a:r>
            <a:r>
              <a:rPr lang="en-US" sz="2200"/>
              <a:t> </a:t>
            </a:r>
            <a:r>
              <a:rPr lang="en-US" sz="2200" err="1"/>
              <a:t>å</a:t>
            </a:r>
            <a:r>
              <a:rPr lang="en-US" sz="2200"/>
              <a:t> </a:t>
            </a:r>
            <a:r>
              <a:rPr lang="en-US" sz="2200" err="1"/>
              <a:t>bli</a:t>
            </a:r>
            <a:r>
              <a:rPr lang="en-US" sz="2200"/>
              <a:t> sett </a:t>
            </a:r>
            <a:r>
              <a:rPr lang="en-US" sz="2200" err="1"/>
              <a:t>og</a:t>
            </a:r>
            <a:r>
              <a:rPr lang="en-US" sz="2200"/>
              <a:t> </a:t>
            </a:r>
            <a:r>
              <a:rPr lang="en-US" sz="2200" err="1"/>
              <a:t>hørt</a:t>
            </a:r>
            <a:endParaRPr lang="en-US" sz="2200"/>
          </a:p>
          <a:p>
            <a:r>
              <a:rPr lang="en-US" sz="2200" err="1"/>
              <a:t>Trenger</a:t>
            </a:r>
            <a:r>
              <a:rPr lang="en-US" sz="2200"/>
              <a:t> </a:t>
            </a:r>
            <a:r>
              <a:rPr lang="en-US" sz="2200" err="1"/>
              <a:t>noen</a:t>
            </a:r>
            <a:r>
              <a:rPr lang="en-US" sz="2200"/>
              <a:t> </a:t>
            </a:r>
            <a:r>
              <a:rPr lang="en-US" sz="2200" err="1"/>
              <a:t>å</a:t>
            </a:r>
            <a:r>
              <a:rPr lang="en-US" sz="2200"/>
              <a:t> se </a:t>
            </a:r>
            <a:r>
              <a:rPr lang="en-US" sz="2200" err="1"/>
              <a:t>opp</a:t>
            </a:r>
            <a:r>
              <a:rPr lang="en-US" sz="2200"/>
              <a:t> </a:t>
            </a:r>
            <a:r>
              <a:rPr lang="en-US" sz="2200" err="1"/>
              <a:t>til</a:t>
            </a:r>
            <a:endParaRPr lang="en-US" sz="2200"/>
          </a:p>
          <a:p>
            <a:r>
              <a:rPr lang="en-US" sz="2200" err="1"/>
              <a:t>Trenger</a:t>
            </a:r>
            <a:r>
              <a:rPr lang="en-US" sz="2200"/>
              <a:t> </a:t>
            </a:r>
            <a:r>
              <a:rPr lang="en-US" sz="2200" err="1"/>
              <a:t>å</a:t>
            </a:r>
            <a:r>
              <a:rPr lang="en-US" sz="2200"/>
              <a:t> </a:t>
            </a:r>
            <a:r>
              <a:rPr lang="en-US" sz="2200" err="1"/>
              <a:t>høre</a:t>
            </a:r>
            <a:r>
              <a:rPr lang="en-US" sz="2200"/>
              <a:t> </a:t>
            </a:r>
            <a:r>
              <a:rPr lang="en-US" sz="2200" err="1"/>
              <a:t>til</a:t>
            </a:r>
            <a:endParaRPr lang="en-US" sz="2200"/>
          </a:p>
          <a:p>
            <a:pPr marL="0"/>
            <a:r>
              <a:rPr lang="en-US" sz="2200" err="1"/>
              <a:t>Trenger</a:t>
            </a:r>
            <a:r>
              <a:rPr lang="en-US" sz="2200"/>
              <a:t> </a:t>
            </a:r>
            <a:r>
              <a:rPr lang="en-US" sz="2200" err="1"/>
              <a:t>grenser</a:t>
            </a:r>
            <a:endParaRPr lang="en-US" sz="220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5400"/>
              <a:t>Å være barn i flere kulturer</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2200"/>
              <a:t>Ressurser </a:t>
            </a:r>
          </a:p>
          <a:p>
            <a:r>
              <a:rPr lang="nb-NO" sz="2200"/>
              <a:t>Dilemmaer</a:t>
            </a:r>
          </a:p>
          <a:p>
            <a:r>
              <a:rPr lang="nb-NO" sz="2200"/>
              <a:t>Trenger voksne som forstår og støtter opp om behovet for å kunne leve ut sin identitet i begge kulturer</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Stress, migrasjon og traumer</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Mange barn og voksne som kommer har opplevd både stressende, skremmende og vonde situasjoner </a:t>
            </a:r>
          </a:p>
          <a:p>
            <a:r>
              <a:rPr lang="en-US" sz="2200"/>
              <a:t>Påkjenningen er ikke over selv om man er «trygg»</a:t>
            </a:r>
          </a:p>
          <a:p>
            <a:endParaRPr lang="en-US" sz="220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Barnas språk</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r>
              <a:rPr lang="en-US" sz="1800">
                <a:solidFill>
                  <a:srgbClr val="FFFFFF"/>
                </a:solidFill>
              </a:rPr>
              <a:t>Forteller ofte om det de opplever uten språk</a:t>
            </a:r>
          </a:p>
          <a:p>
            <a:r>
              <a:rPr lang="en-US" sz="1800">
                <a:solidFill>
                  <a:srgbClr val="FFFFFF"/>
                </a:solidFill>
              </a:rPr>
              <a:t>Normale reaksjoner på unormale hendelser</a:t>
            </a:r>
          </a:p>
          <a:p>
            <a:endParaRPr lang="en-US" sz="1800">
              <a:solidFill>
                <a:srgbClr val="FFFFFF"/>
              </a:solidFill>
            </a:endParaRPr>
          </a:p>
          <a:p>
            <a:pPr marL="0"/>
            <a:endParaRPr lang="en-US" sz="180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3.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2676</Words>
  <Application>Microsoft Office PowerPoint</Application>
  <PresentationFormat>Widescreen</PresentationFormat>
  <Paragraphs>222</Paragraphs>
  <Slides>18</Slides>
  <Notes>17</Notes>
  <HiddenSlides>0</HiddenSlides>
  <MMClips>2</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18</vt:i4>
      </vt:variant>
    </vt:vector>
  </HeadingPairs>
  <TitlesOfParts>
    <vt:vector size="27" baseType="lpstr">
      <vt:lpstr>Aptos</vt:lpstr>
      <vt:lpstr>Aptos Display</vt:lpstr>
      <vt:lpstr>Arial</vt:lpstr>
      <vt:lpstr>Calibri</vt:lpstr>
      <vt:lpstr>Courier New,monospace</vt:lpstr>
      <vt:lpstr>Helvetica</vt:lpstr>
      <vt:lpstr>Open Sans</vt:lpstr>
      <vt:lpstr>Office-tema</vt:lpstr>
      <vt:lpstr>1_Office-tema</vt:lpstr>
      <vt:lpstr>Møte 3</vt:lpstr>
      <vt:lpstr>Hjemmeoppgave</vt:lpstr>
      <vt:lpstr>Dagens agenda</vt:lpstr>
      <vt:lpstr>Hva trenger alle barn?</vt:lpstr>
      <vt:lpstr>PowerPoint-presentasjon</vt:lpstr>
      <vt:lpstr>Å være barn i flere kulturer</vt:lpstr>
      <vt:lpstr>Stress, migrasjon og traumer</vt:lpstr>
      <vt:lpstr>Barnas språk</vt:lpstr>
      <vt:lpstr>PowerPoint-presentasjon</vt:lpstr>
      <vt:lpstr>Å møte barn som har det vondt når en har det vanskelig selv</vt:lpstr>
      <vt:lpstr>Refleksjonsoppgave i plenum</vt:lpstr>
      <vt:lpstr>Å møte barn som har det vondt</vt:lpstr>
      <vt:lpstr>Hva trenger barnet?</vt:lpstr>
      <vt:lpstr>Hva trenger barnet?</vt:lpstr>
      <vt:lpstr>Hva trenger barnet? Oppsummering</vt:lpstr>
      <vt:lpstr>Hjemmelekse møte 3:</vt:lpstr>
      <vt:lpstr>Nyttige linker og adresser</vt:lpstr>
      <vt:lpstr>Ressurser til møte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Sigrid Roen Hansen</dc:creator>
  <cp:lastModifiedBy>Sigrid Roen Hansen</cp:lastModifiedBy>
  <cp:revision>2</cp:revision>
  <dcterms:created xsi:type="dcterms:W3CDTF">2024-03-19T09:13:48Z</dcterms:created>
  <dcterms:modified xsi:type="dcterms:W3CDTF">2025-04-28T08:32:55Z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