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4"/>
  </p:notesMasterIdLst>
  <p:sldIdLst>
    <p:sldId id="256" r:id="rId6"/>
    <p:sldId id="306" r:id="rId7"/>
    <p:sldId id="288" r:id="rId8"/>
    <p:sldId id="259" r:id="rId9"/>
    <p:sldId id="307" r:id="rId10"/>
    <p:sldId id="296" r:id="rId11"/>
    <p:sldId id="289" r:id="rId12"/>
    <p:sldId id="290" r:id="rId13"/>
    <p:sldId id="286" r:id="rId14"/>
    <p:sldId id="291" r:id="rId15"/>
    <p:sldId id="295" r:id="rId16"/>
    <p:sldId id="292" r:id="rId17"/>
    <p:sldId id="293" r:id="rId18"/>
    <p:sldId id="294" r:id="rId19"/>
    <p:sldId id="282" r:id="rId20"/>
    <p:sldId id="272" r:id="rId21"/>
    <p:sldId id="310" r:id="rId22"/>
    <p:sldId id="26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9AE640-8009-7395-5C83-B24F1BBF8541}" name="Ragnfrid Helene Steensnæs Nordbø" initials="RN" userId="S::ragnfrid.nordbo@bufetat.no::03b2ea5c-7579-4bff-b0f1-ee9643ec9cbc" providerId="AD"/>
  <p188:author id="{5DEEA987-5148-115C-B113-3DF6D66AB141}" name="Elfrid Krossbakken" initials="EK" userId="S::elfrid.krossbakken@bufetat.no::9e012093-0ee3-4f7b-8ab2-1d5e62e751de" providerId="AD"/>
  <p188:author id="{06D64BE0-0DC7-5582-6FDB-3C2E34931F2E}" name="Stian Tandberg" initials="ST" userId="S::stian.tandberg@bufetat.no::04e3da4d-8e9d-479a-b565-4021ad334c0a" providerId="AD"/>
  <p188:author id="{8242A7EF-D54C-B48E-6CD6-2D9EC3A6606B}" name="Marianne Zetterstrøm Gulliksen" initials="MG" userId="S::mariannezetterstrom.gulliksen@bufetat.no::a8892b64-d2a6-4197-8d58-3672f24d506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L" initials="AL" lastIdx="1" clrIdx="0">
    <p:extLst>
      <p:ext uri="{19B8F6BF-5375-455C-9EA6-DF929625EA0E}">
        <p15:presenceInfo xmlns:p15="http://schemas.microsoft.com/office/powerpoint/2012/main" userId="A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612259-FC61-5843-8468-86054BCE7DE1}" v="1332" dt="2024-05-21T05:12:59.950"/>
    <p1510:client id="{75872EF5-0809-4806-927B-4ED090B818D4}" v="92" dt="2024-05-21T05:42:18.139"/>
    <p1510:client id="{8E95C017-6A9D-AD39-F873-96F7D26ECAD5}" v="252" dt="2024-05-21T05:33:50.6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5" d="100"/>
          <a:sy n="75" d="100"/>
        </p:scale>
        <p:origin x="874"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99DBEE-FE07-48A2-9B27-6DF4D6220B70}" type="datetimeFigureOut">
              <a:t>5/25/2024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940A1C-C1EE-4646-B7A5-2E7169BACB61}" type="slidenum">
              <a:t>‹#›</a:t>
            </a:fld>
            <a:endParaRPr lang="en-US"/>
          </a:p>
        </p:txBody>
      </p:sp>
    </p:spTree>
    <p:extLst>
      <p:ext uri="{BB962C8B-B14F-4D97-AF65-F5344CB8AC3E}">
        <p14:creationId xmlns:p14="http://schemas.microsoft.com/office/powerpoint/2010/main" val="4054665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reddbarna.no/content/uploads/2021/01/RB_foreldrebrosjyre_flyktninger_Norsk_endelig-versjon_25_nov_22.pdf"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mentalhelse.no/fa-hjelp/foreldresupport/" TargetMode="External"/><Relationship Id="rId4" Type="http://schemas.openxmlformats.org/officeDocument/2006/relationships/hyperlink" Target="https://www.rvts-flyktningbrosjyrer.no/"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rettentil.no/fra-bekymring-til-hjelp/a-leve-med-krysskultur"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På møte 3 og 4 ønsker vi at dere som veiledere inkluderer det dere tenker er mest relevant for gruppen fra det foreldreveiledningsprogrammet du er sertifisert i, og som dere tilbyr i kommunen. </a:t>
            </a:r>
          </a:p>
          <a:p>
            <a:endParaRPr lang="nb-NO"/>
          </a:p>
          <a:p>
            <a:r>
              <a:rPr lang="nb-NO"/>
              <a:t>Noen forslag til </a:t>
            </a:r>
            <a:r>
              <a:rPr lang="nb-NO" err="1"/>
              <a:t>hjelpematriell</a:t>
            </a:r>
            <a:r>
              <a:rPr lang="nb-NO"/>
              <a:t> </a:t>
            </a:r>
          </a:p>
          <a:p>
            <a:r>
              <a:rPr lang="nb-NO">
                <a:ea typeface="+mn-lt"/>
                <a:cs typeface="+mn-lt"/>
                <a:hlinkClick r:id="rId3"/>
              </a:rPr>
              <a:t>https://www.reddbarna.no/content/uploads/2021/01/RB_foreldrebrosjyre_flyktninger_Norsk_endelig-versjon_25_nov_22.pdf</a:t>
            </a:r>
            <a:r>
              <a:rPr lang="nb-NO">
                <a:ea typeface="+mn-lt"/>
                <a:cs typeface="+mn-lt"/>
              </a:rPr>
              <a:t> </a:t>
            </a:r>
          </a:p>
          <a:p>
            <a:r>
              <a:rPr lang="nb-NO">
                <a:ea typeface="+mn-lt"/>
                <a:cs typeface="+mn-lt"/>
              </a:rPr>
              <a:t>(mange språk)</a:t>
            </a:r>
          </a:p>
          <a:p>
            <a:endParaRPr lang="nb-NO">
              <a:ea typeface="+mn-lt"/>
              <a:cs typeface="+mn-lt"/>
            </a:endParaRPr>
          </a:p>
          <a:p>
            <a:r>
              <a:rPr lang="nb-NO">
                <a:hlinkClick r:id="rId4"/>
              </a:rPr>
              <a:t>https://www.rvts-flyktningbrosjyrer.no</a:t>
            </a:r>
            <a:endParaRPr lang="nb-NO">
              <a:ea typeface="+mn-lt"/>
              <a:cs typeface="+mn-lt"/>
            </a:endParaRPr>
          </a:p>
          <a:p>
            <a:endParaRPr lang="nb-NO"/>
          </a:p>
          <a:p>
            <a:r>
              <a:rPr lang="nb-NO">
                <a:hlinkClick r:id="rId5"/>
              </a:rPr>
              <a:t>https://mentalhelse.no/fa-hjelp/foreldresupport/</a:t>
            </a:r>
            <a:endParaRPr lang="nb-NO"/>
          </a:p>
          <a:p>
            <a:endParaRPr lang="nb-NO"/>
          </a:p>
        </p:txBody>
      </p:sp>
      <p:sp>
        <p:nvSpPr>
          <p:cNvPr id="4" name="Plassholder for lysbildenummer 3"/>
          <p:cNvSpPr>
            <a:spLocks noGrp="1"/>
          </p:cNvSpPr>
          <p:nvPr>
            <p:ph type="sldNum" sz="quarter" idx="5"/>
          </p:nvPr>
        </p:nvSpPr>
        <p:spPr/>
        <p:txBody>
          <a:bodyPr/>
          <a:lstStyle/>
          <a:p>
            <a:fld id="{58940A1C-C1EE-4646-B7A5-2E7169BACB61}" type="slidenum">
              <a:rPr lang="nb-NO" smtClean="0"/>
              <a:t>1</a:t>
            </a:fld>
            <a:endParaRPr lang="nb-NO"/>
          </a:p>
        </p:txBody>
      </p:sp>
    </p:spTree>
    <p:extLst>
      <p:ext uri="{BB962C8B-B14F-4D97-AF65-F5344CB8AC3E}">
        <p14:creationId xmlns:p14="http://schemas.microsoft.com/office/powerpoint/2010/main" val="1880706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28600" indent="-228600">
              <a:buFont typeface=""/>
              <a:buChar char="•"/>
            </a:pPr>
            <a:endParaRPr lang="en-US" sz="1200">
              <a:cs typeface="Arial"/>
            </a:endParaRPr>
          </a:p>
          <a:p>
            <a:pPr marL="228600" indent="-228600">
              <a:buFont typeface=""/>
              <a:buChar char="•"/>
            </a:pPr>
            <a:r>
              <a:rPr lang="en-US" sz="1200" err="1">
                <a:cs typeface="Calibri"/>
              </a:rPr>
              <a:t>Voksne</a:t>
            </a:r>
            <a:r>
              <a:rPr lang="en-US" sz="1200">
                <a:cs typeface="Calibri"/>
              </a:rPr>
              <a:t> </a:t>
            </a:r>
            <a:r>
              <a:rPr lang="en-US" sz="1200" err="1">
                <a:cs typeface="Calibri"/>
              </a:rPr>
              <a:t>kan</a:t>
            </a:r>
            <a:r>
              <a:rPr lang="en-US" sz="1200">
                <a:cs typeface="Calibri"/>
              </a:rPr>
              <a:t> </a:t>
            </a:r>
            <a:r>
              <a:rPr lang="en-US" sz="1200" err="1">
                <a:cs typeface="Calibri"/>
              </a:rPr>
              <a:t>si</a:t>
            </a:r>
            <a:r>
              <a:rPr lang="en-US" sz="1200">
                <a:cs typeface="Calibri"/>
              </a:rPr>
              <a:t> "Ikke </a:t>
            </a:r>
            <a:r>
              <a:rPr lang="en-US" sz="1200" err="1">
                <a:cs typeface="Calibri"/>
              </a:rPr>
              <a:t>tenk</a:t>
            </a:r>
            <a:r>
              <a:rPr lang="en-US" sz="1200">
                <a:cs typeface="Calibri"/>
              </a:rPr>
              <a:t> </a:t>
            </a:r>
            <a:r>
              <a:rPr lang="en-US" sz="1200" err="1">
                <a:cs typeface="Calibri"/>
              </a:rPr>
              <a:t>på</a:t>
            </a:r>
            <a:r>
              <a:rPr lang="en-US" sz="1200">
                <a:cs typeface="Calibri"/>
              </a:rPr>
              <a:t> det" men </a:t>
            </a:r>
            <a:r>
              <a:rPr lang="en-US" sz="1200" err="1">
                <a:cs typeface="Calibri"/>
              </a:rPr>
              <a:t>barnet</a:t>
            </a:r>
            <a:r>
              <a:rPr lang="en-US" sz="1200">
                <a:cs typeface="Calibri"/>
              </a:rPr>
              <a:t> </a:t>
            </a:r>
            <a:r>
              <a:rPr lang="en-US" sz="1200" err="1">
                <a:cs typeface="Calibri"/>
              </a:rPr>
              <a:t>vil</a:t>
            </a:r>
            <a:r>
              <a:rPr lang="en-US" sz="1200">
                <a:cs typeface="Calibri"/>
              </a:rPr>
              <a:t> </a:t>
            </a:r>
            <a:r>
              <a:rPr lang="en-US" sz="1200" err="1">
                <a:cs typeface="Calibri"/>
              </a:rPr>
              <a:t>fortsette</a:t>
            </a:r>
            <a:r>
              <a:rPr lang="en-US" sz="1200">
                <a:cs typeface="Calibri"/>
              </a:rPr>
              <a:t> å </a:t>
            </a:r>
            <a:r>
              <a:rPr lang="en-US" sz="1200" err="1">
                <a:cs typeface="Calibri"/>
              </a:rPr>
              <a:t>tenke</a:t>
            </a:r>
            <a:r>
              <a:rPr lang="en-US" sz="1200">
                <a:cs typeface="Calibri"/>
              </a:rPr>
              <a:t> </a:t>
            </a:r>
            <a:r>
              <a:rPr lang="en-US" sz="1200" err="1">
                <a:cs typeface="Calibri"/>
              </a:rPr>
              <a:t>på</a:t>
            </a:r>
            <a:r>
              <a:rPr lang="en-US" sz="1200">
                <a:cs typeface="Calibri"/>
              </a:rPr>
              <a:t> det.  </a:t>
            </a:r>
            <a:endParaRPr lang="en-US">
              <a:cs typeface="Calibri"/>
            </a:endParaRPr>
          </a:p>
          <a:p>
            <a:pPr marL="228600" indent="-228600">
              <a:buFont typeface=""/>
              <a:buChar char="•"/>
            </a:pPr>
            <a:endParaRPr lang="en-US" sz="1200">
              <a:cs typeface="Arial"/>
            </a:endParaRPr>
          </a:p>
          <a:p>
            <a:pPr marL="228600" indent="-228600">
              <a:buFont typeface=""/>
              <a:buChar char="•"/>
            </a:pPr>
            <a:r>
              <a:rPr lang="en-US" sz="1200">
                <a:ea typeface="+mn-lt"/>
                <a:cs typeface="+mn-lt"/>
              </a:rPr>
              <a:t>Barn </a:t>
            </a:r>
            <a:r>
              <a:rPr lang="en-US" sz="1200" err="1">
                <a:ea typeface="+mn-lt"/>
                <a:cs typeface="+mn-lt"/>
              </a:rPr>
              <a:t>kan</a:t>
            </a:r>
            <a:r>
              <a:rPr lang="en-US" sz="1200">
                <a:ea typeface="+mn-lt"/>
                <a:cs typeface="+mn-lt"/>
              </a:rPr>
              <a:t> </a:t>
            </a:r>
            <a:r>
              <a:rPr lang="en-US" sz="1200" err="1">
                <a:ea typeface="+mn-lt"/>
                <a:cs typeface="+mn-lt"/>
              </a:rPr>
              <a:t>føle</a:t>
            </a:r>
            <a:r>
              <a:rPr lang="en-US" sz="1200">
                <a:ea typeface="+mn-lt"/>
                <a:cs typeface="+mn-lt"/>
              </a:rPr>
              <a:t> seg </a:t>
            </a:r>
            <a:r>
              <a:rPr lang="en-US" sz="1200" err="1">
                <a:ea typeface="+mn-lt"/>
                <a:cs typeface="+mn-lt"/>
              </a:rPr>
              <a:t>ensom</a:t>
            </a:r>
            <a:r>
              <a:rPr lang="en-US" sz="1200">
                <a:ea typeface="+mn-lt"/>
                <a:cs typeface="+mn-lt"/>
              </a:rPr>
              <a:t> </a:t>
            </a:r>
            <a:r>
              <a:rPr lang="en-US" sz="1200" err="1">
                <a:ea typeface="+mn-lt"/>
                <a:cs typeface="+mn-lt"/>
              </a:rPr>
              <a:t>og</a:t>
            </a:r>
            <a:r>
              <a:rPr lang="en-US" sz="1200">
                <a:ea typeface="+mn-lt"/>
                <a:cs typeface="+mn-lt"/>
              </a:rPr>
              <a:t> </a:t>
            </a:r>
            <a:r>
              <a:rPr lang="en-US" sz="1200" err="1">
                <a:ea typeface="+mn-lt"/>
                <a:cs typeface="+mn-lt"/>
              </a:rPr>
              <a:t>trist</a:t>
            </a:r>
            <a:r>
              <a:rPr lang="en-US" sz="1200">
                <a:ea typeface="+mn-lt"/>
                <a:cs typeface="+mn-lt"/>
              </a:rPr>
              <a:t> </a:t>
            </a:r>
            <a:r>
              <a:rPr lang="en-US" sz="1200" err="1">
                <a:ea typeface="+mn-lt"/>
                <a:cs typeface="+mn-lt"/>
              </a:rPr>
              <a:t>hvis</a:t>
            </a:r>
            <a:r>
              <a:rPr lang="en-US" sz="1200">
                <a:ea typeface="+mn-lt"/>
                <a:cs typeface="+mn-lt"/>
              </a:rPr>
              <a:t> de </a:t>
            </a:r>
            <a:r>
              <a:rPr lang="en-US" sz="1200" err="1">
                <a:ea typeface="+mn-lt"/>
                <a:cs typeface="+mn-lt"/>
              </a:rPr>
              <a:t>ikke</a:t>
            </a:r>
            <a:r>
              <a:rPr lang="en-US" sz="1200">
                <a:ea typeface="+mn-lt"/>
                <a:cs typeface="+mn-lt"/>
              </a:rPr>
              <a:t> </a:t>
            </a:r>
            <a:r>
              <a:rPr lang="en-US" sz="1200" err="1">
                <a:ea typeface="+mn-lt"/>
                <a:cs typeface="+mn-lt"/>
              </a:rPr>
              <a:t>får</a:t>
            </a:r>
            <a:r>
              <a:rPr lang="en-US" sz="1200">
                <a:ea typeface="+mn-lt"/>
                <a:cs typeface="+mn-lt"/>
              </a:rPr>
              <a:t> </a:t>
            </a:r>
            <a:r>
              <a:rPr lang="en-US" sz="1200" err="1">
                <a:ea typeface="+mn-lt"/>
                <a:cs typeface="+mn-lt"/>
              </a:rPr>
              <a:t>snakket</a:t>
            </a:r>
            <a:r>
              <a:rPr lang="en-US" sz="1200">
                <a:ea typeface="+mn-lt"/>
                <a:cs typeface="+mn-lt"/>
              </a:rPr>
              <a:t> med det </a:t>
            </a:r>
            <a:r>
              <a:rPr lang="en-US" sz="1200" err="1">
                <a:ea typeface="+mn-lt"/>
                <a:cs typeface="+mn-lt"/>
              </a:rPr>
              <a:t>som</a:t>
            </a:r>
            <a:r>
              <a:rPr lang="en-US" sz="1200">
                <a:ea typeface="+mn-lt"/>
                <a:cs typeface="+mn-lt"/>
              </a:rPr>
              <a:t> </a:t>
            </a:r>
            <a:r>
              <a:rPr lang="en-US" sz="1200" err="1">
                <a:ea typeface="+mn-lt"/>
                <a:cs typeface="+mn-lt"/>
              </a:rPr>
              <a:t>har</a:t>
            </a:r>
            <a:r>
              <a:rPr lang="en-US" sz="1200">
                <a:ea typeface="+mn-lt"/>
                <a:cs typeface="+mn-lt"/>
              </a:rPr>
              <a:t> </a:t>
            </a:r>
            <a:r>
              <a:rPr lang="en-US" sz="1200" err="1">
                <a:ea typeface="+mn-lt"/>
                <a:cs typeface="+mn-lt"/>
              </a:rPr>
              <a:t>skjedd</a:t>
            </a:r>
            <a:r>
              <a:rPr lang="en-US" sz="1200">
                <a:ea typeface="+mn-lt"/>
                <a:cs typeface="+mn-lt"/>
              </a:rPr>
              <a:t>,</a:t>
            </a:r>
            <a:endParaRPr lang="en-US" sz="1200">
              <a:cs typeface="Arial"/>
            </a:endParaRPr>
          </a:p>
          <a:p>
            <a:endParaRPr lang="nb-NO"/>
          </a:p>
          <a:p>
            <a:r>
              <a:rPr lang="en-US"/>
              <a:t>Lett å </a:t>
            </a:r>
            <a:r>
              <a:rPr lang="en-US" err="1"/>
              <a:t>bli</a:t>
            </a:r>
            <a:r>
              <a:rPr lang="en-US"/>
              <a:t> </a:t>
            </a:r>
            <a:r>
              <a:rPr lang="en-US" err="1"/>
              <a:t>sint</a:t>
            </a:r>
            <a:r>
              <a:rPr lang="en-US"/>
              <a:t> </a:t>
            </a:r>
            <a:r>
              <a:rPr lang="en-US" err="1"/>
              <a:t>og</a:t>
            </a:r>
            <a:r>
              <a:rPr lang="en-US"/>
              <a:t> </a:t>
            </a:r>
            <a:r>
              <a:rPr lang="en-US" err="1"/>
              <a:t>irritert</a:t>
            </a:r>
            <a:r>
              <a:rPr lang="en-US"/>
              <a:t> </a:t>
            </a:r>
            <a:r>
              <a:rPr lang="en-US" err="1"/>
              <a:t>på</a:t>
            </a:r>
            <a:r>
              <a:rPr lang="en-US"/>
              <a:t> barn </a:t>
            </a:r>
            <a:r>
              <a:rPr lang="en-US" err="1"/>
              <a:t>som</a:t>
            </a:r>
            <a:r>
              <a:rPr lang="en-US"/>
              <a:t> er </a:t>
            </a:r>
            <a:r>
              <a:rPr lang="en-US" err="1"/>
              <a:t>krevende</a:t>
            </a:r>
            <a:r>
              <a:rPr lang="en-US"/>
              <a:t> </a:t>
            </a:r>
            <a:r>
              <a:rPr lang="en-US" err="1"/>
              <a:t>eller</a:t>
            </a:r>
            <a:r>
              <a:rPr lang="en-US"/>
              <a:t> </a:t>
            </a:r>
            <a:r>
              <a:rPr lang="en-US" err="1"/>
              <a:t>klengete</a:t>
            </a:r>
            <a:r>
              <a:rPr lang="en-US"/>
              <a:t>. </a:t>
            </a:r>
            <a:r>
              <a:rPr lang="en-US" err="1"/>
              <a:t>Kjeft</a:t>
            </a:r>
            <a:r>
              <a:rPr lang="en-US"/>
              <a:t> </a:t>
            </a:r>
            <a:r>
              <a:rPr lang="en-US" err="1"/>
              <a:t>kan</a:t>
            </a:r>
            <a:r>
              <a:rPr lang="en-US"/>
              <a:t> </a:t>
            </a:r>
            <a:r>
              <a:rPr lang="en-US" err="1"/>
              <a:t>gjøre</a:t>
            </a:r>
            <a:r>
              <a:rPr lang="en-US"/>
              <a:t> ting </a:t>
            </a:r>
            <a:r>
              <a:rPr lang="en-US" err="1"/>
              <a:t>verre</a:t>
            </a:r>
            <a:r>
              <a:rPr lang="en-US"/>
              <a:t>, </a:t>
            </a:r>
            <a:r>
              <a:rPr lang="en-US" err="1"/>
              <a:t>barna</a:t>
            </a:r>
            <a:r>
              <a:rPr lang="en-US"/>
              <a:t> </a:t>
            </a:r>
            <a:r>
              <a:rPr lang="en-US" err="1"/>
              <a:t>blir</a:t>
            </a:r>
            <a:r>
              <a:rPr lang="en-US"/>
              <a:t> </a:t>
            </a:r>
            <a:r>
              <a:rPr lang="en-US" err="1"/>
              <a:t>mer</a:t>
            </a:r>
            <a:r>
              <a:rPr lang="en-US"/>
              <a:t> </a:t>
            </a:r>
            <a:r>
              <a:rPr lang="en-US" err="1"/>
              <a:t>usikker</a:t>
            </a:r>
            <a:r>
              <a:rPr lang="en-US"/>
              <a:t> </a:t>
            </a:r>
            <a:r>
              <a:rPr lang="en-US" err="1"/>
              <a:t>og</a:t>
            </a:r>
            <a:r>
              <a:rPr lang="en-US"/>
              <a:t> </a:t>
            </a:r>
            <a:r>
              <a:rPr lang="en-US" err="1"/>
              <a:t>utrygg</a:t>
            </a:r>
            <a:endParaRPr lang="en-US"/>
          </a:p>
          <a:p>
            <a:r>
              <a:rPr lang="en-US"/>
              <a:t>Og </a:t>
            </a:r>
            <a:r>
              <a:rPr lang="en-US" err="1"/>
              <a:t>særlig</a:t>
            </a:r>
            <a:r>
              <a:rPr lang="en-US"/>
              <a:t> </a:t>
            </a:r>
            <a:r>
              <a:rPr lang="en-US" err="1"/>
              <a:t>hvis</a:t>
            </a:r>
            <a:r>
              <a:rPr lang="en-US"/>
              <a:t> du </a:t>
            </a:r>
            <a:r>
              <a:rPr lang="en-US" err="1"/>
              <a:t>selv</a:t>
            </a:r>
            <a:r>
              <a:rPr lang="en-US"/>
              <a:t> er </a:t>
            </a:r>
            <a:r>
              <a:rPr lang="en-US" err="1"/>
              <a:t>sliten</a:t>
            </a:r>
            <a:endParaRPr lang="en-US"/>
          </a:p>
          <a:p>
            <a:r>
              <a:rPr lang="en-US"/>
              <a:t>Barna </a:t>
            </a:r>
            <a:r>
              <a:rPr lang="en-US" err="1"/>
              <a:t>kan</a:t>
            </a:r>
            <a:r>
              <a:rPr lang="en-US"/>
              <a:t> </a:t>
            </a:r>
            <a:r>
              <a:rPr lang="en-US" err="1"/>
              <a:t>savne</a:t>
            </a:r>
            <a:r>
              <a:rPr lang="en-US"/>
              <a:t> </a:t>
            </a:r>
            <a:r>
              <a:rPr lang="en-US" err="1"/>
              <a:t>steder</a:t>
            </a:r>
            <a:r>
              <a:rPr lang="en-US"/>
              <a:t>, </a:t>
            </a:r>
            <a:r>
              <a:rPr lang="en-US" err="1"/>
              <a:t>mennesker</a:t>
            </a:r>
            <a:r>
              <a:rPr lang="en-US"/>
              <a:t> </a:t>
            </a:r>
            <a:r>
              <a:rPr lang="en-US" err="1"/>
              <a:t>og</a:t>
            </a:r>
            <a:r>
              <a:rPr lang="en-US"/>
              <a:t> </a:t>
            </a:r>
            <a:r>
              <a:rPr lang="en-US" err="1"/>
              <a:t>vaner</a:t>
            </a:r>
            <a:r>
              <a:rPr lang="en-US"/>
              <a:t> de er </a:t>
            </a:r>
            <a:r>
              <a:rPr lang="en-US" err="1"/>
              <a:t>vant</a:t>
            </a:r>
            <a:r>
              <a:rPr lang="en-US"/>
              <a:t> </a:t>
            </a:r>
            <a:r>
              <a:rPr lang="en-US" err="1"/>
              <a:t>til</a:t>
            </a:r>
            <a:r>
              <a:rPr lang="en-US"/>
              <a:t>. </a:t>
            </a:r>
            <a:endParaRPr lang="en-US">
              <a:cs typeface="Calibri"/>
            </a:endParaRPr>
          </a:p>
          <a:p>
            <a:endParaRPr lang="en-US"/>
          </a:p>
          <a:p>
            <a:r>
              <a:rPr lang="en-US" err="1"/>
              <a:t>Oppgave</a:t>
            </a:r>
            <a:r>
              <a:rPr lang="en-US"/>
              <a:t>: </a:t>
            </a:r>
            <a:r>
              <a:rPr lang="en-US" err="1"/>
              <a:t>Hva</a:t>
            </a:r>
            <a:r>
              <a:rPr lang="en-US"/>
              <a:t> </a:t>
            </a:r>
            <a:r>
              <a:rPr lang="en-US" err="1"/>
              <a:t>tror</a:t>
            </a:r>
            <a:r>
              <a:rPr lang="en-US"/>
              <a:t> du </a:t>
            </a:r>
            <a:r>
              <a:rPr lang="en-US" err="1"/>
              <a:t>barnet</a:t>
            </a:r>
            <a:r>
              <a:rPr lang="en-US"/>
              <a:t> </a:t>
            </a:r>
            <a:r>
              <a:rPr lang="en-US" err="1"/>
              <a:t>ditt</a:t>
            </a:r>
            <a:r>
              <a:rPr lang="en-US"/>
              <a:t> </a:t>
            </a:r>
            <a:r>
              <a:rPr lang="en-US" err="1"/>
              <a:t>savner</a:t>
            </a:r>
            <a:r>
              <a:rPr lang="en-US"/>
              <a:t>?  (</a:t>
            </a:r>
            <a:r>
              <a:rPr lang="en-US" err="1"/>
              <a:t>refleksjon</a:t>
            </a:r>
            <a:r>
              <a:rPr lang="en-US"/>
              <a:t>)</a:t>
            </a:r>
            <a:endParaRPr lang="en-US">
              <a:cs typeface="Calibri"/>
            </a:endParaRPr>
          </a:p>
          <a:p>
            <a:endParaRPr lang="en-US"/>
          </a:p>
          <a:p>
            <a:r>
              <a:rPr lang="en-US" err="1"/>
              <a:t>Vanskelig</a:t>
            </a:r>
            <a:r>
              <a:rPr lang="en-US"/>
              <a:t> å </a:t>
            </a:r>
            <a:r>
              <a:rPr lang="en-US" err="1"/>
              <a:t>snakke</a:t>
            </a:r>
            <a:r>
              <a:rPr lang="en-US"/>
              <a:t> med </a:t>
            </a:r>
            <a:r>
              <a:rPr lang="en-US" err="1"/>
              <a:t>barna</a:t>
            </a:r>
            <a:r>
              <a:rPr lang="en-US"/>
              <a:t> om det </a:t>
            </a:r>
            <a:r>
              <a:rPr lang="en-US" err="1"/>
              <a:t>som</a:t>
            </a:r>
            <a:r>
              <a:rPr lang="en-US"/>
              <a:t> er </a:t>
            </a:r>
            <a:r>
              <a:rPr lang="en-US" err="1"/>
              <a:t>vondt</a:t>
            </a:r>
            <a:r>
              <a:rPr lang="en-US"/>
              <a:t> </a:t>
            </a:r>
            <a:r>
              <a:rPr lang="en-US" err="1"/>
              <a:t>fordi</a:t>
            </a:r>
            <a:r>
              <a:rPr lang="en-US"/>
              <a:t> </a:t>
            </a:r>
            <a:r>
              <a:rPr lang="en-US" err="1"/>
              <a:t>selv</a:t>
            </a:r>
            <a:r>
              <a:rPr lang="en-US"/>
              <a:t> </a:t>
            </a:r>
            <a:r>
              <a:rPr lang="en-US" err="1"/>
              <a:t>har</a:t>
            </a:r>
            <a:r>
              <a:rPr lang="en-US"/>
              <a:t> det </a:t>
            </a:r>
            <a:r>
              <a:rPr lang="en-US" err="1"/>
              <a:t>tungt</a:t>
            </a:r>
            <a:r>
              <a:rPr lang="en-US"/>
              <a:t> </a:t>
            </a:r>
            <a:r>
              <a:rPr lang="en-US" err="1"/>
              <a:t>eller</a:t>
            </a:r>
            <a:r>
              <a:rPr lang="en-US"/>
              <a:t> </a:t>
            </a:r>
            <a:r>
              <a:rPr lang="en-US" err="1"/>
              <a:t>fordi</a:t>
            </a:r>
            <a:r>
              <a:rPr lang="en-US"/>
              <a:t> man </a:t>
            </a:r>
            <a:r>
              <a:rPr lang="en-US" err="1"/>
              <a:t>ikke</a:t>
            </a:r>
            <a:r>
              <a:rPr lang="en-US"/>
              <a:t> </a:t>
            </a:r>
            <a:r>
              <a:rPr lang="en-US" err="1"/>
              <a:t>vil</a:t>
            </a:r>
            <a:r>
              <a:rPr lang="en-US"/>
              <a:t> </a:t>
            </a:r>
            <a:r>
              <a:rPr lang="en-US" err="1"/>
              <a:t>gjøre</a:t>
            </a:r>
            <a:r>
              <a:rPr lang="en-US"/>
              <a:t> det </a:t>
            </a:r>
            <a:r>
              <a:rPr lang="en-US" err="1"/>
              <a:t>verre</a:t>
            </a:r>
            <a:r>
              <a:rPr lang="en-US"/>
              <a:t> for </a:t>
            </a:r>
            <a:r>
              <a:rPr lang="en-US" err="1"/>
              <a:t>barna</a:t>
            </a:r>
            <a:r>
              <a:rPr lang="en-US"/>
              <a:t>. </a:t>
            </a:r>
            <a:endParaRPr lang="en-US">
              <a:cs typeface="Calibri"/>
            </a:endParaRPr>
          </a:p>
          <a:p>
            <a:r>
              <a:rPr lang="en-US"/>
              <a:t>Barna </a:t>
            </a:r>
            <a:r>
              <a:rPr lang="en-US" err="1"/>
              <a:t>trenger</a:t>
            </a:r>
            <a:r>
              <a:rPr lang="en-US"/>
              <a:t> at det er </a:t>
            </a:r>
            <a:r>
              <a:rPr lang="en-US" err="1"/>
              <a:t>lov</a:t>
            </a:r>
            <a:r>
              <a:rPr lang="en-US"/>
              <a:t> </a:t>
            </a:r>
            <a:r>
              <a:rPr lang="en-US" err="1"/>
              <a:t>til</a:t>
            </a:r>
            <a:r>
              <a:rPr lang="en-US"/>
              <a:t> å </a:t>
            </a:r>
            <a:r>
              <a:rPr lang="en-US" err="1"/>
              <a:t>snakke</a:t>
            </a:r>
            <a:r>
              <a:rPr lang="en-US"/>
              <a:t> om det de </a:t>
            </a:r>
            <a:r>
              <a:rPr lang="en-US" err="1"/>
              <a:t>har</a:t>
            </a:r>
            <a:r>
              <a:rPr lang="en-US"/>
              <a:t> </a:t>
            </a:r>
            <a:r>
              <a:rPr lang="en-US" err="1"/>
              <a:t>opplevd</a:t>
            </a:r>
            <a:r>
              <a:rPr lang="en-US"/>
              <a:t> </a:t>
            </a:r>
            <a:r>
              <a:rPr lang="en-US" err="1"/>
              <a:t>og</a:t>
            </a:r>
            <a:r>
              <a:rPr lang="en-US"/>
              <a:t> </a:t>
            </a:r>
            <a:r>
              <a:rPr lang="en-US" err="1"/>
              <a:t>opplever</a:t>
            </a:r>
            <a:r>
              <a:rPr lang="en-US"/>
              <a:t>, </a:t>
            </a:r>
            <a:r>
              <a:rPr lang="en-US" err="1"/>
              <a:t>gjerne</a:t>
            </a:r>
            <a:r>
              <a:rPr lang="en-US"/>
              <a:t> I lek (</a:t>
            </a:r>
            <a:r>
              <a:rPr lang="en-US" err="1"/>
              <a:t>mindre</a:t>
            </a:r>
            <a:r>
              <a:rPr lang="en-US"/>
              <a:t> barn) </a:t>
            </a:r>
            <a:r>
              <a:rPr lang="en-US" err="1"/>
              <a:t>og</a:t>
            </a:r>
            <a:r>
              <a:rPr lang="en-US"/>
              <a:t> det er </a:t>
            </a:r>
            <a:r>
              <a:rPr lang="en-US" err="1"/>
              <a:t>gjør</a:t>
            </a:r>
            <a:r>
              <a:rPr lang="en-US"/>
              <a:t> </a:t>
            </a:r>
            <a:r>
              <a:rPr lang="en-US" err="1"/>
              <a:t>godt</a:t>
            </a:r>
            <a:r>
              <a:rPr lang="en-US"/>
              <a:t> å </a:t>
            </a:r>
            <a:r>
              <a:rPr lang="en-US" err="1"/>
              <a:t>få</a:t>
            </a:r>
            <a:r>
              <a:rPr lang="en-US"/>
              <a:t> </a:t>
            </a:r>
            <a:r>
              <a:rPr lang="en-US" err="1"/>
              <a:t>sette</a:t>
            </a:r>
            <a:r>
              <a:rPr lang="en-US"/>
              <a:t> </a:t>
            </a:r>
            <a:r>
              <a:rPr lang="en-US" err="1"/>
              <a:t>ord</a:t>
            </a:r>
            <a:r>
              <a:rPr lang="en-US"/>
              <a:t> </a:t>
            </a:r>
            <a:r>
              <a:rPr lang="en-US" err="1"/>
              <a:t>på</a:t>
            </a:r>
            <a:r>
              <a:rPr lang="en-US"/>
              <a:t> det de </a:t>
            </a:r>
            <a:r>
              <a:rPr lang="en-US" err="1"/>
              <a:t>har</a:t>
            </a:r>
            <a:r>
              <a:rPr lang="en-US"/>
              <a:t> </a:t>
            </a:r>
            <a:r>
              <a:rPr lang="en-US" err="1"/>
              <a:t>opplevd</a:t>
            </a:r>
            <a:r>
              <a:rPr lang="en-US"/>
              <a:t>. </a:t>
            </a:r>
            <a:endParaRPr lang="en-US">
              <a:cs typeface="Calibri"/>
            </a:endParaRPr>
          </a:p>
          <a:p>
            <a:endParaRPr lang="en-US"/>
          </a:p>
          <a:p>
            <a:r>
              <a:rPr lang="en-US"/>
              <a:t>Det er </a:t>
            </a:r>
            <a:r>
              <a:rPr lang="en-US" err="1"/>
              <a:t>greit</a:t>
            </a:r>
            <a:r>
              <a:rPr lang="en-US"/>
              <a:t> å </a:t>
            </a:r>
            <a:r>
              <a:rPr lang="en-US" err="1"/>
              <a:t>gråte</a:t>
            </a:r>
            <a:r>
              <a:rPr lang="en-US"/>
              <a:t> </a:t>
            </a:r>
            <a:r>
              <a:rPr lang="en-US" err="1"/>
              <a:t>som</a:t>
            </a:r>
            <a:r>
              <a:rPr lang="en-US"/>
              <a:t> </a:t>
            </a:r>
            <a:r>
              <a:rPr lang="en-US" err="1"/>
              <a:t>voksen</a:t>
            </a:r>
            <a:r>
              <a:rPr lang="en-US"/>
              <a:t> </a:t>
            </a:r>
            <a:r>
              <a:rPr lang="en-US" err="1"/>
              <a:t>og</a:t>
            </a:r>
            <a:r>
              <a:rPr lang="en-US"/>
              <a:t> </a:t>
            </a:r>
            <a:r>
              <a:rPr lang="en-US" err="1"/>
              <a:t>bli</a:t>
            </a:r>
            <a:r>
              <a:rPr lang="en-US"/>
              <a:t> lei seg, men </a:t>
            </a:r>
            <a:r>
              <a:rPr lang="en-US" err="1"/>
              <a:t>barnet</a:t>
            </a:r>
            <a:r>
              <a:rPr lang="en-US"/>
              <a:t> </a:t>
            </a:r>
            <a:r>
              <a:rPr lang="en-US" err="1"/>
              <a:t>trenger</a:t>
            </a:r>
            <a:r>
              <a:rPr lang="en-US"/>
              <a:t> å </a:t>
            </a:r>
            <a:r>
              <a:rPr lang="en-US" err="1"/>
              <a:t>vite</a:t>
            </a:r>
            <a:r>
              <a:rPr lang="en-US"/>
              <a:t> at det </a:t>
            </a:r>
            <a:r>
              <a:rPr lang="en-US" err="1"/>
              <a:t>ikke</a:t>
            </a:r>
            <a:r>
              <a:rPr lang="en-US"/>
              <a:t> er </a:t>
            </a:r>
            <a:r>
              <a:rPr lang="en-US" err="1"/>
              <a:t>barnets</a:t>
            </a:r>
            <a:r>
              <a:rPr lang="en-US"/>
              <a:t> </a:t>
            </a:r>
            <a:r>
              <a:rPr lang="en-US" err="1"/>
              <a:t>skyld</a:t>
            </a:r>
            <a:r>
              <a:rPr lang="en-US"/>
              <a:t> at den </a:t>
            </a:r>
            <a:r>
              <a:rPr lang="en-US" err="1"/>
              <a:t>voksne</a:t>
            </a:r>
            <a:r>
              <a:rPr lang="en-US"/>
              <a:t> er lei seg </a:t>
            </a:r>
            <a:r>
              <a:rPr lang="en-US" err="1"/>
              <a:t>og</a:t>
            </a:r>
            <a:r>
              <a:rPr lang="en-US"/>
              <a:t> </a:t>
            </a:r>
            <a:r>
              <a:rPr lang="en-US" err="1"/>
              <a:t>trenger</a:t>
            </a:r>
            <a:r>
              <a:rPr lang="en-US"/>
              <a:t> mange </a:t>
            </a:r>
            <a:r>
              <a:rPr lang="en-US" err="1"/>
              <a:t>forsikringer</a:t>
            </a:r>
            <a:r>
              <a:rPr lang="en-US"/>
              <a:t> </a:t>
            </a:r>
            <a:r>
              <a:rPr lang="en-US" err="1"/>
              <a:t>på</a:t>
            </a:r>
            <a:r>
              <a:rPr lang="en-US"/>
              <a:t> </a:t>
            </a:r>
            <a:r>
              <a:rPr lang="en-US" err="1"/>
              <a:t>dette</a:t>
            </a:r>
            <a:r>
              <a:rPr lang="en-US"/>
              <a:t>. </a:t>
            </a:r>
          </a:p>
          <a:p>
            <a:endParaRPr lang="en-US"/>
          </a:p>
          <a:p>
            <a:r>
              <a:rPr lang="en-US">
                <a:cs typeface="Calibri"/>
              </a:rPr>
              <a:t>Gi </a:t>
            </a:r>
            <a:r>
              <a:rPr lang="en-US" err="1">
                <a:cs typeface="Calibri"/>
              </a:rPr>
              <a:t>en</a:t>
            </a:r>
            <a:r>
              <a:rPr lang="en-US">
                <a:cs typeface="Calibri"/>
              </a:rPr>
              <a:t> </a:t>
            </a:r>
            <a:r>
              <a:rPr lang="en-US" err="1">
                <a:cs typeface="Calibri"/>
              </a:rPr>
              <a:t>ordentlig</a:t>
            </a:r>
            <a:r>
              <a:rPr lang="en-US">
                <a:cs typeface="Calibri"/>
              </a:rPr>
              <a:t> </a:t>
            </a:r>
            <a:r>
              <a:rPr lang="en-US" err="1">
                <a:cs typeface="Calibri"/>
              </a:rPr>
              <a:t>unnskyldning</a:t>
            </a:r>
            <a:r>
              <a:rPr lang="en-US">
                <a:cs typeface="Calibri"/>
              </a:rPr>
              <a:t> om du </a:t>
            </a:r>
            <a:r>
              <a:rPr lang="en-US" err="1">
                <a:cs typeface="Calibri"/>
              </a:rPr>
              <a:t>reagerer</a:t>
            </a:r>
            <a:r>
              <a:rPr lang="en-US">
                <a:cs typeface="Calibri"/>
              </a:rPr>
              <a:t> </a:t>
            </a:r>
            <a:r>
              <a:rPr lang="en-US" err="1">
                <a:cs typeface="Calibri"/>
              </a:rPr>
              <a:t>på</a:t>
            </a:r>
            <a:r>
              <a:rPr lang="en-US">
                <a:cs typeface="Calibri"/>
              </a:rPr>
              <a:t> </a:t>
            </a:r>
            <a:r>
              <a:rPr lang="en-US" err="1">
                <a:cs typeface="Calibri"/>
              </a:rPr>
              <a:t>en</a:t>
            </a:r>
            <a:r>
              <a:rPr lang="en-US">
                <a:cs typeface="Calibri"/>
              </a:rPr>
              <a:t> </a:t>
            </a:r>
            <a:r>
              <a:rPr lang="en-US" err="1">
                <a:cs typeface="Calibri"/>
              </a:rPr>
              <a:t>måte</a:t>
            </a:r>
            <a:r>
              <a:rPr lang="en-US">
                <a:cs typeface="Calibri"/>
              </a:rPr>
              <a:t> </a:t>
            </a:r>
            <a:r>
              <a:rPr lang="en-US" err="1">
                <a:cs typeface="Calibri"/>
              </a:rPr>
              <a:t>somdu</a:t>
            </a:r>
            <a:r>
              <a:rPr lang="en-US">
                <a:cs typeface="Calibri"/>
              </a:rPr>
              <a:t> </a:t>
            </a:r>
            <a:r>
              <a:rPr lang="en-US" err="1">
                <a:cs typeface="Calibri"/>
              </a:rPr>
              <a:t>tenker</a:t>
            </a:r>
            <a:r>
              <a:rPr lang="en-US">
                <a:cs typeface="Calibri"/>
              </a:rPr>
              <a:t> I </a:t>
            </a:r>
            <a:r>
              <a:rPr lang="en-US" err="1">
                <a:cs typeface="Calibri"/>
              </a:rPr>
              <a:t>ettertid</a:t>
            </a:r>
            <a:r>
              <a:rPr lang="en-US">
                <a:cs typeface="Calibri"/>
              </a:rPr>
              <a:t> at </a:t>
            </a:r>
            <a:r>
              <a:rPr lang="en-US" err="1">
                <a:cs typeface="Calibri"/>
              </a:rPr>
              <a:t>ble</a:t>
            </a:r>
            <a:r>
              <a:rPr lang="en-US">
                <a:cs typeface="Calibri"/>
              </a:rPr>
              <a:t> </a:t>
            </a:r>
            <a:r>
              <a:rPr lang="en-US" err="1">
                <a:cs typeface="Calibri"/>
              </a:rPr>
              <a:t>dum</a:t>
            </a:r>
            <a:r>
              <a:rPr lang="en-US">
                <a:cs typeface="Calibri"/>
              </a:rPr>
              <a:t>. Ta </a:t>
            </a:r>
            <a:r>
              <a:rPr lang="en-US" err="1">
                <a:cs typeface="Calibri"/>
              </a:rPr>
              <a:t>ansvaret</a:t>
            </a:r>
            <a:r>
              <a:rPr lang="en-US">
                <a:cs typeface="Calibri"/>
              </a:rPr>
              <a:t> for </a:t>
            </a:r>
            <a:r>
              <a:rPr lang="en-US" err="1">
                <a:cs typeface="Calibri"/>
              </a:rPr>
              <a:t>egen</a:t>
            </a:r>
            <a:r>
              <a:rPr lang="en-US">
                <a:cs typeface="Calibri"/>
              </a:rPr>
              <a:t> </a:t>
            </a:r>
            <a:r>
              <a:rPr lang="en-US" err="1">
                <a:cs typeface="Calibri"/>
              </a:rPr>
              <a:t>reaksjon</a:t>
            </a:r>
            <a:r>
              <a:rPr lang="en-US">
                <a:cs typeface="Calibri"/>
              </a:rPr>
              <a:t> </a:t>
            </a:r>
            <a:r>
              <a:rPr lang="en-US" err="1">
                <a:cs typeface="Calibri"/>
              </a:rPr>
              <a:t>og</a:t>
            </a:r>
            <a:r>
              <a:rPr lang="en-US">
                <a:cs typeface="Calibri"/>
              </a:rPr>
              <a:t> </a:t>
            </a:r>
            <a:r>
              <a:rPr lang="en-US" err="1">
                <a:cs typeface="Calibri"/>
              </a:rPr>
              <a:t>si</a:t>
            </a:r>
            <a:r>
              <a:rPr lang="en-US">
                <a:cs typeface="Calibri"/>
              </a:rPr>
              <a:t> at du er lei deg for at det </a:t>
            </a:r>
            <a:r>
              <a:rPr lang="en-US" err="1">
                <a:cs typeface="Calibri"/>
              </a:rPr>
              <a:t>ble</a:t>
            </a:r>
            <a:r>
              <a:rPr lang="en-US">
                <a:cs typeface="Calibri"/>
              </a:rPr>
              <a:t> </a:t>
            </a:r>
            <a:r>
              <a:rPr lang="en-US" err="1">
                <a:cs typeface="Calibri"/>
              </a:rPr>
              <a:t>dumt</a:t>
            </a:r>
            <a:r>
              <a:rPr lang="en-US">
                <a:cs typeface="Calibri"/>
              </a:rPr>
              <a:t>. </a:t>
            </a:r>
          </a:p>
          <a:p>
            <a:r>
              <a:rPr lang="nb-NO"/>
              <a:t> </a:t>
            </a:r>
          </a:p>
          <a:p>
            <a:endParaRPr lang="nb-NO"/>
          </a:p>
          <a:p>
            <a:endParaRPr lang="nb-NO">
              <a:cs typeface="Calibri"/>
            </a:endParaRPr>
          </a:p>
          <a:p>
            <a:endParaRPr lang="nb-NO"/>
          </a:p>
          <a:p>
            <a:endParaRPr lang="nb-NO"/>
          </a:p>
        </p:txBody>
      </p:sp>
      <p:sp>
        <p:nvSpPr>
          <p:cNvPr id="4" name="Plassholder for lysbildenummer 3"/>
          <p:cNvSpPr>
            <a:spLocks noGrp="1"/>
          </p:cNvSpPr>
          <p:nvPr>
            <p:ph type="sldNum" sz="quarter" idx="5"/>
          </p:nvPr>
        </p:nvSpPr>
        <p:spPr/>
        <p:txBody>
          <a:bodyPr/>
          <a:lstStyle/>
          <a:p>
            <a:fld id="{58940A1C-C1EE-4646-B7A5-2E7169BACB61}" type="slidenum">
              <a:rPr lang="nb-NO" smtClean="0"/>
              <a:t>10</a:t>
            </a:fld>
            <a:endParaRPr lang="nb-NO"/>
          </a:p>
        </p:txBody>
      </p:sp>
    </p:spTree>
    <p:extLst>
      <p:ext uri="{BB962C8B-B14F-4D97-AF65-F5344CB8AC3E}">
        <p14:creationId xmlns:p14="http://schemas.microsoft.com/office/powerpoint/2010/main" val="1658447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Her skal dere gå igjennom noen måter å møte barn som har det vanskelig på i plenum. Man skal i fellesskap finne eksempler på hvordan det kan se ut i praksis. Her gis det rom for å fortelle egne eksempler. Kursholder bør være forberedt på å komme med noen eksempler under hvert punkt, og vi gir dere noen forslag. </a:t>
            </a:r>
          </a:p>
        </p:txBody>
      </p:sp>
      <p:sp>
        <p:nvSpPr>
          <p:cNvPr id="4" name="Plassholder for lysbildenummer 3"/>
          <p:cNvSpPr>
            <a:spLocks noGrp="1"/>
          </p:cNvSpPr>
          <p:nvPr>
            <p:ph type="sldNum" sz="quarter" idx="5"/>
          </p:nvPr>
        </p:nvSpPr>
        <p:spPr/>
        <p:txBody>
          <a:bodyPr/>
          <a:lstStyle/>
          <a:p>
            <a:fld id="{58940A1C-C1EE-4646-B7A5-2E7169BACB61}" type="slidenum">
              <a:rPr lang="nb-NO" smtClean="0"/>
              <a:t>11</a:t>
            </a:fld>
            <a:endParaRPr lang="nb-NO"/>
          </a:p>
        </p:txBody>
      </p:sp>
    </p:spTree>
    <p:extLst>
      <p:ext uri="{BB962C8B-B14F-4D97-AF65-F5344CB8AC3E}">
        <p14:creationId xmlns:p14="http://schemas.microsoft.com/office/powerpoint/2010/main" val="2346686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a:t>Det </a:t>
            </a:r>
            <a:r>
              <a:rPr lang="en-US" err="1"/>
              <a:t>som</a:t>
            </a:r>
            <a:r>
              <a:rPr lang="en-US"/>
              <a:t> er </a:t>
            </a:r>
            <a:r>
              <a:rPr lang="en-US" err="1"/>
              <a:t>viktig</a:t>
            </a:r>
            <a:r>
              <a:rPr lang="en-US"/>
              <a:t> I </a:t>
            </a:r>
            <a:r>
              <a:rPr lang="en-US" err="1"/>
              <a:t>denne</a:t>
            </a:r>
            <a:r>
              <a:rPr lang="en-US"/>
              <a:t> </a:t>
            </a:r>
            <a:r>
              <a:rPr lang="en-US" err="1"/>
              <a:t>sammenhengen</a:t>
            </a:r>
            <a:r>
              <a:rPr lang="en-US"/>
              <a:t> er å </a:t>
            </a:r>
            <a:r>
              <a:rPr lang="en-US" err="1"/>
              <a:t>følge</a:t>
            </a:r>
            <a:r>
              <a:rPr lang="en-US"/>
              <a:t> </a:t>
            </a:r>
            <a:r>
              <a:rPr lang="en-US" err="1"/>
              <a:t>barnets</a:t>
            </a:r>
            <a:r>
              <a:rPr lang="en-US"/>
              <a:t> </a:t>
            </a:r>
            <a:r>
              <a:rPr lang="en-US" err="1"/>
              <a:t>initiativ</a:t>
            </a:r>
            <a:r>
              <a:rPr lang="en-US"/>
              <a:t> </a:t>
            </a:r>
            <a:r>
              <a:rPr lang="en-US" err="1"/>
              <a:t>til</a:t>
            </a:r>
            <a:r>
              <a:rPr lang="en-US"/>
              <a:t> </a:t>
            </a:r>
            <a:r>
              <a:rPr lang="en-US" err="1"/>
              <a:t>kontakt</a:t>
            </a:r>
            <a:r>
              <a:rPr lang="en-US"/>
              <a:t> og å </a:t>
            </a:r>
            <a:r>
              <a:rPr lang="en-US" err="1"/>
              <a:t>snakke</a:t>
            </a:r>
            <a:r>
              <a:rPr lang="en-US"/>
              <a:t> om det </a:t>
            </a:r>
            <a:r>
              <a:rPr lang="en-US" err="1"/>
              <a:t>som</a:t>
            </a:r>
            <a:r>
              <a:rPr lang="en-US"/>
              <a:t> er </a:t>
            </a:r>
            <a:r>
              <a:rPr lang="en-US" err="1"/>
              <a:t>vanskelig</a:t>
            </a:r>
            <a:r>
              <a:rPr lang="en-US"/>
              <a:t>. </a:t>
            </a:r>
            <a:r>
              <a:rPr lang="en-US" err="1"/>
              <a:t>Tilpasse</a:t>
            </a:r>
            <a:r>
              <a:rPr lang="en-US"/>
              <a:t> seg </a:t>
            </a:r>
            <a:r>
              <a:rPr lang="en-US" err="1"/>
              <a:t>barnets</a:t>
            </a:r>
            <a:r>
              <a:rPr lang="en-US"/>
              <a:t> alder og </a:t>
            </a:r>
            <a:r>
              <a:rPr lang="en-US" err="1"/>
              <a:t>uttrykksform</a:t>
            </a:r>
            <a:r>
              <a:rPr lang="en-US"/>
              <a:t>. Å snake om det </a:t>
            </a:r>
            <a:r>
              <a:rPr lang="en-US" err="1"/>
              <a:t>som</a:t>
            </a:r>
            <a:r>
              <a:rPr lang="en-US"/>
              <a:t> </a:t>
            </a:r>
            <a:r>
              <a:rPr lang="en-US" err="1"/>
              <a:t>en</a:t>
            </a:r>
            <a:r>
              <a:rPr lang="en-US"/>
              <a:t> </a:t>
            </a:r>
            <a:r>
              <a:rPr lang="en-US" err="1"/>
              <a:t>vanskelig</a:t>
            </a:r>
            <a:r>
              <a:rPr lang="en-US"/>
              <a:t> er </a:t>
            </a:r>
            <a:r>
              <a:rPr lang="en-US" err="1"/>
              <a:t>ofte</a:t>
            </a:r>
            <a:r>
              <a:rPr lang="en-US"/>
              <a:t> </a:t>
            </a:r>
            <a:r>
              <a:rPr lang="en-US" err="1"/>
              <a:t>godt</a:t>
            </a:r>
            <a:r>
              <a:rPr lang="en-US"/>
              <a:t> for barn, </a:t>
            </a:r>
            <a:r>
              <a:rPr lang="en-US" err="1"/>
              <a:t>likt</a:t>
            </a:r>
            <a:r>
              <a:rPr lang="en-US"/>
              <a:t> </a:t>
            </a:r>
            <a:r>
              <a:rPr lang="en-US" err="1"/>
              <a:t>som</a:t>
            </a:r>
            <a:r>
              <a:rPr lang="en-US"/>
              <a:t> </a:t>
            </a:r>
            <a:r>
              <a:rPr lang="en-US" err="1"/>
              <a:t>voksne</a:t>
            </a:r>
            <a:r>
              <a:rPr lang="en-US"/>
              <a:t>. La de </a:t>
            </a:r>
            <a:r>
              <a:rPr lang="en-US" err="1"/>
              <a:t>få</a:t>
            </a:r>
            <a:r>
              <a:rPr lang="en-US"/>
              <a:t> </a:t>
            </a:r>
            <a:r>
              <a:rPr lang="en-US" err="1"/>
              <a:t>snakke</a:t>
            </a:r>
            <a:r>
              <a:rPr lang="en-US"/>
              <a:t> seg tom, </a:t>
            </a:r>
            <a:r>
              <a:rPr lang="en-US" err="1"/>
              <a:t>lytt</a:t>
            </a:r>
            <a:r>
              <a:rPr lang="en-US"/>
              <a:t>, </a:t>
            </a:r>
            <a:r>
              <a:rPr lang="en-US" err="1"/>
              <a:t>prøv</a:t>
            </a:r>
            <a:r>
              <a:rPr lang="en-US"/>
              <a:t> å </a:t>
            </a:r>
            <a:r>
              <a:rPr lang="en-US" err="1"/>
              <a:t>møt</a:t>
            </a:r>
            <a:r>
              <a:rPr lang="en-US"/>
              <a:t> med </a:t>
            </a:r>
            <a:r>
              <a:rPr lang="en-US" err="1"/>
              <a:t>forståelse</a:t>
            </a:r>
            <a:r>
              <a:rPr lang="en-US"/>
              <a:t>. </a:t>
            </a:r>
          </a:p>
          <a:p>
            <a:r>
              <a:rPr lang="en-US" err="1"/>
              <a:t>Barna</a:t>
            </a:r>
            <a:r>
              <a:rPr lang="en-US"/>
              <a:t> </a:t>
            </a:r>
            <a:r>
              <a:rPr lang="en-US" err="1"/>
              <a:t>kan</a:t>
            </a:r>
            <a:r>
              <a:rPr lang="en-US"/>
              <a:t> mangle </a:t>
            </a:r>
            <a:r>
              <a:rPr lang="en-US" err="1"/>
              <a:t>ord</a:t>
            </a:r>
            <a:r>
              <a:rPr lang="en-US"/>
              <a:t> og </a:t>
            </a:r>
            <a:r>
              <a:rPr lang="en-US" err="1"/>
              <a:t>kan</a:t>
            </a:r>
            <a:r>
              <a:rPr lang="en-US"/>
              <a:t> </a:t>
            </a:r>
            <a:r>
              <a:rPr lang="en-US" err="1"/>
              <a:t>trenge</a:t>
            </a:r>
            <a:r>
              <a:rPr lang="en-US"/>
              <a:t> </a:t>
            </a:r>
            <a:r>
              <a:rPr lang="en-US" err="1"/>
              <a:t>hjelp</a:t>
            </a:r>
            <a:r>
              <a:rPr lang="en-US"/>
              <a:t> </a:t>
            </a:r>
            <a:r>
              <a:rPr lang="en-US" err="1"/>
              <a:t>til</a:t>
            </a:r>
            <a:r>
              <a:rPr lang="en-US"/>
              <a:t> å </a:t>
            </a:r>
            <a:r>
              <a:rPr lang="en-US" err="1"/>
              <a:t>uttrykke</a:t>
            </a:r>
            <a:r>
              <a:rPr lang="en-US"/>
              <a:t> seg. Det </a:t>
            </a:r>
            <a:r>
              <a:rPr lang="en-US" err="1"/>
              <a:t>kan</a:t>
            </a:r>
            <a:r>
              <a:rPr lang="en-US"/>
              <a:t> </a:t>
            </a:r>
            <a:r>
              <a:rPr lang="en-US" err="1"/>
              <a:t>være</a:t>
            </a:r>
            <a:r>
              <a:rPr lang="en-US"/>
              <a:t> </a:t>
            </a:r>
            <a:r>
              <a:rPr lang="en-US" err="1"/>
              <a:t>vanskelig</a:t>
            </a:r>
            <a:r>
              <a:rPr lang="en-US"/>
              <a:t> å </a:t>
            </a:r>
            <a:r>
              <a:rPr lang="en-US" err="1"/>
              <a:t>uttrykke</a:t>
            </a:r>
            <a:r>
              <a:rPr lang="en-US"/>
              <a:t> de </a:t>
            </a:r>
            <a:r>
              <a:rPr lang="en-US" err="1"/>
              <a:t>følelsene</a:t>
            </a:r>
            <a:r>
              <a:rPr lang="en-US"/>
              <a:t> </a:t>
            </a:r>
            <a:r>
              <a:rPr lang="en-US" err="1"/>
              <a:t>en</a:t>
            </a:r>
            <a:r>
              <a:rPr lang="en-US"/>
              <a:t> </a:t>
            </a:r>
            <a:r>
              <a:rPr lang="en-US" err="1"/>
              <a:t>har</a:t>
            </a:r>
            <a:r>
              <a:rPr lang="en-US"/>
              <a:t> </a:t>
            </a:r>
            <a:r>
              <a:rPr lang="en-US" err="1"/>
              <a:t>inni</a:t>
            </a:r>
            <a:r>
              <a:rPr lang="en-US"/>
              <a:t> seg, </a:t>
            </a:r>
            <a:r>
              <a:rPr lang="en-US" err="1"/>
              <a:t>så</a:t>
            </a:r>
            <a:r>
              <a:rPr lang="en-US"/>
              <a:t> da </a:t>
            </a:r>
            <a:r>
              <a:rPr lang="en-US" err="1"/>
              <a:t>kan</a:t>
            </a:r>
            <a:r>
              <a:rPr lang="en-US"/>
              <a:t> man </a:t>
            </a:r>
            <a:r>
              <a:rPr lang="en-US" err="1"/>
              <a:t>som</a:t>
            </a:r>
            <a:r>
              <a:rPr lang="en-US"/>
              <a:t> </a:t>
            </a:r>
            <a:r>
              <a:rPr lang="en-US" err="1"/>
              <a:t>voksen</a:t>
            </a:r>
            <a:r>
              <a:rPr lang="en-US"/>
              <a:t> </a:t>
            </a:r>
            <a:r>
              <a:rPr lang="en-US" err="1"/>
              <a:t>forsiktig</a:t>
            </a:r>
            <a:r>
              <a:rPr lang="en-US"/>
              <a:t> “</a:t>
            </a:r>
            <a:r>
              <a:rPr lang="en-US" err="1"/>
              <a:t>gjette</a:t>
            </a:r>
            <a:r>
              <a:rPr lang="en-US"/>
              <a:t>”, </a:t>
            </a:r>
            <a:r>
              <a:rPr lang="en-US" err="1"/>
              <a:t>så</a:t>
            </a:r>
            <a:r>
              <a:rPr lang="en-US"/>
              <a:t> </a:t>
            </a:r>
            <a:r>
              <a:rPr lang="en-US" err="1"/>
              <a:t>retter</a:t>
            </a:r>
            <a:r>
              <a:rPr lang="en-US"/>
              <a:t> </a:t>
            </a:r>
            <a:r>
              <a:rPr lang="en-US" err="1"/>
              <a:t>gjerne</a:t>
            </a:r>
            <a:r>
              <a:rPr lang="en-US"/>
              <a:t> </a:t>
            </a:r>
            <a:r>
              <a:rPr lang="en-US" err="1"/>
              <a:t>barnet</a:t>
            </a:r>
            <a:r>
              <a:rPr lang="en-US"/>
              <a:t> </a:t>
            </a:r>
            <a:r>
              <a:rPr lang="en-US" err="1"/>
              <a:t>på</a:t>
            </a:r>
            <a:r>
              <a:rPr lang="en-US"/>
              <a:t> deg om du tar </a:t>
            </a:r>
            <a:r>
              <a:rPr lang="en-US" err="1"/>
              <a:t>feil</a:t>
            </a:r>
            <a:r>
              <a:rPr lang="en-US"/>
              <a:t>. </a:t>
            </a:r>
          </a:p>
          <a:p>
            <a:r>
              <a:rPr lang="en-US"/>
              <a:t>Mange barn </a:t>
            </a:r>
            <a:r>
              <a:rPr lang="en-US" err="1"/>
              <a:t>forteller</a:t>
            </a:r>
            <a:r>
              <a:rPr lang="en-US"/>
              <a:t> </a:t>
            </a:r>
            <a:r>
              <a:rPr lang="en-US" err="1"/>
              <a:t>gjerne</a:t>
            </a:r>
            <a:r>
              <a:rPr lang="en-US"/>
              <a:t> om det </a:t>
            </a:r>
            <a:r>
              <a:rPr lang="en-US" err="1"/>
              <a:t>som</a:t>
            </a:r>
            <a:r>
              <a:rPr lang="en-US"/>
              <a:t> er </a:t>
            </a:r>
            <a:r>
              <a:rPr lang="en-US" err="1"/>
              <a:t>vanskelig</a:t>
            </a:r>
            <a:r>
              <a:rPr lang="en-US"/>
              <a:t> </a:t>
            </a:r>
            <a:r>
              <a:rPr lang="en-US" err="1"/>
              <a:t>igjennom</a:t>
            </a:r>
            <a:r>
              <a:rPr lang="en-US"/>
              <a:t> lek, </a:t>
            </a:r>
            <a:r>
              <a:rPr lang="en-US" err="1"/>
              <a:t>tegninger</a:t>
            </a:r>
            <a:r>
              <a:rPr lang="en-US"/>
              <a:t> </a:t>
            </a:r>
            <a:r>
              <a:rPr lang="en-US" err="1"/>
              <a:t>osv</a:t>
            </a:r>
            <a:r>
              <a:rPr lang="en-US"/>
              <a:t>. </a:t>
            </a:r>
          </a:p>
          <a:p>
            <a:endParaRPr lang="en-US"/>
          </a:p>
          <a:p>
            <a:r>
              <a:rPr lang="en-US"/>
              <a:t>Det </a:t>
            </a:r>
            <a:r>
              <a:rPr lang="en-US" err="1"/>
              <a:t>som</a:t>
            </a:r>
            <a:r>
              <a:rPr lang="en-US"/>
              <a:t> er </a:t>
            </a:r>
            <a:r>
              <a:rPr lang="en-US" err="1"/>
              <a:t>viktig</a:t>
            </a:r>
            <a:r>
              <a:rPr lang="en-US"/>
              <a:t> er at </a:t>
            </a:r>
            <a:r>
              <a:rPr lang="en-US" err="1"/>
              <a:t>barnet</a:t>
            </a:r>
            <a:r>
              <a:rPr lang="en-US"/>
              <a:t> </a:t>
            </a:r>
            <a:r>
              <a:rPr lang="en-US" err="1"/>
              <a:t>ikke</a:t>
            </a:r>
            <a:r>
              <a:rPr lang="en-US"/>
              <a:t> </a:t>
            </a:r>
            <a:r>
              <a:rPr lang="en-US" err="1"/>
              <a:t>tror</a:t>
            </a:r>
            <a:r>
              <a:rPr lang="en-US"/>
              <a:t> at det </a:t>
            </a:r>
            <a:r>
              <a:rPr lang="en-US" err="1"/>
              <a:t>som</a:t>
            </a:r>
            <a:r>
              <a:rPr lang="en-US"/>
              <a:t> </a:t>
            </a:r>
            <a:r>
              <a:rPr lang="en-US" err="1"/>
              <a:t>har</a:t>
            </a:r>
            <a:r>
              <a:rPr lang="en-US"/>
              <a:t> </a:t>
            </a:r>
            <a:r>
              <a:rPr lang="en-US" err="1"/>
              <a:t>hendt</a:t>
            </a:r>
            <a:r>
              <a:rPr lang="en-US"/>
              <a:t> og er </a:t>
            </a:r>
            <a:r>
              <a:rPr lang="en-US" err="1"/>
              <a:t>vanskelig</a:t>
            </a:r>
            <a:r>
              <a:rPr lang="en-US"/>
              <a:t> er </a:t>
            </a:r>
            <a:r>
              <a:rPr lang="en-US" err="1"/>
              <a:t>deres</a:t>
            </a:r>
            <a:r>
              <a:rPr lang="en-US"/>
              <a:t> </a:t>
            </a:r>
            <a:r>
              <a:rPr lang="en-US" err="1"/>
              <a:t>feil</a:t>
            </a:r>
            <a:r>
              <a:rPr lang="en-US"/>
              <a:t>. De </a:t>
            </a:r>
            <a:r>
              <a:rPr lang="en-US" err="1"/>
              <a:t>trenger</a:t>
            </a:r>
            <a:r>
              <a:rPr lang="en-US"/>
              <a:t> </a:t>
            </a:r>
            <a:r>
              <a:rPr lang="en-US" err="1"/>
              <a:t>gjerne</a:t>
            </a:r>
            <a:r>
              <a:rPr lang="en-US"/>
              <a:t> </a:t>
            </a:r>
            <a:r>
              <a:rPr lang="en-US" err="1"/>
              <a:t>gjentatte</a:t>
            </a:r>
            <a:r>
              <a:rPr lang="en-US"/>
              <a:t> </a:t>
            </a:r>
            <a:r>
              <a:rPr lang="en-US" err="1"/>
              <a:t>forsikringer</a:t>
            </a:r>
            <a:r>
              <a:rPr lang="en-US"/>
              <a:t> </a:t>
            </a:r>
            <a:r>
              <a:rPr lang="en-US" err="1"/>
              <a:t>på</a:t>
            </a:r>
            <a:r>
              <a:rPr lang="en-US"/>
              <a:t> at det </a:t>
            </a:r>
            <a:r>
              <a:rPr lang="en-US" err="1"/>
              <a:t>ikke</a:t>
            </a:r>
            <a:r>
              <a:rPr lang="en-US"/>
              <a:t> er </a:t>
            </a:r>
            <a:r>
              <a:rPr lang="en-US" err="1"/>
              <a:t>deres</a:t>
            </a:r>
            <a:r>
              <a:rPr lang="en-US"/>
              <a:t> </a:t>
            </a:r>
            <a:r>
              <a:rPr lang="en-US" err="1"/>
              <a:t>feil</a:t>
            </a:r>
            <a:r>
              <a:rPr lang="en-US"/>
              <a:t> at </a:t>
            </a:r>
            <a:r>
              <a:rPr lang="en-US" err="1"/>
              <a:t>dere</a:t>
            </a:r>
            <a:r>
              <a:rPr lang="en-US"/>
              <a:t> </a:t>
            </a:r>
            <a:r>
              <a:rPr lang="en-US" err="1"/>
              <a:t>har</a:t>
            </a:r>
            <a:r>
              <a:rPr lang="en-US"/>
              <a:t> </a:t>
            </a:r>
            <a:r>
              <a:rPr lang="en-US" err="1"/>
              <a:t>flyttet</a:t>
            </a:r>
            <a:r>
              <a:rPr lang="en-US"/>
              <a:t> </a:t>
            </a:r>
            <a:r>
              <a:rPr lang="en-US" err="1"/>
              <a:t>osv</a:t>
            </a:r>
            <a:r>
              <a:rPr lang="en-US"/>
              <a:t>. </a:t>
            </a:r>
          </a:p>
          <a:p>
            <a:endParaRPr lang="en-US"/>
          </a:p>
          <a:p>
            <a:r>
              <a:rPr lang="en-US" err="1"/>
              <a:t>Vanskelig</a:t>
            </a:r>
            <a:r>
              <a:rPr lang="en-US"/>
              <a:t> å </a:t>
            </a:r>
            <a:r>
              <a:rPr lang="en-US" err="1"/>
              <a:t>snakke</a:t>
            </a:r>
            <a:r>
              <a:rPr lang="en-US"/>
              <a:t> med </a:t>
            </a:r>
            <a:r>
              <a:rPr lang="en-US" err="1"/>
              <a:t>barna</a:t>
            </a:r>
            <a:r>
              <a:rPr lang="en-US"/>
              <a:t> om det </a:t>
            </a:r>
            <a:r>
              <a:rPr lang="en-US" err="1"/>
              <a:t>som</a:t>
            </a:r>
            <a:r>
              <a:rPr lang="en-US"/>
              <a:t> er </a:t>
            </a:r>
            <a:r>
              <a:rPr lang="en-US" err="1"/>
              <a:t>vondt</a:t>
            </a:r>
            <a:r>
              <a:rPr lang="en-US"/>
              <a:t> </a:t>
            </a:r>
            <a:r>
              <a:rPr lang="en-US" err="1"/>
              <a:t>fordi</a:t>
            </a:r>
            <a:r>
              <a:rPr lang="en-US"/>
              <a:t> </a:t>
            </a:r>
            <a:r>
              <a:rPr lang="en-US" err="1"/>
              <a:t>selv</a:t>
            </a:r>
            <a:r>
              <a:rPr lang="en-US"/>
              <a:t> </a:t>
            </a:r>
            <a:r>
              <a:rPr lang="en-US" err="1"/>
              <a:t>har</a:t>
            </a:r>
            <a:r>
              <a:rPr lang="en-US"/>
              <a:t> det </a:t>
            </a:r>
            <a:r>
              <a:rPr lang="en-US" err="1"/>
              <a:t>tungt</a:t>
            </a:r>
            <a:r>
              <a:rPr lang="en-US"/>
              <a:t> </a:t>
            </a:r>
            <a:r>
              <a:rPr lang="en-US" err="1"/>
              <a:t>eller</a:t>
            </a:r>
            <a:r>
              <a:rPr lang="en-US"/>
              <a:t> </a:t>
            </a:r>
            <a:r>
              <a:rPr lang="en-US" err="1"/>
              <a:t>fordi</a:t>
            </a:r>
            <a:r>
              <a:rPr lang="en-US"/>
              <a:t> man </a:t>
            </a:r>
            <a:r>
              <a:rPr lang="en-US" err="1"/>
              <a:t>ikke</a:t>
            </a:r>
            <a:r>
              <a:rPr lang="en-US"/>
              <a:t> </a:t>
            </a:r>
            <a:r>
              <a:rPr lang="en-US" err="1"/>
              <a:t>vil</a:t>
            </a:r>
            <a:r>
              <a:rPr lang="en-US"/>
              <a:t> </a:t>
            </a:r>
            <a:r>
              <a:rPr lang="en-US" err="1"/>
              <a:t>gjøre</a:t>
            </a:r>
            <a:r>
              <a:rPr lang="en-US"/>
              <a:t> det </a:t>
            </a:r>
            <a:r>
              <a:rPr lang="en-US" err="1"/>
              <a:t>verre</a:t>
            </a:r>
            <a:r>
              <a:rPr lang="en-US"/>
              <a:t> for </a:t>
            </a:r>
            <a:r>
              <a:rPr lang="en-US" err="1"/>
              <a:t>barna</a:t>
            </a:r>
            <a:r>
              <a:rPr lang="en-US"/>
              <a:t>. </a:t>
            </a:r>
          </a:p>
          <a:p>
            <a:r>
              <a:rPr lang="en-US" err="1"/>
              <a:t>Barna</a:t>
            </a:r>
            <a:r>
              <a:rPr lang="en-US"/>
              <a:t> </a:t>
            </a:r>
            <a:r>
              <a:rPr lang="en-US" err="1"/>
              <a:t>trenger</a:t>
            </a:r>
            <a:r>
              <a:rPr lang="en-US"/>
              <a:t> at det er </a:t>
            </a:r>
            <a:r>
              <a:rPr lang="en-US" err="1"/>
              <a:t>lov</a:t>
            </a:r>
            <a:r>
              <a:rPr lang="en-US"/>
              <a:t> </a:t>
            </a:r>
            <a:r>
              <a:rPr lang="en-US" err="1"/>
              <a:t>til</a:t>
            </a:r>
            <a:r>
              <a:rPr lang="en-US"/>
              <a:t> å </a:t>
            </a:r>
            <a:r>
              <a:rPr lang="en-US" err="1"/>
              <a:t>snakke</a:t>
            </a:r>
            <a:r>
              <a:rPr lang="en-US"/>
              <a:t> om det de </a:t>
            </a:r>
            <a:r>
              <a:rPr lang="en-US" err="1"/>
              <a:t>har</a:t>
            </a:r>
            <a:r>
              <a:rPr lang="en-US"/>
              <a:t> </a:t>
            </a:r>
            <a:r>
              <a:rPr lang="en-US" err="1"/>
              <a:t>opplevd</a:t>
            </a:r>
            <a:r>
              <a:rPr lang="en-US"/>
              <a:t> og </a:t>
            </a:r>
            <a:r>
              <a:rPr lang="en-US" err="1"/>
              <a:t>opplever</a:t>
            </a:r>
            <a:r>
              <a:rPr lang="en-US"/>
              <a:t>, </a:t>
            </a:r>
            <a:r>
              <a:rPr lang="en-US" err="1"/>
              <a:t>gjerne</a:t>
            </a:r>
            <a:r>
              <a:rPr lang="en-US"/>
              <a:t> I lek (</a:t>
            </a:r>
            <a:r>
              <a:rPr lang="en-US" err="1"/>
              <a:t>mindre</a:t>
            </a:r>
            <a:r>
              <a:rPr lang="en-US"/>
              <a:t> barn) og det er </a:t>
            </a:r>
            <a:r>
              <a:rPr lang="en-US" err="1"/>
              <a:t>gjør</a:t>
            </a:r>
            <a:r>
              <a:rPr lang="en-US"/>
              <a:t> </a:t>
            </a:r>
            <a:r>
              <a:rPr lang="en-US" err="1"/>
              <a:t>godt</a:t>
            </a:r>
            <a:r>
              <a:rPr lang="en-US"/>
              <a:t> å </a:t>
            </a:r>
            <a:r>
              <a:rPr lang="en-US" err="1"/>
              <a:t>få</a:t>
            </a:r>
            <a:r>
              <a:rPr lang="en-US"/>
              <a:t> </a:t>
            </a:r>
            <a:r>
              <a:rPr lang="en-US" err="1"/>
              <a:t>sette</a:t>
            </a:r>
            <a:r>
              <a:rPr lang="en-US"/>
              <a:t> </a:t>
            </a:r>
            <a:r>
              <a:rPr lang="en-US" err="1"/>
              <a:t>ord</a:t>
            </a:r>
            <a:r>
              <a:rPr lang="en-US"/>
              <a:t> </a:t>
            </a:r>
            <a:r>
              <a:rPr lang="en-US" err="1"/>
              <a:t>på</a:t>
            </a:r>
            <a:r>
              <a:rPr lang="en-US"/>
              <a:t> det de </a:t>
            </a:r>
            <a:r>
              <a:rPr lang="en-US" err="1"/>
              <a:t>har</a:t>
            </a:r>
            <a:r>
              <a:rPr lang="en-US"/>
              <a:t> </a:t>
            </a:r>
            <a:r>
              <a:rPr lang="en-US" err="1"/>
              <a:t>opplevd</a:t>
            </a:r>
            <a:r>
              <a:rPr lang="en-US"/>
              <a:t>. </a:t>
            </a:r>
          </a:p>
          <a:p>
            <a:endParaRPr lang="en-US"/>
          </a:p>
          <a:p>
            <a:r>
              <a:rPr lang="en-US"/>
              <a:t>Det er </a:t>
            </a:r>
            <a:r>
              <a:rPr lang="en-US" err="1"/>
              <a:t>greit</a:t>
            </a:r>
            <a:r>
              <a:rPr lang="en-US"/>
              <a:t> å </a:t>
            </a:r>
            <a:r>
              <a:rPr lang="en-US" err="1"/>
              <a:t>gråte</a:t>
            </a:r>
            <a:r>
              <a:rPr lang="en-US"/>
              <a:t> </a:t>
            </a:r>
            <a:r>
              <a:rPr lang="en-US" err="1"/>
              <a:t>som</a:t>
            </a:r>
            <a:r>
              <a:rPr lang="en-US"/>
              <a:t> </a:t>
            </a:r>
            <a:r>
              <a:rPr lang="en-US" err="1"/>
              <a:t>voksen</a:t>
            </a:r>
            <a:r>
              <a:rPr lang="en-US"/>
              <a:t> og </a:t>
            </a:r>
            <a:r>
              <a:rPr lang="en-US" err="1"/>
              <a:t>bli</a:t>
            </a:r>
            <a:r>
              <a:rPr lang="en-US"/>
              <a:t> lei seg, men </a:t>
            </a:r>
            <a:r>
              <a:rPr lang="en-US" err="1"/>
              <a:t>barnet</a:t>
            </a:r>
            <a:r>
              <a:rPr lang="en-US"/>
              <a:t> </a:t>
            </a:r>
            <a:r>
              <a:rPr lang="en-US" err="1"/>
              <a:t>trenger</a:t>
            </a:r>
            <a:r>
              <a:rPr lang="en-US"/>
              <a:t> å </a:t>
            </a:r>
            <a:r>
              <a:rPr lang="en-US" err="1"/>
              <a:t>vite</a:t>
            </a:r>
            <a:r>
              <a:rPr lang="en-US"/>
              <a:t> at det </a:t>
            </a:r>
            <a:r>
              <a:rPr lang="en-US" err="1"/>
              <a:t>ikke</a:t>
            </a:r>
            <a:r>
              <a:rPr lang="en-US"/>
              <a:t> er </a:t>
            </a:r>
            <a:r>
              <a:rPr lang="en-US" err="1"/>
              <a:t>barnets</a:t>
            </a:r>
            <a:r>
              <a:rPr lang="en-US"/>
              <a:t> </a:t>
            </a:r>
            <a:r>
              <a:rPr lang="en-US" err="1"/>
              <a:t>skyld</a:t>
            </a:r>
            <a:r>
              <a:rPr lang="en-US"/>
              <a:t> at den </a:t>
            </a:r>
            <a:r>
              <a:rPr lang="en-US" err="1"/>
              <a:t>voksne</a:t>
            </a:r>
            <a:r>
              <a:rPr lang="en-US"/>
              <a:t> er lei seg. </a:t>
            </a:r>
          </a:p>
          <a:p>
            <a:r>
              <a:rPr lang="nb-NO"/>
              <a:t> Noe om at baret viser vei </a:t>
            </a:r>
          </a:p>
          <a:p>
            <a:endParaRPr lang="nb-NO"/>
          </a:p>
          <a:p>
            <a:r>
              <a:rPr lang="nb-NO"/>
              <a:t>FÅ INN BARNA SOM ER FOR FLINKE</a:t>
            </a:r>
          </a:p>
        </p:txBody>
      </p:sp>
      <p:sp>
        <p:nvSpPr>
          <p:cNvPr id="4" name="Plassholder for lysbildenummer 3"/>
          <p:cNvSpPr>
            <a:spLocks noGrp="1"/>
          </p:cNvSpPr>
          <p:nvPr>
            <p:ph type="sldNum" sz="quarter" idx="5"/>
          </p:nvPr>
        </p:nvSpPr>
        <p:spPr/>
        <p:txBody>
          <a:bodyPr/>
          <a:lstStyle/>
          <a:p>
            <a:fld id="{58940A1C-C1EE-4646-B7A5-2E7169BACB61}" type="slidenum">
              <a:rPr lang="nb-NO" smtClean="0"/>
              <a:t>12</a:t>
            </a:fld>
            <a:endParaRPr lang="nb-NO"/>
          </a:p>
        </p:txBody>
      </p:sp>
    </p:spTree>
    <p:extLst>
      <p:ext uri="{BB962C8B-B14F-4D97-AF65-F5344CB8AC3E}">
        <p14:creationId xmlns:p14="http://schemas.microsoft.com/office/powerpoint/2010/main" val="203038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solidFill>
                  <a:srgbClr val="3F3F3F"/>
                </a:solidFill>
                <a:effectLst/>
                <a:latin typeface="Helvetica" pitchFamily="2" charset="0"/>
              </a:rPr>
              <a:t>Ellers er jo pilarene i traumebevisst omsorg gode å ta med inn i notatdelen:</a:t>
            </a:r>
          </a:p>
          <a:p>
            <a:r>
              <a:rPr lang="nb-NO">
                <a:solidFill>
                  <a:srgbClr val="3F3F3F"/>
                </a:solidFill>
                <a:effectLst/>
                <a:latin typeface="Helvetica" pitchFamily="2" charset="0"/>
              </a:rPr>
              <a:t>- trygghet</a:t>
            </a:r>
          </a:p>
          <a:p>
            <a:r>
              <a:rPr lang="nb-NO">
                <a:solidFill>
                  <a:srgbClr val="3F3F3F"/>
                </a:solidFill>
                <a:effectLst/>
                <a:latin typeface="Helvetica" pitchFamily="2" charset="0"/>
              </a:rPr>
              <a:t>- relasjon</a:t>
            </a:r>
          </a:p>
          <a:p>
            <a:r>
              <a:rPr lang="nb-NO">
                <a:solidFill>
                  <a:srgbClr val="3F3F3F"/>
                </a:solidFill>
                <a:effectLst/>
                <a:latin typeface="Helvetica" pitchFamily="2" charset="0"/>
              </a:rPr>
              <a:t>- følelsesregulering</a:t>
            </a:r>
          </a:p>
          <a:p>
            <a:r>
              <a:rPr lang="nb-NO">
                <a:solidFill>
                  <a:srgbClr val="3F3F3F"/>
                </a:solidFill>
                <a:effectLst/>
                <a:latin typeface="Helvetica" pitchFamily="2" charset="0"/>
              </a:rPr>
              <a:t>- mestring og evnen til å se sammenheng.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solidFill>
                <a:srgbClr val="3F3F3F"/>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a:solidFill>
                  <a:srgbClr val="3F3F3F"/>
                </a:solidFill>
                <a:effectLst/>
                <a:latin typeface="Helvetica" pitchFamily="2" charset="0"/>
              </a:rPr>
              <a:t>det aller viktigste hvis barnet vider at hen har det vondt, er å skape gode og forutsigbare rutiner. Dette bidrar til å skape trygghet når barnet har det vanskelig. Relasjonen de har med barnet sitt skaper også trygghet, og noen ganger er det den viktigste hjelpe man kan gi: trøst. </a:t>
            </a:r>
          </a:p>
          <a:p>
            <a:endParaRPr lang="nb-NO"/>
          </a:p>
        </p:txBody>
      </p:sp>
      <p:sp>
        <p:nvSpPr>
          <p:cNvPr id="4" name="Plassholder for lysbildenummer 3"/>
          <p:cNvSpPr>
            <a:spLocks noGrp="1"/>
          </p:cNvSpPr>
          <p:nvPr>
            <p:ph type="sldNum" sz="quarter" idx="5"/>
          </p:nvPr>
        </p:nvSpPr>
        <p:spPr/>
        <p:txBody>
          <a:bodyPr/>
          <a:lstStyle/>
          <a:p>
            <a:fld id="{58940A1C-C1EE-4646-B7A5-2E7169BACB61}" type="slidenum">
              <a:rPr lang="nb-NO" smtClean="0"/>
              <a:t>13</a:t>
            </a:fld>
            <a:endParaRPr lang="nb-NO"/>
          </a:p>
        </p:txBody>
      </p:sp>
    </p:spTree>
    <p:extLst>
      <p:ext uri="{BB962C8B-B14F-4D97-AF65-F5344CB8AC3E}">
        <p14:creationId xmlns:p14="http://schemas.microsoft.com/office/powerpoint/2010/main" val="12591690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err="1"/>
              <a:t>Bake</a:t>
            </a:r>
            <a:r>
              <a:rPr lang="nb-NO"/>
              <a:t> inn noe av dette i eksempler Hva trenger barn som er </a:t>
            </a:r>
            <a:r>
              <a:rPr lang="nb-NO" err="1"/>
              <a:t>utagernede</a:t>
            </a:r>
            <a:r>
              <a:rPr lang="nb-NO"/>
              <a:t>, stille og</a:t>
            </a:r>
          </a:p>
          <a:p>
            <a:endParaRPr lang="nb-NO"/>
          </a:p>
          <a:p>
            <a:r>
              <a:rPr lang="nb-NO"/>
              <a:t>Komme med eksempler i plenum . </a:t>
            </a:r>
          </a:p>
          <a:p>
            <a:endParaRPr lang="nb-NO"/>
          </a:p>
          <a:p>
            <a:r>
              <a:rPr lang="nb-NO"/>
              <a:t>Hva er de vant til for å møte barna? Er de vant med å snakke, fortelle et eventyr eller historie om noe lignende?</a:t>
            </a:r>
          </a:p>
          <a:p>
            <a:endParaRPr lang="nb-NO"/>
          </a:p>
          <a:p>
            <a:endParaRPr lang="nb-NO"/>
          </a:p>
        </p:txBody>
      </p:sp>
      <p:sp>
        <p:nvSpPr>
          <p:cNvPr id="4" name="Plassholder for lysbildenummer 3"/>
          <p:cNvSpPr>
            <a:spLocks noGrp="1"/>
          </p:cNvSpPr>
          <p:nvPr>
            <p:ph type="sldNum" sz="quarter" idx="5"/>
          </p:nvPr>
        </p:nvSpPr>
        <p:spPr/>
        <p:txBody>
          <a:bodyPr/>
          <a:lstStyle/>
          <a:p>
            <a:fld id="{58940A1C-C1EE-4646-B7A5-2E7169BACB61}" type="slidenum">
              <a:rPr lang="nb-NO" smtClean="0"/>
              <a:t>14</a:t>
            </a:fld>
            <a:endParaRPr lang="nb-NO"/>
          </a:p>
        </p:txBody>
      </p:sp>
    </p:spTree>
    <p:extLst>
      <p:ext uri="{BB962C8B-B14F-4D97-AF65-F5344CB8AC3E}">
        <p14:creationId xmlns:p14="http://schemas.microsoft.com/office/powerpoint/2010/main" val="13399375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sz="1200"/>
              <a:t>En </a:t>
            </a:r>
            <a:r>
              <a:rPr lang="en-US" sz="1200" err="1"/>
              <a:t>oppgave</a:t>
            </a:r>
            <a:r>
              <a:rPr lang="en-US" sz="1200"/>
              <a:t> </a:t>
            </a:r>
            <a:r>
              <a:rPr lang="en-US" sz="1200" err="1"/>
              <a:t>som</a:t>
            </a:r>
            <a:r>
              <a:rPr lang="en-US" sz="1200"/>
              <a:t> </a:t>
            </a:r>
            <a:r>
              <a:rPr lang="en-US" sz="1200" err="1"/>
              <a:t>fremmer</a:t>
            </a:r>
            <a:r>
              <a:rPr lang="en-US" sz="1200"/>
              <a:t> </a:t>
            </a:r>
            <a:r>
              <a:rPr lang="en-US" sz="1200" err="1"/>
              <a:t>krysskultur</a:t>
            </a:r>
            <a:r>
              <a:rPr lang="en-US" sz="1200"/>
              <a:t>? </a:t>
            </a:r>
          </a:p>
          <a:p>
            <a:r>
              <a:rPr lang="en-US" sz="1200"/>
              <a:t>En </a:t>
            </a:r>
            <a:r>
              <a:rPr lang="en-US" sz="1200" err="1"/>
              <a:t>oppgave</a:t>
            </a:r>
            <a:r>
              <a:rPr lang="en-US" sz="1200"/>
              <a:t> </a:t>
            </a:r>
            <a:r>
              <a:rPr lang="en-US" sz="1200" err="1"/>
              <a:t>som</a:t>
            </a:r>
            <a:r>
              <a:rPr lang="en-US" sz="1200"/>
              <a:t> </a:t>
            </a:r>
            <a:r>
              <a:rPr lang="en-US" sz="1200" err="1"/>
              <a:t>får</a:t>
            </a:r>
            <a:r>
              <a:rPr lang="en-US" sz="1200"/>
              <a:t> de </a:t>
            </a:r>
            <a:r>
              <a:rPr lang="en-US" sz="1200" err="1"/>
              <a:t>til</a:t>
            </a:r>
            <a:r>
              <a:rPr lang="en-US" sz="1200"/>
              <a:t> å </a:t>
            </a:r>
            <a:r>
              <a:rPr lang="en-US" sz="1200" err="1"/>
              <a:t>tenke</a:t>
            </a:r>
            <a:r>
              <a:rPr lang="en-US" sz="1200"/>
              <a:t> </a:t>
            </a:r>
            <a:r>
              <a:rPr lang="en-US" sz="1200" err="1"/>
              <a:t>på</a:t>
            </a:r>
            <a:r>
              <a:rPr lang="en-US" sz="1200"/>
              <a:t> </a:t>
            </a:r>
            <a:r>
              <a:rPr lang="en-US" sz="1200" err="1"/>
              <a:t>hvordan</a:t>
            </a:r>
            <a:r>
              <a:rPr lang="en-US" sz="1200"/>
              <a:t> de </a:t>
            </a:r>
            <a:r>
              <a:rPr lang="en-US" sz="1200" err="1"/>
              <a:t>kan</a:t>
            </a:r>
            <a:r>
              <a:rPr lang="en-US" sz="1200"/>
              <a:t> </a:t>
            </a:r>
            <a:r>
              <a:rPr lang="en-US" sz="1200" err="1"/>
              <a:t>møte</a:t>
            </a:r>
            <a:r>
              <a:rPr lang="en-US" sz="1200"/>
              <a:t> </a:t>
            </a:r>
            <a:r>
              <a:rPr lang="en-US" sz="1200" err="1"/>
              <a:t>barnas</a:t>
            </a:r>
            <a:r>
              <a:rPr lang="en-US" sz="1200"/>
              <a:t> </a:t>
            </a:r>
            <a:r>
              <a:rPr lang="en-US" sz="1200" err="1"/>
              <a:t>vonde</a:t>
            </a:r>
            <a:r>
              <a:rPr lang="en-US" sz="1200"/>
              <a:t> </a:t>
            </a:r>
            <a:r>
              <a:rPr lang="en-US" sz="1200" err="1"/>
              <a:t>følelser</a:t>
            </a:r>
            <a:r>
              <a:rPr lang="en-US" sz="1200"/>
              <a:t> </a:t>
            </a:r>
            <a:r>
              <a:rPr lang="en-US" sz="1200" err="1"/>
              <a:t>på</a:t>
            </a:r>
            <a:r>
              <a:rPr lang="en-US" sz="1200"/>
              <a:t> </a:t>
            </a:r>
            <a:r>
              <a:rPr lang="en-US" sz="1200" err="1"/>
              <a:t>en</a:t>
            </a:r>
            <a:r>
              <a:rPr lang="en-US" sz="1200"/>
              <a:t> god </a:t>
            </a:r>
            <a:r>
              <a:rPr lang="en-US" sz="1200" err="1"/>
              <a:t>måte</a:t>
            </a:r>
            <a:r>
              <a:rPr lang="en-US" sz="1200"/>
              <a:t>, </a:t>
            </a:r>
            <a:r>
              <a:rPr lang="en-US" sz="1200" err="1"/>
              <a:t>evt</a:t>
            </a:r>
            <a:r>
              <a:rPr lang="en-US" sz="1200"/>
              <a:t> teste </a:t>
            </a:r>
            <a:r>
              <a:rPr lang="en-US" sz="1200" err="1"/>
              <a:t>ut</a:t>
            </a:r>
            <a:r>
              <a:rPr lang="en-US" sz="1200"/>
              <a:t> </a:t>
            </a:r>
            <a:r>
              <a:rPr lang="en-US" sz="1200" err="1"/>
              <a:t>mer</a:t>
            </a:r>
            <a:r>
              <a:rPr lang="en-US" sz="1200"/>
              <a:t> </a:t>
            </a:r>
            <a:r>
              <a:rPr lang="en-US" sz="1200" err="1"/>
              <a:t>til</a:t>
            </a:r>
            <a:r>
              <a:rPr lang="en-US" sz="1200"/>
              <a:t> </a:t>
            </a:r>
            <a:r>
              <a:rPr lang="en-US" sz="1200" err="1"/>
              <a:t>neste</a:t>
            </a:r>
            <a:r>
              <a:rPr lang="en-US" sz="1200"/>
              <a:t> gang. </a:t>
            </a:r>
          </a:p>
          <a:p>
            <a:endParaRPr lang="en-US" sz="1200"/>
          </a:p>
          <a:p>
            <a:r>
              <a:rPr lang="en-US" sz="1200"/>
              <a:t>LEGG GJERNE INN EGNE OPPGAVER HER </a:t>
            </a:r>
          </a:p>
          <a:p>
            <a:endParaRPr lang="nb-NO"/>
          </a:p>
        </p:txBody>
      </p:sp>
      <p:sp>
        <p:nvSpPr>
          <p:cNvPr id="4" name="Plassholder for lysbildenummer 3"/>
          <p:cNvSpPr>
            <a:spLocks noGrp="1"/>
          </p:cNvSpPr>
          <p:nvPr>
            <p:ph type="sldNum" sz="quarter" idx="5"/>
          </p:nvPr>
        </p:nvSpPr>
        <p:spPr/>
        <p:txBody>
          <a:bodyPr/>
          <a:lstStyle/>
          <a:p>
            <a:fld id="{58940A1C-C1EE-4646-B7A5-2E7169BACB61}" type="slidenum">
              <a:rPr lang="nb-NO" smtClean="0"/>
              <a:t>16</a:t>
            </a:fld>
            <a:endParaRPr lang="nb-NO"/>
          </a:p>
        </p:txBody>
      </p:sp>
    </p:spTree>
    <p:extLst>
      <p:ext uri="{BB962C8B-B14F-4D97-AF65-F5344CB8AC3E}">
        <p14:creationId xmlns:p14="http://schemas.microsoft.com/office/powerpoint/2010/main" val="2040972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spcBef>
                <a:spcPct val="0"/>
              </a:spcBef>
              <a:spcAft>
                <a:spcPct val="0"/>
              </a:spcAft>
            </a:pPr>
            <a:r>
              <a:rPr lang="nb-NO">
                <a:ea typeface="Calibri"/>
                <a:cs typeface="Calibri"/>
              </a:rPr>
              <a:t>Stikkord til manus: </a:t>
            </a:r>
            <a:endParaRPr lang="nb-NO"/>
          </a:p>
          <a:p>
            <a:pPr marL="171450" indent="-171450">
              <a:spcBef>
                <a:spcPct val="0"/>
              </a:spcBef>
              <a:spcAft>
                <a:spcPct val="0"/>
              </a:spcAft>
              <a:buFont typeface="Calibri"/>
              <a:buChar char="-"/>
            </a:pPr>
            <a:r>
              <a:rPr lang="nb-NO">
                <a:ea typeface="Calibri" panose="020F0502020204030204"/>
                <a:cs typeface="Calibri" panose="020F0502020204030204"/>
              </a:rPr>
              <a:t>Dette var det vi hadde for i dag</a:t>
            </a:r>
          </a:p>
          <a:p>
            <a:pPr marL="171450" indent="-171450">
              <a:spcBef>
                <a:spcPct val="0"/>
              </a:spcBef>
              <a:spcAft>
                <a:spcPct val="0"/>
              </a:spcAft>
              <a:buFont typeface="Calibri"/>
              <a:buChar char="-"/>
            </a:pPr>
            <a:r>
              <a:rPr lang="nb-NO">
                <a:ea typeface="Calibri" panose="020F0502020204030204"/>
                <a:cs typeface="Calibri" panose="020F0502020204030204"/>
              </a:rPr>
              <a:t>Her følger det en del lenker til sider på internett dere kan finne mer informasjon og steder du kan henvende deg i kommunen</a:t>
            </a:r>
          </a:p>
          <a:p>
            <a:pPr>
              <a:spcBef>
                <a:spcPct val="0"/>
              </a:spcBef>
              <a:spcAft>
                <a:spcPct val="0"/>
              </a:spcAft>
            </a:pPr>
            <a:endParaRPr lang="nb-NO">
              <a:ea typeface="Calibri" panose="020F0502020204030204"/>
              <a:cs typeface="Calibri" panose="020F0502020204030204"/>
            </a:endParaRPr>
          </a:p>
          <a:p>
            <a:pPr>
              <a:spcBef>
                <a:spcPct val="0"/>
              </a:spcBef>
              <a:spcAft>
                <a:spcPct val="0"/>
              </a:spcAft>
            </a:pPr>
            <a:r>
              <a:rPr lang="nb-NO">
                <a:ea typeface="Calibri" panose="020F0502020204030204"/>
                <a:cs typeface="Calibri" panose="020F0502020204030204"/>
              </a:rPr>
              <a:t>-----------------------------------------------------------------</a:t>
            </a:r>
            <a:endParaRPr lang="nb-NO">
              <a:cs typeface="Calibri"/>
            </a:endParaRPr>
          </a:p>
          <a:p>
            <a:pPr>
              <a:spcBef>
                <a:spcPct val="0"/>
              </a:spcBef>
              <a:spcAft>
                <a:spcPct val="0"/>
              </a:spcAft>
            </a:pPr>
            <a:endParaRPr lang="nb-NO">
              <a:cs typeface="Calibri"/>
            </a:endParaRPr>
          </a:p>
          <a:p>
            <a:endParaRPr lang="en-US">
              <a:cs typeface="Calibri"/>
            </a:endParaRPr>
          </a:p>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D2682E-EA7B-48D2-AF70-A6FD6035BDEF}"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222654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Denne siden er til dere som veiledere</a:t>
            </a:r>
          </a:p>
        </p:txBody>
      </p:sp>
      <p:sp>
        <p:nvSpPr>
          <p:cNvPr id="4" name="Plassholder for lysbildenummer 3"/>
          <p:cNvSpPr>
            <a:spLocks noGrp="1"/>
          </p:cNvSpPr>
          <p:nvPr>
            <p:ph type="sldNum" sz="quarter" idx="5"/>
          </p:nvPr>
        </p:nvSpPr>
        <p:spPr/>
        <p:txBody>
          <a:bodyPr/>
          <a:lstStyle/>
          <a:p>
            <a:fld id="{58940A1C-C1EE-4646-B7A5-2E7169BACB61}" type="slidenum">
              <a:rPr lang="nb-NO" smtClean="0"/>
              <a:t>18</a:t>
            </a:fld>
            <a:endParaRPr lang="nb-NO"/>
          </a:p>
        </p:txBody>
      </p:sp>
    </p:spTree>
    <p:extLst>
      <p:ext uri="{BB962C8B-B14F-4D97-AF65-F5344CB8AC3E}">
        <p14:creationId xmlns:p14="http://schemas.microsoft.com/office/powerpoint/2010/main" val="3785982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Bruk litt tid på å gå igjennom forrige ukes hjemmeoppgave. </a:t>
            </a:r>
          </a:p>
          <a:p>
            <a:endParaRPr lang="nb-NO"/>
          </a:p>
          <a:p>
            <a:endParaRPr lang="nb-NO"/>
          </a:p>
        </p:txBody>
      </p:sp>
      <p:sp>
        <p:nvSpPr>
          <p:cNvPr id="4" name="Plassholder for lysbildenummer 3"/>
          <p:cNvSpPr>
            <a:spLocks noGrp="1"/>
          </p:cNvSpPr>
          <p:nvPr>
            <p:ph type="sldNum" sz="quarter" idx="5"/>
          </p:nvPr>
        </p:nvSpPr>
        <p:spPr/>
        <p:txBody>
          <a:bodyPr/>
          <a:lstStyle/>
          <a:p>
            <a:fld id="{6849F525-E945-214F-9DFC-E578104817B9}" type="slidenum">
              <a:rPr lang="nb-NO" smtClean="0"/>
              <a:t>2</a:t>
            </a:fld>
            <a:endParaRPr lang="nb-NO"/>
          </a:p>
        </p:txBody>
      </p:sp>
    </p:spTree>
    <p:extLst>
      <p:ext uri="{BB962C8B-B14F-4D97-AF65-F5344CB8AC3E}">
        <p14:creationId xmlns:p14="http://schemas.microsoft.com/office/powerpoint/2010/main" val="536833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Denne dagen er slik at deltagerne på kurset kan komme med innspill og dele egne eksempler. Som gruppeleder er ditt hovedmål å gi </a:t>
            </a:r>
            <a:r>
              <a:rPr lang="nb-NO" err="1"/>
              <a:t>psykoedukativ</a:t>
            </a:r>
            <a:r>
              <a:rPr lang="nb-NO"/>
              <a:t> informasjon om stress, migrasjon og traumer for å normalisere dette. Dette for å gi en forståelse av at det ikke er rart om en synes det er stressende å tilpasse seg forventninger og livet i et nytt land – i tillegg til å gi informasjon om traumesymptomer. Videre skal du ta opp at det ikke alltid er lett å møte barn som har det vanskelig, særlig ikke når en selv står i en vanskelig situasjon. Dernest skal dere i fellesskap snakke om måter å møte barnets følelser på ved å lage eksempler på hvordan det kan se ut i praksis. Disse to møtene har mer fokus på samhandling i gruppen og skal legges opp mer som en tradisjonell foreldreveiledning. Gi rom for at deltagerne kan fortelle egne eksempler, og bruk det du kan fra foreldreveiledningskurs. </a:t>
            </a:r>
          </a:p>
        </p:txBody>
      </p:sp>
      <p:sp>
        <p:nvSpPr>
          <p:cNvPr id="4" name="Plassholder for lysbildenummer 3"/>
          <p:cNvSpPr>
            <a:spLocks noGrp="1"/>
          </p:cNvSpPr>
          <p:nvPr>
            <p:ph type="sldNum" sz="quarter" idx="5"/>
          </p:nvPr>
        </p:nvSpPr>
        <p:spPr/>
        <p:txBody>
          <a:bodyPr/>
          <a:lstStyle/>
          <a:p>
            <a:fld id="{58940A1C-C1EE-4646-B7A5-2E7169BACB61}" type="slidenum">
              <a:rPr lang="nb-NO" smtClean="0"/>
              <a:t>3</a:t>
            </a:fld>
            <a:endParaRPr lang="nb-NO"/>
          </a:p>
        </p:txBody>
      </p:sp>
    </p:spTree>
    <p:extLst>
      <p:ext uri="{BB962C8B-B14F-4D97-AF65-F5344CB8AC3E}">
        <p14:creationId xmlns:p14="http://schemas.microsoft.com/office/powerpoint/2010/main" val="66894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noProof="0">
                <a:cs typeface="Calibri"/>
              </a:rPr>
              <a:t>Start dagen med en fellesrefleksjon. Kursleder spør gruppen og skriver opp på tavla; Hva trenger alle barn uansett hvor de bor og vokser opp?</a:t>
            </a:r>
          </a:p>
          <a:p>
            <a:r>
              <a:rPr lang="nb-NO" noProof="0">
                <a:cs typeface="Calibri"/>
              </a:rPr>
              <a:t>Det som star på sliden er generelle, men hør med deltagerne om de kan gi noen eksempler. Forbered noen eksempler selv. </a:t>
            </a:r>
          </a:p>
          <a:p>
            <a:r>
              <a:rPr lang="nb-NO" noProof="0">
                <a:cs typeface="Calibri"/>
              </a:rPr>
              <a:t>F.eks. Barnet trenger trøst om de slår seg eller er lei seg. </a:t>
            </a:r>
          </a:p>
          <a:p>
            <a:r>
              <a:rPr lang="nb-NO" noProof="0">
                <a:cs typeface="Calibri"/>
              </a:rPr>
              <a:t>Barnet trenger mat.  </a:t>
            </a:r>
          </a:p>
          <a:p>
            <a:r>
              <a:rPr lang="nb-NO" noProof="0">
                <a:cs typeface="Calibri"/>
              </a:rPr>
              <a:t>Barn trenger å kunne stole på at de rundt dem vil dem vel. </a:t>
            </a:r>
          </a:p>
          <a:p>
            <a:r>
              <a:rPr lang="nb-NO" noProof="0">
                <a:cs typeface="Calibri"/>
              </a:rPr>
              <a:t>(FORBERED FLERE EKSEMPLER)</a:t>
            </a:r>
          </a:p>
        </p:txBody>
      </p:sp>
      <p:sp>
        <p:nvSpPr>
          <p:cNvPr id="4" name="Slide Number Placeholder 3"/>
          <p:cNvSpPr>
            <a:spLocks noGrp="1"/>
          </p:cNvSpPr>
          <p:nvPr>
            <p:ph type="sldNum" sz="quarter" idx="5"/>
          </p:nvPr>
        </p:nvSpPr>
        <p:spPr/>
        <p:txBody>
          <a:bodyPr/>
          <a:lstStyle/>
          <a:p>
            <a:fld id="{58940A1C-C1EE-4646-B7A5-2E7169BACB61}" type="slidenum">
              <a:t>4</a:t>
            </a:fld>
            <a:endParaRPr lang="en-US"/>
          </a:p>
        </p:txBody>
      </p:sp>
    </p:spTree>
    <p:extLst>
      <p:ext uri="{BB962C8B-B14F-4D97-AF65-F5344CB8AC3E}">
        <p14:creationId xmlns:p14="http://schemas.microsoft.com/office/powerpoint/2010/main" val="1485499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Film du kan bruke om det å være krysskulturell. </a:t>
            </a:r>
          </a:p>
          <a:p>
            <a:endParaRPr lang="nb-NO"/>
          </a:p>
          <a:p>
            <a:r>
              <a:rPr lang="nb-NO"/>
              <a:t>https://www.imdi.no/nora/filmen-sara/?fbclid=IwZXh0bgNhZW0CMTEAAR2VxSLjtnwfwzGOqoFcn8CVkB8FUZiGW3RgP4GDVaUQo1aDUtd_u27Gpn4_aem_Acp8DQ3Q3QxDKAIhBdouNGM1aQgUvF6c2qm3WqXIgxwfIXISFe1MiceeJ0gqBN2Xkv1YoD8KrOJBE3W2HBkQ8cL0</a:t>
            </a:r>
            <a:endParaRPr lang="nb-NO">
              <a:cs typeface="Calibri"/>
            </a:endParaRPr>
          </a:p>
        </p:txBody>
      </p:sp>
      <p:sp>
        <p:nvSpPr>
          <p:cNvPr id="4" name="Plassholder for lysbildenummer 3"/>
          <p:cNvSpPr>
            <a:spLocks noGrp="1"/>
          </p:cNvSpPr>
          <p:nvPr>
            <p:ph type="sldNum" sz="quarter" idx="5"/>
          </p:nvPr>
        </p:nvSpPr>
        <p:spPr/>
        <p:txBody>
          <a:bodyPr/>
          <a:lstStyle/>
          <a:p>
            <a:fld id="{58940A1C-C1EE-4646-B7A5-2E7169BACB61}" type="slidenum">
              <a:rPr lang="nb-NO" smtClean="0"/>
              <a:t>5</a:t>
            </a:fld>
            <a:endParaRPr lang="nb-NO"/>
          </a:p>
        </p:txBody>
      </p:sp>
    </p:spTree>
    <p:extLst>
      <p:ext uri="{BB962C8B-B14F-4D97-AF65-F5344CB8AC3E}">
        <p14:creationId xmlns:p14="http://schemas.microsoft.com/office/powerpoint/2010/main" val="2981958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0" i="0">
                <a:solidFill>
                  <a:srgbClr val="212529"/>
                </a:solidFill>
                <a:effectLst/>
                <a:highlight>
                  <a:srgbClr val="FFFFFF"/>
                </a:highlight>
                <a:latin typeface="Open Sans" panose="020F0502020204030204" pitchFamily="34" charset="0"/>
              </a:rPr>
              <a:t>Målet med denne sliden er å forklare litt om at det å vokse opp i en krysskulturell kontekst har med seg både positive og negative sider. Man kan være stolt av begge kulturer, lære flere språk, få evnen til å se ulike perspektiver osv. Men det kan også oppstå dilemmaer hvor det en har behov for som barn i den kulturen som dominerer nærmiljøet, bryter med verdier til familien, eller forventninger om væremåte. Dette kan være svært vanskelig for barn som kan begynne å skjule deler av sin identitet for omverdenen eller familien, skamme seg over ulike deler osv. </a:t>
            </a:r>
          </a:p>
          <a:p>
            <a:pPr algn="l"/>
            <a:r>
              <a:rPr lang="nb-NO" b="0" i="0">
                <a:solidFill>
                  <a:srgbClr val="212529"/>
                </a:solidFill>
                <a:effectLst/>
                <a:highlight>
                  <a:srgbClr val="FFFFFF"/>
                </a:highlight>
                <a:latin typeface="Open Sans" panose="020F0502020204030204" pitchFamily="34" charset="0"/>
              </a:rPr>
              <a:t>Kom med eksempler på hvordan dette kan se ut: </a:t>
            </a:r>
          </a:p>
          <a:p>
            <a:pPr algn="l"/>
            <a:r>
              <a:rPr lang="nb-NO" b="0" i="0">
                <a:solidFill>
                  <a:srgbClr val="212529"/>
                </a:solidFill>
                <a:effectLst/>
                <a:highlight>
                  <a:srgbClr val="FFFFFF"/>
                </a:highlight>
                <a:latin typeface="Open Sans" panose="020F0502020204030204" pitchFamily="34" charset="0"/>
              </a:rPr>
              <a:t>Eks: Føler et behov for å skjule for foreldrene om hvilke klær de har på seg på skolen (de skifter på veien). </a:t>
            </a:r>
          </a:p>
          <a:p>
            <a:pPr algn="l"/>
            <a:r>
              <a:rPr lang="nb-NO" b="0" i="0">
                <a:solidFill>
                  <a:srgbClr val="212529"/>
                </a:solidFill>
                <a:effectLst/>
                <a:highlight>
                  <a:srgbClr val="FFFFFF"/>
                </a:highlight>
                <a:latin typeface="Open Sans" panose="020F0502020204030204" pitchFamily="34" charset="0"/>
              </a:rPr>
              <a:t>Eller skamme seg over maten de har med på skolen, og skjule dette for vennene sine. </a:t>
            </a:r>
          </a:p>
          <a:p>
            <a:pPr algn="l"/>
            <a:endParaRPr lang="nb-NO" b="0" i="0">
              <a:solidFill>
                <a:srgbClr val="212529"/>
              </a:solidFill>
              <a:effectLst/>
              <a:highlight>
                <a:srgbClr val="FFFFFF"/>
              </a:highlight>
              <a:latin typeface="Open Sans" panose="020F0502020204030204" pitchFamily="34" charset="0"/>
            </a:endParaRPr>
          </a:p>
          <a:p>
            <a:pPr algn="l"/>
            <a:r>
              <a:rPr lang="nb-NO" b="0" i="0">
                <a:solidFill>
                  <a:srgbClr val="212529"/>
                </a:solidFill>
                <a:effectLst/>
                <a:highlight>
                  <a:srgbClr val="FFFFFF"/>
                </a:highlight>
                <a:latin typeface="Open Sans" panose="020F0502020204030204" pitchFamily="34" charset="0"/>
              </a:rPr>
              <a:t>Barn trenger voksne som ser og forstår disse dilemmaene. Det kan hjelpe om foreldrene støtter barnets behov for å «passe inn», uten å bli redd for at de tar med seg det som dere er opptatt av hjemme. Barna må få kunne bli med på tradisjoner og verdier som er viktig for familien, men de må også kunne få snakke om og få forståelse om det er noen deler av denne krysskulturen som oppleves som vanskelig. </a:t>
            </a:r>
          </a:p>
          <a:p>
            <a:pPr algn="l"/>
            <a:endParaRPr lang="nb-NO" b="0" i="0">
              <a:solidFill>
                <a:srgbClr val="212529"/>
              </a:solidFill>
              <a:effectLst/>
              <a:highlight>
                <a:srgbClr val="FFFFFF"/>
              </a:highlight>
              <a:latin typeface="Open Sans" panose="020F0502020204030204" pitchFamily="34" charset="0"/>
            </a:endParaRPr>
          </a:p>
          <a:p>
            <a:pPr algn="l"/>
            <a:r>
              <a:rPr lang="nb-NO" b="0" i="0">
                <a:solidFill>
                  <a:srgbClr val="212529"/>
                </a:solidFill>
                <a:effectLst/>
                <a:highlight>
                  <a:srgbClr val="FFFFFF"/>
                </a:highlight>
                <a:latin typeface="Open Sans" panose="020F0502020204030204" pitchFamily="34" charset="0"/>
              </a:rPr>
              <a:t>Barn og unge som har levd eller lever med regelmessig påvirkning fra to eller flere kulturer i en betydelig del av barndommen kalles krysskulturelle barn.</a:t>
            </a:r>
          </a:p>
          <a:p>
            <a:pPr algn="l"/>
            <a:r>
              <a:rPr lang="nb-NO" b="0" i="0">
                <a:solidFill>
                  <a:srgbClr val="212529"/>
                </a:solidFill>
                <a:effectLst/>
                <a:highlight>
                  <a:srgbClr val="FFFFFF"/>
                </a:highlight>
                <a:latin typeface="Open Sans" panose="020F0502020204030204" pitchFamily="34" charset="0"/>
              </a:rPr>
              <a:t>En slik oppvekst innebærer at de unge formes av og oppdras etter flere sett med språk, kommunikasjonsregler, verdier og verdenssyn. Noen gjelder hjemme, mens andre gjelder utenfor hjemmet. Dette gjør at de ofte må forholde seg til ulike og motsetningsfulle forventninger, krav og føringer om sosiale normer og oppførsel. I tillegg preges hverdagen deres gjerne av flytting over landegrenser og transnasjonale forhold.</a:t>
            </a:r>
          </a:p>
          <a:p>
            <a:pPr algn="l"/>
            <a:r>
              <a:rPr lang="nb-NO" b="0" i="0">
                <a:solidFill>
                  <a:srgbClr val="212529"/>
                </a:solidFill>
                <a:effectLst/>
                <a:highlight>
                  <a:srgbClr val="FFFFFF"/>
                </a:highlight>
                <a:latin typeface="Open Sans" panose="020F0502020204030204" pitchFamily="34" charset="0"/>
              </a:rPr>
              <a:t>En krysskulturell barndom gir tilgang på mange ressurser, muligheter og ferdigheter, men kan også være krevende for identitet og tilhørighet. For dem som må forholde seg til strenge regler om å leve etter prinsippene i kun en av sine kulturer, og som </a:t>
            </a:r>
            <a:r>
              <a:rPr lang="nb-NO" b="0" i="0" err="1">
                <a:solidFill>
                  <a:srgbClr val="212529"/>
                </a:solidFill>
                <a:effectLst/>
                <a:highlight>
                  <a:srgbClr val="FFFFFF"/>
                </a:highlight>
                <a:latin typeface="Open Sans" panose="020F0502020204030204" pitchFamily="34" charset="0"/>
              </a:rPr>
              <a:t>monitoreres</a:t>
            </a:r>
            <a:r>
              <a:rPr lang="nb-NO" b="0" i="0">
                <a:solidFill>
                  <a:srgbClr val="212529"/>
                </a:solidFill>
                <a:effectLst/>
                <a:highlight>
                  <a:srgbClr val="FFFFFF"/>
                </a:highlight>
                <a:latin typeface="Open Sans" panose="020F0502020204030204" pitchFamily="34" charset="0"/>
              </a:rPr>
              <a:t> i form av press, kontroll og sanksjoner, kan krysskulturelle dilemmaer oppleves problematisk.</a:t>
            </a:r>
          </a:p>
          <a:p>
            <a:pPr algn="l"/>
            <a:r>
              <a:rPr lang="nb-NO" b="0" i="0">
                <a:solidFill>
                  <a:srgbClr val="212529"/>
                </a:solidFill>
                <a:effectLst/>
                <a:highlight>
                  <a:srgbClr val="FFFFFF"/>
                </a:highlight>
                <a:latin typeface="Open Sans" panose="020F0502020204030204" pitchFamily="34" charset="0"/>
              </a:rPr>
              <a:t>Barn og unge som vokser opp med flere kulturer, trenger støttende voksne rundt seg som kan bidra til bevisstgjøring og aktivisering av ressurser.</a:t>
            </a:r>
          </a:p>
          <a:p>
            <a:pPr algn="l"/>
            <a:endParaRPr lang="nb-NO" b="0" i="0">
              <a:solidFill>
                <a:srgbClr val="212529"/>
              </a:solidFill>
              <a:effectLst/>
              <a:highlight>
                <a:srgbClr val="FFFFFF"/>
              </a:highlight>
              <a:latin typeface="Open Sans" panose="020F0502020204030204" pitchFamily="34" charset="0"/>
            </a:endParaRPr>
          </a:p>
          <a:p>
            <a:pPr algn="l"/>
            <a:r>
              <a:rPr lang="nb-NO">
                <a:hlinkClick r:id="rId3"/>
              </a:rPr>
              <a:t>(Å leve med krysskultur - Rettentil.no</a:t>
            </a:r>
            <a:r>
              <a:rPr lang="nb-NO"/>
              <a:t>)</a:t>
            </a:r>
            <a:endParaRPr lang="nb-NO" b="0" i="0">
              <a:solidFill>
                <a:srgbClr val="212529"/>
              </a:solidFill>
              <a:effectLst/>
              <a:highlight>
                <a:srgbClr val="FFFFFF"/>
              </a:highlight>
              <a:latin typeface="Open Sans" panose="020F0502020204030204" pitchFamily="34" charset="0"/>
            </a:endParaRPr>
          </a:p>
          <a:p>
            <a:pPr algn="l"/>
            <a:endParaRPr lang="nb-NO" b="0" i="0">
              <a:solidFill>
                <a:srgbClr val="212529"/>
              </a:solidFill>
              <a:effectLst/>
              <a:highlight>
                <a:srgbClr val="FFFFFF"/>
              </a:highlight>
              <a:latin typeface="Open Sans" panose="020F0502020204030204" pitchFamily="34" charset="0"/>
            </a:endParaRPr>
          </a:p>
          <a:p>
            <a:pPr algn="l"/>
            <a:endParaRPr lang="nb-NO" b="0" i="0">
              <a:solidFill>
                <a:srgbClr val="212529"/>
              </a:solidFill>
              <a:effectLst/>
              <a:highlight>
                <a:srgbClr val="FFFFFF"/>
              </a:highlight>
              <a:latin typeface="Open Sans" panose="020F0502020204030204" pitchFamily="34" charset="0"/>
            </a:endParaRPr>
          </a:p>
          <a:p>
            <a:endParaRPr lang="nb-NO"/>
          </a:p>
        </p:txBody>
      </p:sp>
      <p:sp>
        <p:nvSpPr>
          <p:cNvPr id="4" name="Plassholder for lysbildenummer 3"/>
          <p:cNvSpPr>
            <a:spLocks noGrp="1"/>
          </p:cNvSpPr>
          <p:nvPr>
            <p:ph type="sldNum" sz="quarter" idx="5"/>
          </p:nvPr>
        </p:nvSpPr>
        <p:spPr/>
        <p:txBody>
          <a:bodyPr/>
          <a:lstStyle/>
          <a:p>
            <a:fld id="{58940A1C-C1EE-4646-B7A5-2E7169BACB61}" type="slidenum">
              <a:rPr lang="nb-NO" smtClean="0"/>
              <a:t>6</a:t>
            </a:fld>
            <a:endParaRPr lang="nb-NO"/>
          </a:p>
        </p:txBody>
      </p:sp>
    </p:spTree>
    <p:extLst>
      <p:ext uri="{BB962C8B-B14F-4D97-AF65-F5344CB8AC3E}">
        <p14:creationId xmlns:p14="http://schemas.microsoft.com/office/powerpoint/2010/main" val="194374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noProof="0"/>
              <a:t>På denne sliden skal dere legge frem </a:t>
            </a:r>
            <a:r>
              <a:rPr lang="nb-NO" noProof="0" err="1"/>
              <a:t>psykoedukativ</a:t>
            </a:r>
            <a:r>
              <a:rPr lang="nb-NO" noProof="0"/>
              <a:t> informasjon om typiske reaksjoner på traumer.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noProof="0"/>
          </a:p>
          <a:p>
            <a:pPr marL="0" marR="0" lvl="0" indent="0" algn="l" defTabSz="914400" rtl="0" eaLnBrk="1" fontAlgn="auto" latinLnBrk="0" hangingPunct="1">
              <a:lnSpc>
                <a:spcPct val="100000"/>
              </a:lnSpc>
              <a:spcBef>
                <a:spcPts val="0"/>
              </a:spcBef>
              <a:spcAft>
                <a:spcPts val="0"/>
              </a:spcAft>
              <a:buClrTx/>
              <a:buSzTx/>
              <a:buFontTx/>
              <a:buNone/>
              <a:tabLst/>
              <a:defRPr/>
            </a:pPr>
            <a:r>
              <a:rPr lang="nb-NO" noProof="0"/>
              <a:t>Det er viktig at dere får det som har skjedd med barnet eller med andre kan påvirke barnet og feste seg i tankene og følelsene.</a:t>
            </a:r>
          </a:p>
          <a:p>
            <a:r>
              <a:rPr lang="nb-NO" noProof="0">
                <a:latin typeface="Arial"/>
                <a:cs typeface="Arial"/>
              </a:rPr>
              <a:t>Selv små barn legger merke til mer enn man tror:</a:t>
            </a:r>
          </a:p>
          <a:p>
            <a:pPr marL="628650" lvl="1" indent="-171450">
              <a:buFont typeface="Arial" panose="020B0604020202020204" pitchFamily="34" charset="0"/>
              <a:buChar char="•"/>
            </a:pPr>
            <a:r>
              <a:rPr lang="nb-NO" noProof="0">
                <a:latin typeface="Arial"/>
                <a:cs typeface="Arial"/>
              </a:rPr>
              <a:t>Barn får med seg det foreldrene snakker om </a:t>
            </a:r>
          </a:p>
          <a:p>
            <a:pPr marL="628650" lvl="1" indent="-171450">
              <a:buFont typeface="Arial" panose="020B0604020202020204" pitchFamily="34" charset="0"/>
              <a:buChar char="•"/>
            </a:pPr>
            <a:r>
              <a:rPr lang="nb-NO" noProof="0">
                <a:latin typeface="Arial"/>
                <a:cs typeface="Arial"/>
              </a:rPr>
              <a:t>Barn får med seg at foreldrene er redde og har det vanskelig</a:t>
            </a:r>
          </a:p>
          <a:p>
            <a:pPr marL="628650" lvl="1" indent="-171450">
              <a:buFont typeface="Arial" panose="020B0604020202020204" pitchFamily="34" charset="0"/>
              <a:buChar char="•"/>
            </a:pPr>
            <a:r>
              <a:rPr lang="nb-NO" noProof="0">
                <a:latin typeface="Arial"/>
                <a:cs typeface="Arial"/>
              </a:rPr>
              <a:t>Selv om man er i et trygt land er det mye som er nytt og fremmed som kan være en påkjenning, i tillegg til vonde minner og traumer en har med seg.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nb-NO"/>
          </a:p>
        </p:txBody>
      </p:sp>
      <p:sp>
        <p:nvSpPr>
          <p:cNvPr id="4" name="Plassholder for lysbildenummer 3"/>
          <p:cNvSpPr>
            <a:spLocks noGrp="1"/>
          </p:cNvSpPr>
          <p:nvPr>
            <p:ph type="sldNum" sz="quarter" idx="5"/>
          </p:nvPr>
        </p:nvSpPr>
        <p:spPr/>
        <p:txBody>
          <a:bodyPr/>
          <a:lstStyle/>
          <a:p>
            <a:fld id="{58940A1C-C1EE-4646-B7A5-2E7169BACB61}" type="slidenum">
              <a:rPr lang="nb-NO" smtClean="0"/>
              <a:t>7</a:t>
            </a:fld>
            <a:endParaRPr lang="nb-NO"/>
          </a:p>
        </p:txBody>
      </p:sp>
    </p:spTree>
    <p:extLst>
      <p:ext uri="{BB962C8B-B14F-4D97-AF65-F5344CB8AC3E}">
        <p14:creationId xmlns:p14="http://schemas.microsoft.com/office/powerpoint/2010/main" val="3019788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solidFill>
                  <a:srgbClr val="3F3F3F"/>
                </a:solidFill>
                <a:effectLst/>
                <a:latin typeface="Helvetica" pitchFamily="2" charset="0"/>
              </a:rPr>
              <a:t>Barns reaksjoner ofte vise seg gjennom atferd (og noen ganger endret atferd) som for eksempel:</a:t>
            </a:r>
          </a:p>
          <a:p>
            <a:r>
              <a:rPr lang="nb-NO">
                <a:solidFill>
                  <a:srgbClr val="3F3F3F"/>
                </a:solidFill>
                <a:effectLst/>
                <a:latin typeface="Helvetica" pitchFamily="2" charset="0"/>
              </a:rPr>
              <a:t>- lei seg/trist</a:t>
            </a:r>
          </a:p>
          <a:p>
            <a:r>
              <a:rPr lang="nb-NO">
                <a:solidFill>
                  <a:srgbClr val="3F3F3F"/>
                </a:solidFill>
                <a:effectLst/>
                <a:latin typeface="Helvetica" pitchFamily="2" charset="0"/>
              </a:rPr>
              <a:t>- søvnproblemer og mareritt </a:t>
            </a:r>
          </a:p>
          <a:p>
            <a:r>
              <a:rPr lang="nb-NO">
                <a:solidFill>
                  <a:srgbClr val="3F3F3F"/>
                </a:solidFill>
                <a:effectLst/>
                <a:latin typeface="Helvetica" pitchFamily="2" charset="0"/>
              </a:rPr>
              <a:t>- appetitt (spiser lite eller mye) </a:t>
            </a:r>
          </a:p>
          <a:p>
            <a:r>
              <a:rPr lang="nb-NO">
                <a:solidFill>
                  <a:srgbClr val="3F3F3F"/>
                </a:solidFill>
                <a:effectLst/>
                <a:latin typeface="Helvetica" pitchFamily="2" charset="0"/>
              </a:rPr>
              <a:t>- vondt i magen og oppkast</a:t>
            </a:r>
          </a:p>
          <a:p>
            <a:r>
              <a:rPr lang="nb-NO">
                <a:solidFill>
                  <a:srgbClr val="3F3F3F"/>
                </a:solidFill>
                <a:effectLst/>
                <a:latin typeface="Helvetica" pitchFamily="2" charset="0"/>
              </a:rPr>
              <a:t>- smerter i kroppen</a:t>
            </a:r>
          </a:p>
          <a:p>
            <a:r>
              <a:rPr lang="nb-NO">
                <a:solidFill>
                  <a:srgbClr val="3F3F3F"/>
                </a:solidFill>
                <a:effectLst/>
                <a:latin typeface="Helvetica" pitchFamily="2" charset="0"/>
              </a:rPr>
              <a:t>- lei seg og/eller gråter ofte </a:t>
            </a:r>
          </a:p>
          <a:p>
            <a:r>
              <a:rPr lang="nb-NO">
                <a:solidFill>
                  <a:srgbClr val="3F3F3F"/>
                </a:solidFill>
                <a:effectLst/>
                <a:latin typeface="Helvetica" pitchFamily="2" charset="0"/>
              </a:rPr>
              <a:t>- leker lite blir apatiske</a:t>
            </a:r>
          </a:p>
          <a:p>
            <a:r>
              <a:rPr lang="nb-NO">
                <a:solidFill>
                  <a:srgbClr val="3F3F3F"/>
                </a:solidFill>
                <a:effectLst/>
                <a:latin typeface="Helvetica" pitchFamily="2" charset="0"/>
              </a:rPr>
              <a:t>- skolevansker</a:t>
            </a:r>
          </a:p>
          <a:p>
            <a:r>
              <a:rPr lang="nb-NO">
                <a:solidFill>
                  <a:srgbClr val="3F3F3F"/>
                </a:solidFill>
                <a:effectLst/>
                <a:latin typeface="Helvetica" pitchFamily="2" charset="0"/>
              </a:rPr>
              <a:t>- konsentrasjon og uro</a:t>
            </a:r>
          </a:p>
          <a:p>
            <a:r>
              <a:rPr lang="nb-NO">
                <a:solidFill>
                  <a:srgbClr val="3F3F3F"/>
                </a:solidFill>
                <a:effectLst/>
                <a:latin typeface="Helvetica" pitchFamily="2" charset="0"/>
              </a:rPr>
              <a:t>- havner i problemer</a:t>
            </a:r>
          </a:p>
          <a:p>
            <a:r>
              <a:rPr lang="nb-NO">
                <a:solidFill>
                  <a:srgbClr val="3F3F3F"/>
                </a:solidFill>
                <a:effectLst/>
                <a:latin typeface="Helvetica" pitchFamily="2" charset="0"/>
              </a:rPr>
              <a:t>- aggresjon (slåing, biting, krangling) kan bety at barnet er redd, </a:t>
            </a:r>
          </a:p>
          <a:p>
            <a:r>
              <a:rPr lang="nb-NO">
                <a:solidFill>
                  <a:srgbClr val="3F3F3F"/>
                </a:solidFill>
                <a:effectLst/>
                <a:latin typeface="Helvetica" pitchFamily="2" charset="0"/>
              </a:rPr>
              <a:t>- språkproblemer </a:t>
            </a:r>
            <a:r>
              <a:rPr lang="nb-NO" err="1">
                <a:solidFill>
                  <a:srgbClr val="3F3F3F"/>
                </a:solidFill>
                <a:effectLst/>
                <a:latin typeface="Helvetica" pitchFamily="2" charset="0"/>
              </a:rPr>
              <a:t>feks</a:t>
            </a:r>
            <a:r>
              <a:rPr lang="nb-NO">
                <a:solidFill>
                  <a:srgbClr val="3F3F3F"/>
                </a:solidFill>
                <a:effectLst/>
                <a:latin typeface="Helvetica" pitchFamily="2" charset="0"/>
              </a:rPr>
              <a:t> stamming</a:t>
            </a:r>
          </a:p>
          <a:p>
            <a:r>
              <a:rPr lang="nb-NO">
                <a:solidFill>
                  <a:srgbClr val="3F3F3F"/>
                </a:solidFill>
                <a:effectLst/>
                <a:latin typeface="Helvetica" pitchFamily="2" charset="0"/>
              </a:rPr>
              <a:t>- redd for å være borte fra foreldrene</a:t>
            </a:r>
          </a:p>
          <a:p>
            <a:r>
              <a:rPr lang="nb-NO">
                <a:solidFill>
                  <a:srgbClr val="3F3F3F"/>
                </a:solidFill>
                <a:effectLst/>
                <a:latin typeface="Helvetica" pitchFamily="2" charset="0"/>
              </a:rPr>
              <a:t>- klengete</a:t>
            </a:r>
          </a:p>
          <a:p>
            <a:r>
              <a:rPr lang="nb-NO">
                <a:solidFill>
                  <a:srgbClr val="3F3F3F"/>
                </a:solidFill>
                <a:effectLst/>
                <a:latin typeface="Helvetica" pitchFamily="2" charset="0"/>
              </a:rPr>
              <a:t>- større barn kan være redd for å ha blitt gal.</a:t>
            </a:r>
          </a:p>
          <a:p>
            <a:br>
              <a:rPr lang="nb-NO">
                <a:solidFill>
                  <a:srgbClr val="3F3F3F"/>
                </a:solidFill>
                <a:effectLst/>
                <a:latin typeface="Helvetica" pitchFamily="2" charset="0"/>
              </a:rPr>
            </a:br>
            <a:endParaRPr lang="nb-NO">
              <a:solidFill>
                <a:srgbClr val="3F3F3F"/>
              </a:solidFill>
              <a:effectLst/>
              <a:latin typeface="Helvetica" pitchFamily="2" charset="0"/>
            </a:endParaRPr>
          </a:p>
          <a:p>
            <a:r>
              <a:rPr lang="nb-NO">
                <a:solidFill>
                  <a:srgbClr val="3F3F3F"/>
                </a:solidFill>
                <a:effectLst/>
                <a:latin typeface="Helvetica" pitchFamily="2" charset="0"/>
              </a:rPr>
              <a:t>Alt dette er normale reaksjoner på unormale hendelser, og barn/unge kan få problemer med å regulere følelsene sine etter vonde opplevelser. Alt dette er fordi man har levd i fare og utrygghet, og dette kan føre til at "alarmen" i nervesystemet fortsatt er aktiv selv om det i utgangspunktet nå er trygt. Dette kan ikke barnet/den unge noe for, og det er ikke sikkert hen klarer å regulere seg ved å "ta seg sammen". Man kan tenke at barna sender feilsignaler til omgivelsene. Det er viktig at vi som voksne forstår at feilsignalene handler om tidligere vonde opplevelser, og at det kan ta tid å gjenskape følelsen av trygghet. Vår oppgave er å hjelper barna å regulere disse følelsene, og om mulig hjelper de til å forstå at man nå er trygg.</a:t>
            </a:r>
          </a:p>
          <a:p>
            <a:pPr lvl="1">
              <a:lnSpc>
                <a:spcPct val="90000"/>
              </a:lnSpc>
              <a:spcBef>
                <a:spcPts val="500"/>
              </a:spcBef>
              <a:buFont typeface="Courier New,monospace"/>
              <a:buChar char="•"/>
            </a:pPr>
            <a:endParaRPr lang="en-US"/>
          </a:p>
          <a:p>
            <a:pPr lvl="1">
              <a:lnSpc>
                <a:spcPct val="90000"/>
              </a:lnSpc>
              <a:spcBef>
                <a:spcPts val="500"/>
              </a:spcBef>
              <a:buFont typeface="Courier New,monospace"/>
              <a:buChar char="•"/>
            </a:pPr>
            <a:endParaRPr lang="en-US"/>
          </a:p>
          <a:p>
            <a:pPr lvl="1">
              <a:lnSpc>
                <a:spcPct val="90000"/>
              </a:lnSpc>
              <a:spcBef>
                <a:spcPts val="500"/>
              </a:spcBef>
              <a:buFont typeface="Courier New,monospace"/>
              <a:buChar char="•"/>
            </a:pPr>
            <a:endParaRPr lang="en-US"/>
          </a:p>
          <a:p>
            <a:endParaRPr lang="nb-NO"/>
          </a:p>
        </p:txBody>
      </p:sp>
      <p:sp>
        <p:nvSpPr>
          <p:cNvPr id="4" name="Plassholder for lysbildenummer 3"/>
          <p:cNvSpPr>
            <a:spLocks noGrp="1"/>
          </p:cNvSpPr>
          <p:nvPr>
            <p:ph type="sldNum" sz="quarter" idx="5"/>
          </p:nvPr>
        </p:nvSpPr>
        <p:spPr/>
        <p:txBody>
          <a:bodyPr/>
          <a:lstStyle/>
          <a:p>
            <a:fld id="{58940A1C-C1EE-4646-B7A5-2E7169BACB61}" type="slidenum">
              <a:rPr lang="nb-NO" smtClean="0"/>
              <a:t>8</a:t>
            </a:fld>
            <a:endParaRPr lang="nb-NO"/>
          </a:p>
        </p:txBody>
      </p:sp>
    </p:spTree>
    <p:extLst>
      <p:ext uri="{BB962C8B-B14F-4D97-AF65-F5344CB8AC3E}">
        <p14:creationId xmlns:p14="http://schemas.microsoft.com/office/powerpoint/2010/main" val="845355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cs typeface="Calibri"/>
              </a:rPr>
              <a:t>Etter å ha sett denne filmen er det fint at dere også legger til at noen barn også kan bli for flinke eller </a:t>
            </a:r>
            <a:r>
              <a:rPr lang="nb-NO" err="1">
                <a:cs typeface="Calibri"/>
              </a:rPr>
              <a:t>høffelige</a:t>
            </a:r>
            <a:r>
              <a:rPr lang="nb-NO">
                <a:cs typeface="Calibri"/>
              </a:rPr>
              <a:t>, for </a:t>
            </a:r>
            <a:r>
              <a:rPr lang="nb-NO" err="1">
                <a:cs typeface="Calibri"/>
              </a:rPr>
              <a:t>tilpassningsdyktige</a:t>
            </a:r>
            <a:r>
              <a:rPr lang="nb-NO">
                <a:cs typeface="Calibri"/>
              </a:rPr>
              <a:t> når de har det vondt, og at det også er viktig å være oppmerksom på.</a:t>
            </a:r>
            <a:endParaRPr lang="nb-NO"/>
          </a:p>
        </p:txBody>
      </p:sp>
      <p:sp>
        <p:nvSpPr>
          <p:cNvPr id="4" name="Plassholder for lysbildenummer 3"/>
          <p:cNvSpPr>
            <a:spLocks noGrp="1"/>
          </p:cNvSpPr>
          <p:nvPr>
            <p:ph type="sldNum" sz="quarter" idx="5"/>
          </p:nvPr>
        </p:nvSpPr>
        <p:spPr/>
        <p:txBody>
          <a:bodyPr/>
          <a:lstStyle/>
          <a:p>
            <a:fld id="{58940A1C-C1EE-4646-B7A5-2E7169BACB61}" type="slidenum">
              <a:rPr lang="nb-NO" smtClean="0"/>
              <a:t>9</a:t>
            </a:fld>
            <a:endParaRPr lang="nb-NO"/>
          </a:p>
        </p:txBody>
      </p:sp>
    </p:spTree>
    <p:extLst>
      <p:ext uri="{BB962C8B-B14F-4D97-AF65-F5344CB8AC3E}">
        <p14:creationId xmlns:p14="http://schemas.microsoft.com/office/powerpoint/2010/main" val="3577780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en-US"/>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5/25/2024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137542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5/25/2024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170980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endParaRPr lang="en-US"/>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5/25/2024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557333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9916992-9F0E-FBA3-6B9C-10739604933F}"/>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B06DE05E-141A-5E24-4BCD-9D63B5F9DE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638B5153-5E0B-0C5B-6A46-90868EE30E37}"/>
              </a:ext>
            </a:extLst>
          </p:cNvPr>
          <p:cNvSpPr>
            <a:spLocks noGrp="1"/>
          </p:cNvSpPr>
          <p:nvPr>
            <p:ph type="dt" sz="half" idx="10"/>
          </p:nvPr>
        </p:nvSpPr>
        <p:spPr/>
        <p:txBody>
          <a:bodyPr/>
          <a:lstStyle/>
          <a:p>
            <a:fld id="{8FA303B6-DFB3-654B-8F03-0EAC505524D7}" type="datetimeFigureOut">
              <a:rPr lang="nb-NO" smtClean="0"/>
              <a:t>25.05.2024</a:t>
            </a:fld>
            <a:endParaRPr lang="nb-NO"/>
          </a:p>
        </p:txBody>
      </p:sp>
      <p:sp>
        <p:nvSpPr>
          <p:cNvPr id="5" name="Plassholder for bunntekst 4">
            <a:extLst>
              <a:ext uri="{FF2B5EF4-FFF2-40B4-BE49-F238E27FC236}">
                <a16:creationId xmlns:a16="http://schemas.microsoft.com/office/drawing/2014/main" id="{06C45715-2B12-EDFC-E331-09B400443EC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5D5EE95-3734-751A-BE7A-493D67F21AC6}"/>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1374070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501531-6594-5820-B7BF-B67389AE909B}"/>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0322DCF9-60E9-2136-31D3-007FBAB4D9C8}"/>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53F13743-AB47-9D69-0A41-CC5F8498D864}"/>
              </a:ext>
            </a:extLst>
          </p:cNvPr>
          <p:cNvSpPr>
            <a:spLocks noGrp="1"/>
          </p:cNvSpPr>
          <p:nvPr>
            <p:ph type="dt" sz="half" idx="10"/>
          </p:nvPr>
        </p:nvSpPr>
        <p:spPr/>
        <p:txBody>
          <a:bodyPr/>
          <a:lstStyle/>
          <a:p>
            <a:fld id="{8FA303B6-DFB3-654B-8F03-0EAC505524D7}" type="datetimeFigureOut">
              <a:rPr lang="nb-NO" smtClean="0"/>
              <a:t>25.05.2024</a:t>
            </a:fld>
            <a:endParaRPr lang="nb-NO"/>
          </a:p>
        </p:txBody>
      </p:sp>
      <p:sp>
        <p:nvSpPr>
          <p:cNvPr id="5" name="Plassholder for bunntekst 4">
            <a:extLst>
              <a:ext uri="{FF2B5EF4-FFF2-40B4-BE49-F238E27FC236}">
                <a16:creationId xmlns:a16="http://schemas.microsoft.com/office/drawing/2014/main" id="{7A132ADD-FE51-14E0-5E7D-44E736ECFFD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6E8BA57-42B5-1C44-0F21-555F2289837C}"/>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3244584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50D0F4F-B924-2FFC-EDA6-CFA22F5E5B68}"/>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BE61410E-2AD1-4AB5-E105-C6CE363E911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3B51AB5A-1E48-90F1-73AD-16F18A09B477}"/>
              </a:ext>
            </a:extLst>
          </p:cNvPr>
          <p:cNvSpPr>
            <a:spLocks noGrp="1"/>
          </p:cNvSpPr>
          <p:nvPr>
            <p:ph type="dt" sz="half" idx="10"/>
          </p:nvPr>
        </p:nvSpPr>
        <p:spPr/>
        <p:txBody>
          <a:bodyPr/>
          <a:lstStyle/>
          <a:p>
            <a:fld id="{8FA303B6-DFB3-654B-8F03-0EAC505524D7}" type="datetimeFigureOut">
              <a:rPr lang="nb-NO" smtClean="0"/>
              <a:t>25.05.2024</a:t>
            </a:fld>
            <a:endParaRPr lang="nb-NO"/>
          </a:p>
        </p:txBody>
      </p:sp>
      <p:sp>
        <p:nvSpPr>
          <p:cNvPr id="5" name="Plassholder for bunntekst 4">
            <a:extLst>
              <a:ext uri="{FF2B5EF4-FFF2-40B4-BE49-F238E27FC236}">
                <a16:creationId xmlns:a16="http://schemas.microsoft.com/office/drawing/2014/main" id="{E5622C1D-8805-3522-85CE-AA6FA37FEDB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0C36F86-798F-8005-F139-A8D0BE518602}"/>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20508729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6773939-5EA2-5C97-F024-BBE83D443AB8}"/>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0BF3E25D-016D-B2DC-ECB5-85E74BCFDD27}"/>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D03285B7-507F-3BC0-03CC-FAF637FA7293}"/>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FD236B76-E1A0-A022-7B83-F5F421F11CDC}"/>
              </a:ext>
            </a:extLst>
          </p:cNvPr>
          <p:cNvSpPr>
            <a:spLocks noGrp="1"/>
          </p:cNvSpPr>
          <p:nvPr>
            <p:ph type="dt" sz="half" idx="10"/>
          </p:nvPr>
        </p:nvSpPr>
        <p:spPr/>
        <p:txBody>
          <a:bodyPr/>
          <a:lstStyle/>
          <a:p>
            <a:fld id="{8FA303B6-DFB3-654B-8F03-0EAC505524D7}" type="datetimeFigureOut">
              <a:rPr lang="nb-NO" smtClean="0"/>
              <a:t>25.05.2024</a:t>
            </a:fld>
            <a:endParaRPr lang="nb-NO"/>
          </a:p>
        </p:txBody>
      </p:sp>
      <p:sp>
        <p:nvSpPr>
          <p:cNvPr id="6" name="Plassholder for bunntekst 5">
            <a:extLst>
              <a:ext uri="{FF2B5EF4-FFF2-40B4-BE49-F238E27FC236}">
                <a16:creationId xmlns:a16="http://schemas.microsoft.com/office/drawing/2014/main" id="{5FD6C8E5-E007-BC28-94AA-77E0C165039B}"/>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D9FC9CB5-0E56-FF32-A540-B1087DE7BB2D}"/>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12675162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56445AC-98AD-7548-9EE2-AE2B6F7D93FC}"/>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736BD975-BB87-1B05-5026-9A63943A05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80B43AAC-83DB-35CE-69EE-D655F002F73E}"/>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24E53F33-A678-9172-4206-AA465EF297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DC0C512B-58CD-DD5E-B35B-049EF2FE98F0}"/>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2086D522-597F-48E7-4E2A-E6B3B4AC2B28}"/>
              </a:ext>
            </a:extLst>
          </p:cNvPr>
          <p:cNvSpPr>
            <a:spLocks noGrp="1"/>
          </p:cNvSpPr>
          <p:nvPr>
            <p:ph type="dt" sz="half" idx="10"/>
          </p:nvPr>
        </p:nvSpPr>
        <p:spPr/>
        <p:txBody>
          <a:bodyPr/>
          <a:lstStyle/>
          <a:p>
            <a:fld id="{8FA303B6-DFB3-654B-8F03-0EAC505524D7}" type="datetimeFigureOut">
              <a:rPr lang="nb-NO" smtClean="0"/>
              <a:t>25.05.2024</a:t>
            </a:fld>
            <a:endParaRPr lang="nb-NO"/>
          </a:p>
        </p:txBody>
      </p:sp>
      <p:sp>
        <p:nvSpPr>
          <p:cNvPr id="8" name="Plassholder for bunntekst 7">
            <a:extLst>
              <a:ext uri="{FF2B5EF4-FFF2-40B4-BE49-F238E27FC236}">
                <a16:creationId xmlns:a16="http://schemas.microsoft.com/office/drawing/2014/main" id="{99BFB4C1-BCE7-A785-E3BB-D203619037B1}"/>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B7266A22-16D7-4CC5-A7FD-E1D038A3958E}"/>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19713044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7D89BD1-B550-486A-8224-0B9DED62E980}"/>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67566B47-19AD-7A36-3323-D3AEDAA865C5}"/>
              </a:ext>
            </a:extLst>
          </p:cNvPr>
          <p:cNvSpPr>
            <a:spLocks noGrp="1"/>
          </p:cNvSpPr>
          <p:nvPr>
            <p:ph type="dt" sz="half" idx="10"/>
          </p:nvPr>
        </p:nvSpPr>
        <p:spPr/>
        <p:txBody>
          <a:bodyPr/>
          <a:lstStyle/>
          <a:p>
            <a:fld id="{8FA303B6-DFB3-654B-8F03-0EAC505524D7}" type="datetimeFigureOut">
              <a:rPr lang="nb-NO" smtClean="0"/>
              <a:t>25.05.2024</a:t>
            </a:fld>
            <a:endParaRPr lang="nb-NO"/>
          </a:p>
        </p:txBody>
      </p:sp>
      <p:sp>
        <p:nvSpPr>
          <p:cNvPr id="4" name="Plassholder for bunntekst 3">
            <a:extLst>
              <a:ext uri="{FF2B5EF4-FFF2-40B4-BE49-F238E27FC236}">
                <a16:creationId xmlns:a16="http://schemas.microsoft.com/office/drawing/2014/main" id="{171D2224-0459-33BE-E788-5FCF48F125B2}"/>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135DE69C-668B-6366-3842-FBC1AA33C21B}"/>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30764479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0ED06CDA-FF41-331C-64FE-9B10722794FD}"/>
              </a:ext>
            </a:extLst>
          </p:cNvPr>
          <p:cNvSpPr>
            <a:spLocks noGrp="1"/>
          </p:cNvSpPr>
          <p:nvPr>
            <p:ph type="dt" sz="half" idx="10"/>
          </p:nvPr>
        </p:nvSpPr>
        <p:spPr/>
        <p:txBody>
          <a:bodyPr/>
          <a:lstStyle/>
          <a:p>
            <a:fld id="{8FA303B6-DFB3-654B-8F03-0EAC505524D7}" type="datetimeFigureOut">
              <a:rPr lang="nb-NO" smtClean="0"/>
              <a:t>25.05.2024</a:t>
            </a:fld>
            <a:endParaRPr lang="nb-NO"/>
          </a:p>
        </p:txBody>
      </p:sp>
      <p:sp>
        <p:nvSpPr>
          <p:cNvPr id="3" name="Plassholder for bunntekst 2">
            <a:extLst>
              <a:ext uri="{FF2B5EF4-FFF2-40B4-BE49-F238E27FC236}">
                <a16:creationId xmlns:a16="http://schemas.microsoft.com/office/drawing/2014/main" id="{7EF6FDCC-2304-AC0E-7D34-67AEE1A82EF7}"/>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2A802A7C-AA51-9EE1-A7EC-D10091E15A17}"/>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7581886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6B5A645-200C-0943-E155-537631752107}"/>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AA0464C7-0E03-5B90-306A-D67B1EA5EB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8F90FEDB-B123-F55B-02CB-D1BD42FA84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4F07FBD2-68FA-AAF1-242A-F7D45C5EF17A}"/>
              </a:ext>
            </a:extLst>
          </p:cNvPr>
          <p:cNvSpPr>
            <a:spLocks noGrp="1"/>
          </p:cNvSpPr>
          <p:nvPr>
            <p:ph type="dt" sz="half" idx="10"/>
          </p:nvPr>
        </p:nvSpPr>
        <p:spPr/>
        <p:txBody>
          <a:bodyPr/>
          <a:lstStyle/>
          <a:p>
            <a:fld id="{8FA303B6-DFB3-654B-8F03-0EAC505524D7}" type="datetimeFigureOut">
              <a:rPr lang="nb-NO" smtClean="0"/>
              <a:t>25.05.2024</a:t>
            </a:fld>
            <a:endParaRPr lang="nb-NO"/>
          </a:p>
        </p:txBody>
      </p:sp>
      <p:sp>
        <p:nvSpPr>
          <p:cNvPr id="6" name="Plassholder for bunntekst 5">
            <a:extLst>
              <a:ext uri="{FF2B5EF4-FFF2-40B4-BE49-F238E27FC236}">
                <a16:creationId xmlns:a16="http://schemas.microsoft.com/office/drawing/2014/main" id="{244B8240-1C61-1C83-6B30-0F29E008F623}"/>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A8DB65A3-AE19-BC50-FDB5-551E624B927A}"/>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3489966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5/25/2024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30741273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C210BFE-577F-3ABC-E19F-781D156891CD}"/>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9AFFAE3F-65A0-FC56-42EA-E398E2F2D9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76A4EFE2-BACD-5E80-9923-70CFD82FBE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B1FC3DAF-601C-F408-E2BE-F95681ECBEAB}"/>
              </a:ext>
            </a:extLst>
          </p:cNvPr>
          <p:cNvSpPr>
            <a:spLocks noGrp="1"/>
          </p:cNvSpPr>
          <p:nvPr>
            <p:ph type="dt" sz="half" idx="10"/>
          </p:nvPr>
        </p:nvSpPr>
        <p:spPr/>
        <p:txBody>
          <a:bodyPr/>
          <a:lstStyle/>
          <a:p>
            <a:fld id="{8FA303B6-DFB3-654B-8F03-0EAC505524D7}" type="datetimeFigureOut">
              <a:rPr lang="nb-NO" smtClean="0"/>
              <a:t>25.05.2024</a:t>
            </a:fld>
            <a:endParaRPr lang="nb-NO"/>
          </a:p>
        </p:txBody>
      </p:sp>
      <p:sp>
        <p:nvSpPr>
          <p:cNvPr id="6" name="Plassholder for bunntekst 5">
            <a:extLst>
              <a:ext uri="{FF2B5EF4-FFF2-40B4-BE49-F238E27FC236}">
                <a16:creationId xmlns:a16="http://schemas.microsoft.com/office/drawing/2014/main" id="{0D88E843-580F-478F-92D5-D1CAAC48468C}"/>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B2346EF5-D720-9778-6F31-CFDD09C34A76}"/>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16640374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BF92895-1D90-5D6C-9D98-F2F7F7131DFF}"/>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50D80DEB-B2E6-399B-87B5-71483D84026C}"/>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99A4F8C-4E04-678E-937D-8F561EB28CC1}"/>
              </a:ext>
            </a:extLst>
          </p:cNvPr>
          <p:cNvSpPr>
            <a:spLocks noGrp="1"/>
          </p:cNvSpPr>
          <p:nvPr>
            <p:ph type="dt" sz="half" idx="10"/>
          </p:nvPr>
        </p:nvSpPr>
        <p:spPr/>
        <p:txBody>
          <a:bodyPr/>
          <a:lstStyle/>
          <a:p>
            <a:fld id="{8FA303B6-DFB3-654B-8F03-0EAC505524D7}" type="datetimeFigureOut">
              <a:rPr lang="nb-NO" smtClean="0"/>
              <a:t>25.05.2024</a:t>
            </a:fld>
            <a:endParaRPr lang="nb-NO"/>
          </a:p>
        </p:txBody>
      </p:sp>
      <p:sp>
        <p:nvSpPr>
          <p:cNvPr id="5" name="Plassholder for bunntekst 4">
            <a:extLst>
              <a:ext uri="{FF2B5EF4-FFF2-40B4-BE49-F238E27FC236}">
                <a16:creationId xmlns:a16="http://schemas.microsoft.com/office/drawing/2014/main" id="{87B9BCE2-AEC4-AAD6-F264-59D62449DAD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CF16F38-2458-7B93-7E1E-FF5D84FD1A31}"/>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4200398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8F86F71E-9C41-74E8-D57A-806E3CF91338}"/>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58121E8A-2925-1941-4F37-E20795F871C6}"/>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D18965AD-D742-0312-E23D-88DB7D0BA7B5}"/>
              </a:ext>
            </a:extLst>
          </p:cNvPr>
          <p:cNvSpPr>
            <a:spLocks noGrp="1"/>
          </p:cNvSpPr>
          <p:nvPr>
            <p:ph type="dt" sz="half" idx="10"/>
          </p:nvPr>
        </p:nvSpPr>
        <p:spPr/>
        <p:txBody>
          <a:bodyPr/>
          <a:lstStyle/>
          <a:p>
            <a:fld id="{8FA303B6-DFB3-654B-8F03-0EAC505524D7}" type="datetimeFigureOut">
              <a:rPr lang="nb-NO" smtClean="0"/>
              <a:t>25.05.2024</a:t>
            </a:fld>
            <a:endParaRPr lang="nb-NO"/>
          </a:p>
        </p:txBody>
      </p:sp>
      <p:sp>
        <p:nvSpPr>
          <p:cNvPr id="5" name="Plassholder for bunntekst 4">
            <a:extLst>
              <a:ext uri="{FF2B5EF4-FFF2-40B4-BE49-F238E27FC236}">
                <a16:creationId xmlns:a16="http://schemas.microsoft.com/office/drawing/2014/main" id="{B6A1B3DD-CC98-D8B3-EB41-F0F346F4EBA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5E5F8EC-F8D9-B2B1-5EA3-D76BAE166919}"/>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404038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endParaRPr lang="en-US"/>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28543BDC-0553-40FA-A4DB-EDAAA606CFF6}" type="datetimeFigureOut">
              <a:rPr lang="en-US" smtClean="0"/>
              <a:t>5/25/2024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697081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innhold 3"/>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dato 4"/>
          <p:cNvSpPr>
            <a:spLocks noGrp="1"/>
          </p:cNvSpPr>
          <p:nvPr>
            <p:ph type="dt" sz="half" idx="10"/>
          </p:nvPr>
        </p:nvSpPr>
        <p:spPr/>
        <p:txBody>
          <a:bodyPr/>
          <a:lstStyle/>
          <a:p>
            <a:fld id="{28543BDC-0553-40FA-A4DB-EDAAA606CFF6}" type="datetimeFigureOut">
              <a:rPr lang="en-US" smtClean="0"/>
              <a:t>5/25/2024</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764821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endParaRPr lang="en-US"/>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Plassholder for dato 6"/>
          <p:cNvSpPr>
            <a:spLocks noGrp="1"/>
          </p:cNvSpPr>
          <p:nvPr>
            <p:ph type="dt" sz="half" idx="10"/>
          </p:nvPr>
        </p:nvSpPr>
        <p:spPr/>
        <p:txBody>
          <a:bodyPr/>
          <a:lstStyle/>
          <a:p>
            <a:fld id="{28543BDC-0553-40FA-A4DB-EDAAA606CFF6}" type="datetimeFigureOut">
              <a:rPr lang="en-US" smtClean="0"/>
              <a:t>5/25/2024</a:t>
            </a:fld>
            <a:endParaRPr lang="en-US"/>
          </a:p>
        </p:txBody>
      </p:sp>
      <p:sp>
        <p:nvSpPr>
          <p:cNvPr id="8" name="Plassholder for bunntekst 7"/>
          <p:cNvSpPr>
            <a:spLocks noGrp="1"/>
          </p:cNvSpPr>
          <p:nvPr>
            <p:ph type="ftr" sz="quarter" idx="11"/>
          </p:nvPr>
        </p:nvSpPr>
        <p:spPr/>
        <p:txBody>
          <a:bodyPr/>
          <a:lstStyle/>
          <a:p>
            <a:endParaRPr lang="en-US"/>
          </a:p>
        </p:txBody>
      </p:sp>
      <p:sp>
        <p:nvSpPr>
          <p:cNvPr id="9" name="Plassholder for lysbildenummer 8"/>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4043207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dato 2"/>
          <p:cNvSpPr>
            <a:spLocks noGrp="1"/>
          </p:cNvSpPr>
          <p:nvPr>
            <p:ph type="dt" sz="half" idx="10"/>
          </p:nvPr>
        </p:nvSpPr>
        <p:spPr/>
        <p:txBody>
          <a:bodyPr/>
          <a:lstStyle/>
          <a:p>
            <a:fld id="{28543BDC-0553-40FA-A4DB-EDAAA606CFF6}" type="datetimeFigureOut">
              <a:rPr lang="en-US" smtClean="0"/>
              <a:t>5/25/2024</a:t>
            </a:fld>
            <a:endParaRPr lang="en-US"/>
          </a:p>
        </p:txBody>
      </p:sp>
      <p:sp>
        <p:nvSpPr>
          <p:cNvPr id="4" name="Plassholder for bunntekst 3"/>
          <p:cNvSpPr>
            <a:spLocks noGrp="1"/>
          </p:cNvSpPr>
          <p:nvPr>
            <p:ph type="ftr" sz="quarter" idx="11"/>
          </p:nvPr>
        </p:nvSpPr>
        <p:spPr/>
        <p:txBody>
          <a:bodyPr/>
          <a:lstStyle/>
          <a:p>
            <a:endParaRPr lang="en-US"/>
          </a:p>
        </p:txBody>
      </p:sp>
      <p:sp>
        <p:nvSpPr>
          <p:cNvPr id="5" name="Plassholder for lysbildenummer 4"/>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3347560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28543BDC-0553-40FA-A4DB-EDAAA606CFF6}" type="datetimeFigureOut">
              <a:rPr lang="en-US" smtClean="0"/>
              <a:t>5/25/2024</a:t>
            </a:fld>
            <a:endParaRPr lang="en-US"/>
          </a:p>
        </p:txBody>
      </p:sp>
      <p:sp>
        <p:nvSpPr>
          <p:cNvPr id="3" name="Plassholder for bunntekst 2"/>
          <p:cNvSpPr>
            <a:spLocks noGrp="1"/>
          </p:cNvSpPr>
          <p:nvPr>
            <p:ph type="ftr" sz="quarter" idx="11"/>
          </p:nvPr>
        </p:nvSpPr>
        <p:spPr/>
        <p:txBody>
          <a:bodyPr/>
          <a:lstStyle/>
          <a:p>
            <a:endParaRPr lang="en-US"/>
          </a:p>
        </p:txBody>
      </p:sp>
      <p:sp>
        <p:nvSpPr>
          <p:cNvPr id="4" name="Plassholder for lysbildenummer 3"/>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086863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28543BDC-0553-40FA-A4DB-EDAAA606CFF6}" type="datetimeFigureOut">
              <a:rPr lang="en-US" smtClean="0"/>
              <a:t>5/25/2024</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635284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28543BDC-0553-40FA-A4DB-EDAAA606CFF6}" type="datetimeFigureOut">
              <a:rPr lang="en-US" smtClean="0"/>
              <a:t>5/25/2024</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4132015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US"/>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8543BDC-0553-40FA-A4DB-EDAAA606CFF6}" type="datetimeFigureOut">
              <a:rPr lang="en-US" smtClean="0"/>
              <a:t>5/25/2024</a:t>
            </a:fld>
            <a:endParaRPr lang="en-US"/>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E9AD569-83DD-4E5B-AF97-63825DE45633}" type="slidenum">
              <a:rPr lang="en-US" smtClean="0"/>
              <a:t>‹#›</a:t>
            </a:fld>
            <a:endParaRPr lang="en-US"/>
          </a:p>
        </p:txBody>
      </p:sp>
    </p:spTree>
    <p:extLst>
      <p:ext uri="{BB962C8B-B14F-4D97-AF65-F5344CB8AC3E}">
        <p14:creationId xmlns:p14="http://schemas.microsoft.com/office/powerpoint/2010/main" val="2649319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ACA2D7B6-20A6-4B90-CD2F-7B6295FBCC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321043CC-7907-7153-BD3A-AB66DEC4B4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B2E55A0-64DC-1DF1-FEC3-C283124936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FA303B6-DFB3-654B-8F03-0EAC505524D7}" type="datetimeFigureOut">
              <a:rPr lang="nb-NO" smtClean="0"/>
              <a:t>25.05.2024</a:t>
            </a:fld>
            <a:endParaRPr lang="nb-NO"/>
          </a:p>
        </p:txBody>
      </p:sp>
      <p:sp>
        <p:nvSpPr>
          <p:cNvPr id="5" name="Plassholder for bunntekst 4">
            <a:extLst>
              <a:ext uri="{FF2B5EF4-FFF2-40B4-BE49-F238E27FC236}">
                <a16:creationId xmlns:a16="http://schemas.microsoft.com/office/drawing/2014/main" id="{35039442-71D6-71DE-33F6-44C96EF0B5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b-NO"/>
          </a:p>
        </p:txBody>
      </p:sp>
      <p:sp>
        <p:nvSpPr>
          <p:cNvPr id="6" name="Plassholder for lysbildenummer 5">
            <a:extLst>
              <a:ext uri="{FF2B5EF4-FFF2-40B4-BE49-F238E27FC236}">
                <a16:creationId xmlns:a16="http://schemas.microsoft.com/office/drawing/2014/main" id="{508110FB-8C5B-EF55-86A6-A06D294443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F7C411C-88DE-1444-9696-02CAED242711}" type="slidenum">
              <a:rPr lang="nb-NO" smtClean="0"/>
              <a:t>‹#›</a:t>
            </a:fld>
            <a:endParaRPr lang="nb-NO"/>
          </a:p>
        </p:txBody>
      </p:sp>
    </p:spTree>
    <p:extLst>
      <p:ext uri="{BB962C8B-B14F-4D97-AF65-F5344CB8AC3E}">
        <p14:creationId xmlns:p14="http://schemas.microsoft.com/office/powerpoint/2010/main" val="18205101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hyperlink" Target="https://rettentil.no/fra-bekymring-til-hjelp/a-leve-med-krysskultur" TargetMode="External"/><Relationship Id="rId3" Type="http://schemas.openxmlformats.org/officeDocument/2006/relationships/hyperlink" Target="https://flyktning.net/ressurs/guide-og-app-for-flyktningforeldre-og-e-laeringskurs-for-hjelperne" TargetMode="External"/><Relationship Id="rId7" Type="http://schemas.openxmlformats.org/officeDocument/2006/relationships/hyperlink" Target="https://www.youtube.com/watch?v=-krzA9PbDj0&amp;t=4s"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www.nkvts.no/flyktning/vanlige-reaksjoner/" TargetMode="External"/><Relationship Id="rId11" Type="http://schemas.openxmlformats.org/officeDocument/2006/relationships/hyperlink" Target="https://www.bufdir.no/foreldrehverdag/?utm_source=google&amp;utm_medium=cpc&amp;utm_campaign=Foreldrehverdag&amp;gclid=CjwKCAjw3oqoBhAjEiwA_UaLtn7hMIMhhLtJar0d8iSO_2LSa7okQBi-egpaCeYdXFRiMJMBYsCgEhoCeh0QAvD_BwE" TargetMode="External"/><Relationship Id="rId5" Type="http://schemas.openxmlformats.org/officeDocument/2006/relationships/hyperlink" Target="https://flyktning.net/oppfolging/forebygging/foreldreveiledning" TargetMode="External"/><Relationship Id="rId10" Type="http://schemas.openxmlformats.org/officeDocument/2006/relationships/hyperlink" Target="https://www.udir.no/tall-og-forskning/finn-forskning/rapporter/kurspilot-for-ungdom-med-flerkulturell-oppvekst/" TargetMode="External"/><Relationship Id="rId4" Type="http://schemas.openxmlformats.org/officeDocument/2006/relationships/hyperlink" Target="https://flyktning.net/" TargetMode="External"/><Relationship Id="rId9" Type="http://schemas.openxmlformats.org/officeDocument/2006/relationships/hyperlink" Target="https://flexid.no/krysskulturelle-liv/krysskulturelt-foreldreskap"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https://player.vimeo.com/video/939048459?app_id=122963" TargetMode="Externa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ideo" Target="https://www.youtube.com/embed/Jfq6-nS65RY?feature=oembed" TargetMode="Externa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tel 1"/>
          <p:cNvSpPr>
            <a:spLocks noGrp="1"/>
          </p:cNvSpPr>
          <p:nvPr>
            <p:ph type="ctrTitle"/>
          </p:nvPr>
        </p:nvSpPr>
        <p:spPr>
          <a:xfrm>
            <a:off x="640080" y="1243013"/>
            <a:ext cx="3855720" cy="4371974"/>
          </a:xfrm>
        </p:spPr>
        <p:txBody>
          <a:bodyPr vert="horz" lIns="91440" tIns="45720" rIns="91440" bIns="45720" rtlCol="0" anchor="ctr">
            <a:normAutofit/>
          </a:bodyPr>
          <a:lstStyle/>
          <a:p>
            <a:pPr algn="l"/>
            <a:r>
              <a:rPr lang="en-US" sz="3600" kern="1200">
                <a:solidFill>
                  <a:schemeClr val="tx2"/>
                </a:solidFill>
                <a:latin typeface="+mj-lt"/>
                <a:ea typeface="+mj-ea"/>
                <a:cs typeface="+mj-cs"/>
              </a:rPr>
              <a:t>Meeting 3</a:t>
            </a:r>
          </a:p>
        </p:txBody>
      </p:sp>
      <p:sp>
        <p:nvSpPr>
          <p:cNvPr id="3" name="Undertittel 2"/>
          <p:cNvSpPr>
            <a:spLocks noGrp="1"/>
          </p:cNvSpPr>
          <p:nvPr>
            <p:ph type="subTitle" idx="1"/>
          </p:nvPr>
        </p:nvSpPr>
        <p:spPr>
          <a:xfrm>
            <a:off x="6172200" y="804672"/>
            <a:ext cx="5221224" cy="5230368"/>
          </a:xfrm>
        </p:spPr>
        <p:txBody>
          <a:bodyPr vert="horz" lIns="91440" tIns="45720" rIns="91440" bIns="45720" rtlCol="0" anchor="ctr">
            <a:normAutofit/>
          </a:bodyPr>
          <a:lstStyle/>
          <a:p>
            <a:pPr marL="457200" indent="-228600" algn="l">
              <a:buFont typeface="Arial" panose="020B0604020202020204" pitchFamily="34" charset="0"/>
              <a:buChar char="•"/>
            </a:pPr>
            <a:r>
              <a:rPr lang="en-US" sz="1800">
                <a:solidFill>
                  <a:schemeClr val="tx2"/>
                </a:solidFill>
              </a:rPr>
              <a:t>Presentation to parents</a:t>
            </a:r>
          </a:p>
          <a:p>
            <a:pPr marL="457200" indent="-228600" algn="l">
              <a:buFont typeface="Arial" panose="020B0604020202020204" pitchFamily="34" charset="0"/>
              <a:buChar char="•"/>
            </a:pPr>
            <a:r>
              <a:rPr lang="en-US" sz="1800">
                <a:solidFill>
                  <a:schemeClr val="tx2"/>
                </a:solidFill>
              </a:rPr>
              <a:t>Coaching guide for teacher/adviser (in the notes field)</a:t>
            </a:r>
          </a:p>
          <a:p>
            <a:pPr marL="457200" indent="-228600" algn="l">
              <a:buFont typeface="Arial" panose="020B0604020202020204" pitchFamily="34" charset="0"/>
              <a:buChar char="•"/>
            </a:pPr>
            <a:r>
              <a:rPr lang="en-US" sz="1800">
                <a:solidFill>
                  <a:schemeClr val="tx2"/>
                </a:solidFill>
              </a:rPr>
              <a:t>Homework</a:t>
            </a:r>
          </a:p>
          <a:p>
            <a:pPr marL="457200" indent="-228600" algn="l">
              <a:buFont typeface="Arial" panose="020B0604020202020204" pitchFamily="34" charset="0"/>
              <a:buChar char="•"/>
            </a:pPr>
            <a:r>
              <a:rPr lang="en-US" sz="1800">
                <a:solidFill>
                  <a:schemeClr val="tx2"/>
                </a:solidFill>
              </a:rPr>
              <a:t>Resources for parents with further information</a:t>
            </a:r>
          </a:p>
        </p:txBody>
      </p:sp>
    </p:spTree>
    <p:extLst>
      <p:ext uri="{BB962C8B-B14F-4D97-AF65-F5344CB8AC3E}">
        <p14:creationId xmlns:p14="http://schemas.microsoft.com/office/powerpoint/2010/main" val="4253124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61D6387-9EE1-2DB1-9CC1-1E4042350C94}"/>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r>
              <a:rPr lang="nb-NO" sz="3800"/>
              <a:t>Caring for children who are suffering when you are experiencing difficulties yourself</a:t>
            </a:r>
          </a:p>
        </p:txBody>
      </p:sp>
      <p:sp>
        <p:nvSpPr>
          <p:cNvPr id="3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2F10B4B6-A863-E6E4-DDDC-39F065A7E9D3}"/>
              </a:ext>
            </a:extLst>
          </p:cNvPr>
          <p:cNvSpPr>
            <a:spLocks noGrp="1"/>
          </p:cNvSpPr>
          <p:nvPr>
            <p:ph sz="half" idx="1"/>
          </p:nvPr>
        </p:nvSpPr>
        <p:spPr>
          <a:xfrm>
            <a:off x="640080" y="2872899"/>
            <a:ext cx="4243589" cy="3320668"/>
          </a:xfrm>
        </p:spPr>
        <p:txBody>
          <a:bodyPr vert="horz" lIns="91440" tIns="45720" rIns="91440" bIns="45720" rtlCol="0" anchor="t">
            <a:normAutofit/>
          </a:bodyPr>
          <a:lstStyle/>
          <a:p>
            <a:r>
              <a:rPr lang="nb-NO" sz="2200"/>
              <a:t>It is easy to become angry or irritated if you are experiencing difficulties or weary.</a:t>
            </a:r>
          </a:p>
          <a:p>
            <a:r>
              <a:rPr lang="nb-NO" sz="2200"/>
              <a:t>We can get angry with demanding children.</a:t>
            </a:r>
          </a:p>
          <a:p>
            <a:r>
              <a:rPr lang="nb-NO" sz="2200"/>
              <a:t>Too easy to say «Don’t think about it».</a:t>
            </a:r>
          </a:p>
          <a:p>
            <a:r>
              <a:rPr lang="nb-NO" sz="2200"/>
              <a:t>Apologise to the child when appropriate.</a:t>
            </a:r>
          </a:p>
        </p:txBody>
      </p:sp>
      <p:pic>
        <p:nvPicPr>
          <p:cNvPr id="12" name="Plassholder for innhold 11" descr="Et bilde som inneholder klær, Menneskeansikt, skjerf, tegnefilm&#10;&#10;Automatisk generert beskrivelse">
            <a:extLst>
              <a:ext uri="{FF2B5EF4-FFF2-40B4-BE49-F238E27FC236}">
                <a16:creationId xmlns:a16="http://schemas.microsoft.com/office/drawing/2014/main" id="{E7617641-8873-C8F0-3FC3-0A306F5DD052}"/>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70331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A292AEA-2528-46C0-B426-95822B614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8B7B198-E4DF-43CD-AD8C-199884323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5" name="Freeform: Shape 14">
            <a:extLst>
              <a:ext uri="{FF2B5EF4-FFF2-40B4-BE49-F238E27FC236}">
                <a16:creationId xmlns:a16="http://schemas.microsoft.com/office/drawing/2014/main" id="{2BE67753-EA0E-4819-8D22-0B6600CF7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934" y="3984"/>
            <a:ext cx="9376632" cy="6858000"/>
          </a:xfrm>
          <a:custGeom>
            <a:avLst/>
            <a:gdLst>
              <a:gd name="connsiteX0" fmla="*/ 1691615 w 9376632"/>
              <a:gd name="connsiteY0" fmla="*/ 0 h 6858000"/>
              <a:gd name="connsiteX1" fmla="*/ 7685017 w 9376632"/>
              <a:gd name="connsiteY1" fmla="*/ 0 h 6858000"/>
              <a:gd name="connsiteX2" fmla="*/ 7840634 w 9376632"/>
              <a:gd name="connsiteY2" fmla="*/ 134799 h 6858000"/>
              <a:gd name="connsiteX3" fmla="*/ 9376632 w 9376632"/>
              <a:gd name="connsiteY3" fmla="*/ 3605175 h 6858000"/>
              <a:gd name="connsiteX4" fmla="*/ 8158692 w 9376632"/>
              <a:gd name="connsiteY4" fmla="*/ 6757493 h 6858000"/>
              <a:gd name="connsiteX5" fmla="*/ 8062868 w 9376632"/>
              <a:gd name="connsiteY5" fmla="*/ 6858000 h 6858000"/>
              <a:gd name="connsiteX6" fmla="*/ 1313765 w 9376632"/>
              <a:gd name="connsiteY6" fmla="*/ 6858000 h 6858000"/>
              <a:gd name="connsiteX7" fmla="*/ 1217940 w 9376632"/>
              <a:gd name="connsiteY7" fmla="*/ 6757493 h 6858000"/>
              <a:gd name="connsiteX8" fmla="*/ 0 w 9376632"/>
              <a:gd name="connsiteY8" fmla="*/ 3605175 h 6858000"/>
              <a:gd name="connsiteX9" fmla="*/ 1535999 w 9376632"/>
              <a:gd name="connsiteY9" fmla="*/ 1347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76632" h="6858000">
                <a:moveTo>
                  <a:pt x="1691615" y="0"/>
                </a:moveTo>
                <a:lnTo>
                  <a:pt x="7685017" y="0"/>
                </a:lnTo>
                <a:lnTo>
                  <a:pt x="7840634" y="134799"/>
                </a:lnTo>
                <a:cubicBezTo>
                  <a:pt x="8784230" y="992423"/>
                  <a:pt x="9376632" y="2229618"/>
                  <a:pt x="9376632" y="3605175"/>
                </a:cubicBezTo>
                <a:cubicBezTo>
                  <a:pt x="9376632" y="4818903"/>
                  <a:pt x="8915419" y="5924908"/>
                  <a:pt x="8158692" y="6757493"/>
                </a:cubicBezTo>
                <a:lnTo>
                  <a:pt x="8062868" y="6858000"/>
                </a:lnTo>
                <a:lnTo>
                  <a:pt x="1313765" y="6858000"/>
                </a:lnTo>
                <a:lnTo>
                  <a:pt x="1217940" y="6757493"/>
                </a:lnTo>
                <a:cubicBezTo>
                  <a:pt x="461213" y="5924908"/>
                  <a:pt x="0" y="4818903"/>
                  <a:pt x="0" y="3605175"/>
                </a:cubicBezTo>
                <a:cubicBezTo>
                  <a:pt x="0" y="2229618"/>
                  <a:pt x="592403" y="992423"/>
                  <a:pt x="1535999" y="134799"/>
                </a:cubicBezTo>
                <a:close/>
              </a:path>
            </a:pathLst>
          </a:cu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D76D63AC-0421-45EC-B383-E79A61A78C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a:solidFill>
            <a:schemeClr val="bg1">
              <a:alpha val="30000"/>
            </a:schemeClr>
          </a:solidFill>
        </p:grpSpPr>
        <p:sp>
          <p:nvSpPr>
            <p:cNvPr id="18" name="Freeform: Shape 17">
              <a:extLst>
                <a:ext uri="{FF2B5EF4-FFF2-40B4-BE49-F238E27FC236}">
                  <a16:creationId xmlns:a16="http://schemas.microsoft.com/office/drawing/2014/main" id="{B997A32E-7032-4107-9C8B-99DB59EDD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943BB27F-1470-42CA-91FF-D94BC691C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E997B002-17FD-47B3-A06A-76802FE15C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E401EA35-9D2E-43B7-860F-EBB8A6C3E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F8C44827-3D81-4FF9-B4A5-5650D1B20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F613D97F-F6DF-4D32-AD91-209A80E7A2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82B0ED5C-927D-4C5F-8F27-1B403820B9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lt1"/>
                </a:solidFill>
              </a:endParaRPr>
            </a:p>
          </p:txBody>
        </p:sp>
      </p:grpSp>
      <p:sp>
        <p:nvSpPr>
          <p:cNvPr id="5" name="Tittel 4">
            <a:extLst>
              <a:ext uri="{FF2B5EF4-FFF2-40B4-BE49-F238E27FC236}">
                <a16:creationId xmlns:a16="http://schemas.microsoft.com/office/drawing/2014/main" id="{9D98D31D-D326-2C14-2A2A-5DE2306D1D5B}"/>
              </a:ext>
            </a:extLst>
          </p:cNvPr>
          <p:cNvSpPr>
            <a:spLocks noGrp="1"/>
          </p:cNvSpPr>
          <p:nvPr>
            <p:ph type="ctrTitle"/>
          </p:nvPr>
        </p:nvSpPr>
        <p:spPr>
          <a:xfrm>
            <a:off x="3502731" y="1542402"/>
            <a:ext cx="5186842" cy="2387918"/>
          </a:xfrm>
        </p:spPr>
        <p:txBody>
          <a:bodyPr anchor="b">
            <a:normAutofit/>
          </a:bodyPr>
          <a:lstStyle/>
          <a:p>
            <a:r>
              <a:rPr lang="nb-NO" sz="4800">
                <a:solidFill>
                  <a:schemeClr val="tx2"/>
                </a:solidFill>
              </a:rPr>
              <a:t>Reflection – discussion session</a:t>
            </a:r>
          </a:p>
        </p:txBody>
      </p:sp>
      <p:sp>
        <p:nvSpPr>
          <p:cNvPr id="6" name="Undertittel 5">
            <a:extLst>
              <a:ext uri="{FF2B5EF4-FFF2-40B4-BE49-F238E27FC236}">
                <a16:creationId xmlns:a16="http://schemas.microsoft.com/office/drawing/2014/main" id="{9A54C3E1-F4C6-1508-E558-1AC43E84971A}"/>
              </a:ext>
            </a:extLst>
          </p:cNvPr>
          <p:cNvSpPr>
            <a:spLocks noGrp="1"/>
          </p:cNvSpPr>
          <p:nvPr>
            <p:ph type="subTitle" idx="1"/>
          </p:nvPr>
        </p:nvSpPr>
        <p:spPr>
          <a:xfrm>
            <a:off x="3502135" y="4001587"/>
            <a:ext cx="5188034" cy="682079"/>
          </a:xfrm>
        </p:spPr>
        <p:txBody>
          <a:bodyPr>
            <a:normAutofit fontScale="92500" lnSpcReduction="10000"/>
          </a:bodyPr>
          <a:lstStyle/>
          <a:p>
            <a:r>
              <a:rPr lang="nb-NO">
                <a:solidFill>
                  <a:schemeClr val="tx2"/>
                </a:solidFill>
              </a:rPr>
              <a:t>How, in a good way, can we meet children who are experiencing difficulties?</a:t>
            </a:r>
          </a:p>
        </p:txBody>
      </p:sp>
      <p:grpSp>
        <p:nvGrpSpPr>
          <p:cNvPr id="26" name="Group 25">
            <a:extLst>
              <a:ext uri="{FF2B5EF4-FFF2-40B4-BE49-F238E27FC236}">
                <a16:creationId xmlns:a16="http://schemas.microsoft.com/office/drawing/2014/main" id="{87F87F1B-42BA-4AC7-A4E2-41544DDB2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4155"/>
            <a:ext cx="2514948" cy="2174333"/>
            <a:chOff x="-305" y="-4155"/>
            <a:chExt cx="2514948" cy="2174333"/>
          </a:xfrm>
        </p:grpSpPr>
        <p:sp>
          <p:nvSpPr>
            <p:cNvPr id="27" name="Freeform: Shape 26">
              <a:extLst>
                <a:ext uri="{FF2B5EF4-FFF2-40B4-BE49-F238E27FC236}">
                  <a16:creationId xmlns:a16="http://schemas.microsoft.com/office/drawing/2014/main" id="{68B53067-4E48-4E71-A6A9-A8CAABAFB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06D1A0D3-4BB8-41D9-9CE7-2884C83F4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81E20F06-3B09-4B89-A36B-AB8BFBCCA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0" name="Freeform: Shape 29">
              <a:extLst>
                <a:ext uri="{FF2B5EF4-FFF2-40B4-BE49-F238E27FC236}">
                  <a16:creationId xmlns:a16="http://schemas.microsoft.com/office/drawing/2014/main" id="{DAE6C3D7-7D5B-4926-877D-45F117BB6B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967346A5-7569-4F15-AB5D-BE3DADF192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685727" y="4683666"/>
            <a:ext cx="2514948" cy="2174333"/>
            <a:chOff x="-305" y="-4155"/>
            <a:chExt cx="2514948" cy="2174333"/>
          </a:xfrm>
        </p:grpSpPr>
        <p:sp>
          <p:nvSpPr>
            <p:cNvPr id="33" name="Freeform: Shape 32">
              <a:extLst>
                <a:ext uri="{FF2B5EF4-FFF2-40B4-BE49-F238E27FC236}">
                  <a16:creationId xmlns:a16="http://schemas.microsoft.com/office/drawing/2014/main" id="{E1951533-A568-4765-AB1F-F71D9AFDE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A7214F52-4F3F-4C96-A62E-F1401D6C04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023146A1-291C-4FA0-AB5B-EB04D42398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6" name="Freeform: Shape 35">
              <a:extLst>
                <a:ext uri="{FF2B5EF4-FFF2-40B4-BE49-F238E27FC236}">
                  <a16:creationId xmlns:a16="http://schemas.microsoft.com/office/drawing/2014/main" id="{62977932-2B03-4899-8306-5002CEE68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348066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F9E8FEED-9460-7594-F24B-9AAD0C63EEFD}"/>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600"/>
              <a:t>Meeting children who are suffering</a:t>
            </a: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A4AB6ED1-7E35-3F6F-F9EB-C7078D03C174}"/>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000"/>
              <a:t>Following the child’s initiative.</a:t>
            </a:r>
          </a:p>
          <a:p>
            <a:r>
              <a:rPr lang="en-US" sz="2000"/>
              <a:t>Talking about what we find difficult often helps, also for children.</a:t>
            </a:r>
          </a:p>
          <a:p>
            <a:r>
              <a:rPr lang="en-US" sz="2000"/>
              <a:t>Children need help to put into words what they find difficult</a:t>
            </a:r>
          </a:p>
          <a:p>
            <a:r>
              <a:rPr lang="en-US" sz="2000"/>
              <a:t>They often “speak” through play.</a:t>
            </a:r>
          </a:p>
          <a:p>
            <a:r>
              <a:rPr lang="en-US" sz="2000"/>
              <a:t>The child requires repeated reassurances that it is not their fault</a:t>
            </a:r>
          </a:p>
        </p:txBody>
      </p:sp>
      <p:pic>
        <p:nvPicPr>
          <p:cNvPr id="10" name="Plassholder for innhold 9" descr="Et bilde som inneholder klær, tegnefilm, person, illustrasjon&#10;&#10;Automatisk generert beskrivelse">
            <a:extLst>
              <a:ext uri="{FF2B5EF4-FFF2-40B4-BE49-F238E27FC236}">
                <a16:creationId xmlns:a16="http://schemas.microsoft.com/office/drawing/2014/main" id="{4273FA39-D57C-AEA6-9260-31030330533B}"/>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081542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233D82-F897-7948-4ED3-B71B3E79B498}"/>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What does a child need?</a:t>
            </a:r>
          </a:p>
        </p:txBody>
      </p:sp>
      <p:sp>
        <p:nvSpPr>
          <p:cNvPr id="3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A91A9B3-FD34-5539-609C-64679D431EBA}"/>
              </a:ext>
            </a:extLst>
          </p:cNvPr>
          <p:cNvSpPr>
            <a:spLocks noGrp="1"/>
          </p:cNvSpPr>
          <p:nvPr>
            <p:ph sz="half" idx="1"/>
          </p:nvPr>
        </p:nvSpPr>
        <p:spPr>
          <a:xfrm>
            <a:off x="640080" y="2872899"/>
            <a:ext cx="4243589" cy="3320668"/>
          </a:xfrm>
        </p:spPr>
        <p:txBody>
          <a:bodyPr vert="horz" lIns="91440" tIns="45720" rIns="91440" bIns="45720" rtlCol="0" anchor="t">
            <a:normAutofit/>
          </a:bodyPr>
          <a:lstStyle/>
          <a:p>
            <a:pPr lvl="2"/>
            <a:r>
              <a:rPr lang="nb-NO" sz="1700"/>
              <a:t>Physical and psychological closeness</a:t>
            </a:r>
            <a:endParaRPr lang="nb-NO" err="1"/>
          </a:p>
          <a:p>
            <a:pPr lvl="2"/>
            <a:r>
              <a:rPr lang="en-US" sz="1700"/>
              <a:t>Patience</a:t>
            </a:r>
          </a:p>
          <a:p>
            <a:pPr lvl="2"/>
            <a:r>
              <a:rPr lang="en-US" sz="1700"/>
              <a:t>Boundaries, not punishment</a:t>
            </a:r>
          </a:p>
          <a:p>
            <a:pPr lvl="2"/>
            <a:r>
              <a:rPr lang="en-US" sz="1700"/>
              <a:t>Explanations about what is happening</a:t>
            </a:r>
          </a:p>
          <a:p>
            <a:pPr lvl="2"/>
            <a:r>
              <a:rPr lang="en-US" sz="1700"/>
              <a:t>Routines and habits they are used to</a:t>
            </a:r>
          </a:p>
          <a:p>
            <a:pPr lvl="2"/>
            <a:r>
              <a:rPr lang="en-US" sz="1700"/>
              <a:t>Praise – even small children can be given tasks</a:t>
            </a:r>
          </a:p>
          <a:p>
            <a:pPr lvl="2"/>
            <a:r>
              <a:rPr lang="en-US" sz="1700"/>
              <a:t>Participation in religion and culture</a:t>
            </a:r>
          </a:p>
        </p:txBody>
      </p:sp>
      <p:pic>
        <p:nvPicPr>
          <p:cNvPr id="6" name="Plassholder for innhold 5" descr="Et bilde som inneholder klær, tegnefilm, Menneskeansikt, maling&#10;&#10;Automatisk generert beskrivelse">
            <a:extLst>
              <a:ext uri="{FF2B5EF4-FFF2-40B4-BE49-F238E27FC236}">
                <a16:creationId xmlns:a16="http://schemas.microsoft.com/office/drawing/2014/main" id="{F6C98A65-5869-50B6-DBD8-9E89BEEC1EEF}"/>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1822213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233D82-F897-7948-4ED3-B71B3E79B498}"/>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What does a child need?</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A91A9B3-FD34-5539-609C-64679D431EBA}"/>
              </a:ext>
            </a:extLst>
          </p:cNvPr>
          <p:cNvSpPr>
            <a:spLocks noGrp="1"/>
          </p:cNvSpPr>
          <p:nvPr>
            <p:ph sz="half" idx="1"/>
          </p:nvPr>
        </p:nvSpPr>
        <p:spPr>
          <a:xfrm>
            <a:off x="640080" y="2872899"/>
            <a:ext cx="4243589" cy="3320668"/>
          </a:xfrm>
        </p:spPr>
        <p:txBody>
          <a:bodyPr vert="horz" lIns="91440" tIns="45720" rIns="91440" bIns="45720" rtlCol="0">
            <a:normAutofit/>
          </a:bodyPr>
          <a:lstStyle/>
          <a:p>
            <a:pPr lvl="2"/>
            <a:r>
              <a:rPr lang="nb-NO" sz="2200"/>
              <a:t>Help to play</a:t>
            </a:r>
          </a:p>
          <a:p>
            <a:pPr lvl="2"/>
            <a:r>
              <a:rPr lang="nb-NO" sz="2200"/>
              <a:t>Listen to the child</a:t>
            </a:r>
          </a:p>
          <a:p>
            <a:pPr lvl="2"/>
            <a:r>
              <a:rPr lang="nb-NO" sz="2200"/>
              <a:t>Share experiences</a:t>
            </a:r>
          </a:p>
          <a:p>
            <a:pPr lvl="2"/>
            <a:r>
              <a:rPr lang="nb-NO" sz="2200"/>
              <a:t>Show that you are interested</a:t>
            </a:r>
          </a:p>
          <a:p>
            <a:pPr lvl="2"/>
            <a:r>
              <a:rPr lang="nb-NO" sz="2200"/>
              <a:t>Draw what they are concerned about</a:t>
            </a:r>
          </a:p>
          <a:p>
            <a:pPr lvl="2"/>
            <a:r>
              <a:rPr lang="nb-NO" sz="2200"/>
              <a:t>Tell stories, sing songs</a:t>
            </a:r>
          </a:p>
          <a:p>
            <a:pPr lvl="2"/>
            <a:r>
              <a:rPr lang="nb-NO" sz="2200"/>
              <a:t>Diary</a:t>
            </a:r>
          </a:p>
        </p:txBody>
      </p:sp>
      <p:pic>
        <p:nvPicPr>
          <p:cNvPr id="6" name="Plassholder for innhold 5" descr="Et bilde som inneholder klær, Menneskeansikt, gutt, tegning&#10;&#10;Automatisk generert beskrivelse">
            <a:extLst>
              <a:ext uri="{FF2B5EF4-FFF2-40B4-BE49-F238E27FC236}">
                <a16:creationId xmlns:a16="http://schemas.microsoft.com/office/drawing/2014/main" id="{1510D4CB-296F-179A-D6A2-0C3F930BE08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22320" r="20257"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9929238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233D82-F897-7948-4ED3-B71B3E79B498}"/>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a:t>What does a child need? Summary</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A91A9B3-FD34-5539-609C-64679D431EBA}"/>
              </a:ext>
            </a:extLst>
          </p:cNvPr>
          <p:cNvSpPr>
            <a:spLocks noGrp="1"/>
          </p:cNvSpPr>
          <p:nvPr>
            <p:ph sz="half" idx="1"/>
          </p:nvPr>
        </p:nvSpPr>
        <p:spPr>
          <a:xfrm>
            <a:off x="640080" y="2872899"/>
            <a:ext cx="4243589" cy="3320668"/>
          </a:xfrm>
        </p:spPr>
        <p:txBody>
          <a:bodyPr vert="horz" lIns="91440" tIns="45720" rIns="91440" bIns="45720" rtlCol="0">
            <a:normAutofit/>
          </a:bodyPr>
          <a:lstStyle/>
          <a:p>
            <a:pPr lvl="1"/>
            <a:r>
              <a:rPr lang="nb-NO" sz="2200"/>
              <a:t>Confidence-inspiring, thriving adults who seek help when needed</a:t>
            </a:r>
          </a:p>
          <a:p>
            <a:pPr lvl="1"/>
            <a:r>
              <a:rPr lang="nb-NO" sz="2200"/>
              <a:t>Communicate hope</a:t>
            </a:r>
          </a:p>
          <a:p>
            <a:pPr lvl="1"/>
            <a:r>
              <a:rPr lang="nb-NO" sz="2200"/>
              <a:t> No one can interact with a child perfectly</a:t>
            </a:r>
          </a:p>
        </p:txBody>
      </p:sp>
      <p:pic>
        <p:nvPicPr>
          <p:cNvPr id="6" name="Plassholder for innhold 5" descr="Et bilde som inneholder klær, person, Menneskeansikt, mann&#10;&#10;Automatisk generert beskrivelse">
            <a:extLst>
              <a:ext uri="{FF2B5EF4-FFF2-40B4-BE49-F238E27FC236}">
                <a16:creationId xmlns:a16="http://schemas.microsoft.com/office/drawing/2014/main" id="{45CA674B-3035-BA8B-B087-F19A411FDB5E}"/>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4416393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AFAEC48E-5DEA-E492-5712-EEE3019CA929}"/>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Homework Meeting 3:</a:t>
            </a:r>
          </a:p>
        </p:txBody>
      </p:sp>
      <p:sp>
        <p:nvSpPr>
          <p:cNvPr id="3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a16="http://schemas.microsoft.com/office/drawing/2014/main" id="{E2BCA704-5F8A-70F9-5198-675A4EA5D60D}"/>
              </a:ext>
            </a:extLst>
          </p:cNvPr>
          <p:cNvSpPr>
            <a:spLocks noGrp="1"/>
          </p:cNvSpPr>
          <p:nvPr>
            <p:ph sz="half" idx="1"/>
          </p:nvPr>
        </p:nvSpPr>
        <p:spPr>
          <a:xfrm>
            <a:off x="640080" y="2872899"/>
            <a:ext cx="4243589" cy="3320668"/>
          </a:xfrm>
        </p:spPr>
        <p:txBody>
          <a:bodyPr vert="horz" lIns="91440" tIns="45720" rIns="91440" bIns="45720" rtlCol="0" anchor="t">
            <a:normAutofit/>
          </a:bodyPr>
          <a:lstStyle/>
          <a:p>
            <a:pPr marL="0" indent="0">
              <a:buNone/>
            </a:pPr>
            <a:r>
              <a:rPr lang="en-US" sz="2200"/>
              <a:t>How does your child show that he/she is suffering?</a:t>
            </a:r>
          </a:p>
          <a:p>
            <a:pPr marL="0" indent="0">
              <a:buNone/>
            </a:pPr>
            <a:r>
              <a:rPr lang="en-US" sz="2200"/>
              <a:t>When your child is suffering, which method do you use most often to comfort them?</a:t>
            </a:r>
          </a:p>
          <a:p>
            <a:pPr marL="0" indent="0">
              <a:buNone/>
            </a:pPr>
            <a:r>
              <a:rPr lang="en-US" sz="2200"/>
              <a:t>Is there anything that we have talked about today that you will try at home?</a:t>
            </a:r>
          </a:p>
        </p:txBody>
      </p:sp>
      <p:pic>
        <p:nvPicPr>
          <p:cNvPr id="8" name="Plassholder for innhold 7" descr="Et bilde som inneholder klær, sko, tegnefilm, skisport&#10;&#10;Automatisk generert beskrivelse">
            <a:extLst>
              <a:ext uri="{FF2B5EF4-FFF2-40B4-BE49-F238E27FC236}">
                <a16:creationId xmlns:a16="http://schemas.microsoft.com/office/drawing/2014/main" id="{811E6EB8-1066-FA9F-D90E-AA9A8684016A}"/>
              </a:ext>
            </a:extLst>
          </p:cNvPr>
          <p:cNvPicPr>
            <a:picLocks noGrp="1" noChangeAspect="1"/>
          </p:cNvPicPr>
          <p:nvPr>
            <p:ph sz="half" idx="2"/>
          </p:nvPr>
        </p:nvPicPr>
        <p:blipFill rotWithShape="1">
          <a:blip r:embed="rId3"/>
          <a:srcRect l="8509" r="1626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370027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68495D4-DECD-2AD6-2D1C-F4EC76B4B3DF}"/>
              </a:ext>
            </a:extLst>
          </p:cNvPr>
          <p:cNvSpPr>
            <a:spLocks noGrp="1"/>
          </p:cNvSpPr>
          <p:nvPr>
            <p:ph type="title"/>
          </p:nvPr>
        </p:nvSpPr>
        <p:spPr/>
        <p:txBody>
          <a:bodyPr/>
          <a:lstStyle/>
          <a:p>
            <a:r>
              <a:rPr lang="nb-NO"/>
              <a:t>Useful links and addresses</a:t>
            </a:r>
          </a:p>
        </p:txBody>
      </p:sp>
      <p:sp>
        <p:nvSpPr>
          <p:cNvPr id="3" name="Plassholder for innhold 2">
            <a:extLst>
              <a:ext uri="{FF2B5EF4-FFF2-40B4-BE49-F238E27FC236}">
                <a16:creationId xmlns:a16="http://schemas.microsoft.com/office/drawing/2014/main" id="{29196B66-E60A-F265-5E3D-244402ADC425}"/>
              </a:ext>
            </a:extLst>
          </p:cNvPr>
          <p:cNvSpPr>
            <a:spLocks noGrp="1"/>
          </p:cNvSpPr>
          <p:nvPr>
            <p:ph idx="1"/>
          </p:nvPr>
        </p:nvSpPr>
        <p:spPr/>
        <p:txBody>
          <a:bodyPr/>
          <a:lstStyle/>
          <a:p>
            <a:r>
              <a:rPr lang="nb-NO"/>
              <a:t>Foreldrehverdag.no</a:t>
            </a:r>
          </a:p>
          <a:p>
            <a:r>
              <a:rPr lang="nb-NO"/>
              <a:t>Littsint.no</a:t>
            </a:r>
          </a:p>
          <a:p>
            <a:r>
              <a:rPr lang="nb-NO" i="1">
                <a:solidFill>
                  <a:srgbClr val="FF0000"/>
                </a:solidFill>
              </a:rPr>
              <a:t>(Fyll inn de som er relevant av telefonnummer, linker og adresser)</a:t>
            </a:r>
          </a:p>
        </p:txBody>
      </p:sp>
    </p:spTree>
    <p:extLst>
      <p:ext uri="{BB962C8B-B14F-4D97-AF65-F5344CB8AC3E}">
        <p14:creationId xmlns:p14="http://schemas.microsoft.com/office/powerpoint/2010/main" val="925146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71625D0-830F-10C1-2EB4-39027B25876F}"/>
              </a:ext>
            </a:extLst>
          </p:cNvPr>
          <p:cNvSpPr>
            <a:spLocks noGrp="1"/>
          </p:cNvSpPr>
          <p:nvPr>
            <p:ph type="title"/>
          </p:nvPr>
        </p:nvSpPr>
        <p:spPr/>
        <p:txBody>
          <a:bodyPr/>
          <a:lstStyle/>
          <a:p>
            <a:r>
              <a:rPr lang="nb-NO"/>
              <a:t>Resources for Meeting 3:</a:t>
            </a:r>
          </a:p>
        </p:txBody>
      </p:sp>
      <p:sp>
        <p:nvSpPr>
          <p:cNvPr id="4" name="Rectangle 1">
            <a:extLst>
              <a:ext uri="{FF2B5EF4-FFF2-40B4-BE49-F238E27FC236}">
                <a16:creationId xmlns:a16="http://schemas.microsoft.com/office/drawing/2014/main" id="{E7F829CD-03D8-7F79-AA23-8EC328650AE7}"/>
              </a:ext>
            </a:extLst>
          </p:cNvPr>
          <p:cNvSpPr>
            <a:spLocks noGrp="1" noChangeArrowheads="1"/>
          </p:cNvSpPr>
          <p:nvPr>
            <p:ph idx="1"/>
          </p:nvPr>
        </p:nvSpPr>
        <p:spPr bwMode="auto">
          <a:xfrm>
            <a:off x="838200" y="2477811"/>
            <a:ext cx="9114675"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600" b="1" i="0" u="none" strike="noStrike" cap="none" normalizeH="0" baseline="0">
                <a:ln>
                  <a:noFill/>
                </a:ln>
                <a:solidFill>
                  <a:srgbClr val="000000"/>
                </a:solidFill>
                <a:effectLst/>
                <a:ea typeface="Calibri" panose="020F0502020204030204" pitchFamily="34" charset="0"/>
                <a:cs typeface="Calibri" panose="020F0502020204030204" pitchFamily="34" charset="0"/>
              </a:rPr>
              <a:t>Psykoedukasjon om vanlige reaksjoner på stress, endring, migrasjon og flukt hos barn og voksne:</a:t>
            </a:r>
            <a:endParaRPr kumimoji="0" lang="nb-NO" altLang="nb-NO" sz="1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600" b="0" i="0" u="sng" strike="noStrike" cap="none" normalizeH="0" baseline="0">
                <a:ln>
                  <a:noFill/>
                </a:ln>
                <a:solidFill>
                  <a:srgbClr val="008080"/>
                </a:solidFill>
                <a:effectLst/>
                <a:ea typeface="Calibri" panose="020F0502020204030204" pitchFamily="34" charset="0"/>
                <a:cs typeface="Calibri" panose="020F0502020204030204" pitchFamily="34" charset="0"/>
              </a:rPr>
              <a:t>- </a:t>
            </a:r>
            <a:r>
              <a:rPr kumimoji="0" lang="nb-NO" altLang="nb-NO" sz="1600" b="0" i="0" u="none" strike="noStrike" cap="none" normalizeH="0" baseline="0">
                <a:ln>
                  <a:noFill/>
                </a:ln>
                <a:solidFill>
                  <a:srgbClr val="000000"/>
                </a:solidFill>
                <a:effectLst/>
                <a:ea typeface="Calibri" panose="020F0502020204030204" pitchFamily="34" charset="0"/>
                <a:cs typeface="Calibri" panose="020F0502020204030204" pitchFamily="34" charset="0"/>
                <a:hlinkClick r:id="rId3"/>
              </a:rPr>
              <a:t>Guide og app til flyktn</a:t>
            </a:r>
            <a:r>
              <a:rPr kumimoji="0" lang="nb-NO" altLang="nb-NO" sz="1600" b="0" i="0" u="sng" strike="noStrike" cap="none" normalizeH="0" baseline="0">
                <a:ln>
                  <a:noFill/>
                </a:ln>
                <a:solidFill>
                  <a:srgbClr val="008080"/>
                </a:solidFill>
                <a:effectLst/>
                <a:ea typeface="Calibri" panose="020F0502020204030204" pitchFamily="34" charset="0"/>
                <a:cs typeface="Calibri" panose="020F0502020204030204" pitchFamily="34" charset="0"/>
                <a:hlinkClick r:id="rId3"/>
              </a:rPr>
              <a:t>ingeforeldre</a:t>
            </a:r>
            <a:endParaRPr kumimoji="0" lang="nb-NO" altLang="nb-NO" sz="1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600" b="0" i="0" u="sng" strike="noStrike" cap="none" normalizeH="0" baseline="0">
                <a:ln>
                  <a:noFill/>
                </a:ln>
                <a:solidFill>
                  <a:srgbClr val="008080"/>
                </a:solidFill>
                <a:effectLst/>
                <a:ea typeface="Calibri" panose="020F0502020204030204" pitchFamily="34" charset="0"/>
                <a:cs typeface="Arial" panose="020B0604020202020204" pitchFamily="34" charset="0"/>
              </a:rPr>
              <a:t>-</a:t>
            </a:r>
            <a:r>
              <a:rPr kumimoji="0" lang="nb-NO" altLang="nb-NO" sz="1600" b="0" i="0" u="sng" strike="noStrike" cap="none" normalizeH="0" baseline="0">
                <a:ln>
                  <a:noFill/>
                </a:ln>
                <a:solidFill>
                  <a:srgbClr val="008080"/>
                </a:solidFill>
                <a:effectLst/>
                <a:ea typeface="Calibri" panose="020F0502020204030204" pitchFamily="34" charset="0"/>
                <a:cs typeface="Arial" panose="020B0604020202020204" pitchFamily="34" charset="0"/>
                <a:hlinkClick r:id="rId4"/>
              </a:rPr>
              <a:t>Flyktning.net</a:t>
            </a:r>
            <a:r>
              <a:rPr kumimoji="0" lang="nb-NO" altLang="nb-NO" sz="1600" b="0" i="0" u="sng" strike="noStrike" cap="none" normalizeH="0" baseline="0">
                <a:ln>
                  <a:noFill/>
                </a:ln>
                <a:solidFill>
                  <a:srgbClr val="008080"/>
                </a:solidFill>
                <a:effectLst/>
                <a:ea typeface="Calibri" panose="020F0502020204030204" pitchFamily="34" charset="0"/>
                <a:cs typeface="Arial" panose="020B0604020202020204" pitchFamily="34" charset="0"/>
              </a:rPr>
              <a:t>: informasjonen til ansatte som jobber med flyktninger. </a:t>
            </a: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600" b="0" i="0" u="sng" strike="noStrike" cap="none" normalizeH="0" baseline="0">
                <a:ln>
                  <a:noFill/>
                </a:ln>
                <a:solidFill>
                  <a:srgbClr val="008080"/>
                </a:solidFill>
                <a:effectLst/>
                <a:ea typeface="Calibri" panose="020F0502020204030204" pitchFamily="34" charset="0"/>
                <a:cs typeface="Arial" panose="020B0604020202020204" pitchFamily="34" charset="0"/>
              </a:rPr>
              <a:t>Her finnes en egen temaside om </a:t>
            </a:r>
            <a:r>
              <a:rPr kumimoji="0" lang="nb-NO" altLang="nb-NO" sz="1600" b="0" i="0" u="sng" strike="noStrike" cap="none" normalizeH="0" baseline="0">
                <a:ln>
                  <a:noFill/>
                </a:ln>
                <a:solidFill>
                  <a:srgbClr val="008080"/>
                </a:solidFill>
                <a:effectLst/>
                <a:ea typeface="Calibri" panose="020F0502020204030204" pitchFamily="34" charset="0"/>
                <a:cs typeface="Arial" panose="020B0604020202020204" pitchFamily="34" charset="0"/>
                <a:hlinkClick r:id="rId5"/>
              </a:rPr>
              <a:t>foreldreveiledning</a:t>
            </a:r>
            <a:r>
              <a:rPr kumimoji="0" lang="nb-NO" altLang="nb-NO" sz="1600" b="0" i="0" u="sng" strike="noStrike" cap="none" normalizeH="0" baseline="0">
                <a:ln>
                  <a:noFill/>
                </a:ln>
                <a:solidFill>
                  <a:srgbClr val="008080"/>
                </a:solidFill>
                <a:effectLst/>
                <a:ea typeface="Calibri" panose="020F0502020204030204" pitchFamily="34" charset="0"/>
                <a:cs typeface="Arial" panose="020B0604020202020204" pitchFamily="34" charset="0"/>
              </a:rPr>
              <a:t>, psykososial oppfølging, traumereaksjoner etc. </a:t>
            </a:r>
            <a:endParaRPr kumimoji="0" lang="nb-NO" altLang="nb-NO" sz="1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600" b="0" i="0" u="none" strike="noStrike" cap="none" normalizeH="0" baseline="0">
                <a:ln>
                  <a:noFill/>
                </a:ln>
                <a:effectLst/>
                <a:ea typeface="Calibri" panose="020F0502020204030204" pitchFamily="34" charset="0"/>
                <a:cs typeface="Arial"/>
              </a:rPr>
              <a:t>-</a:t>
            </a:r>
            <a:r>
              <a:rPr kumimoji="0" lang="nb-NO" altLang="nb-NO" sz="1600" b="0" i="0" u="none" strike="noStrike" cap="none" normalizeH="0" baseline="0">
                <a:ln>
                  <a:noFill/>
                </a:ln>
                <a:effectLst/>
                <a:ea typeface="Calibri" panose="020F0502020204030204" pitchFamily="34" charset="0"/>
                <a:cs typeface="Arial"/>
                <a:hlinkClick r:id="rId6">
                  <a:extLst>
                    <a:ext uri="{A12FA001-AC4F-418D-AE19-62706E023703}">
                      <ahyp:hlinkClr xmlns:ahyp="http://schemas.microsoft.com/office/drawing/2018/hyperlinkcolor" val="tx"/>
                    </a:ext>
                  </a:extLst>
                </a:hlinkClick>
              </a:rPr>
              <a:t>Vanlige reaksjoner på krig og flukt (NKVTS)</a:t>
            </a:r>
            <a:endParaRPr kumimoji="0" lang="nb-NO" altLang="nb-NO" sz="1600" b="0" i="0" u="none" strike="noStrike" cap="none" normalizeH="0" baseline="0">
              <a:ln>
                <a:noFill/>
              </a:ln>
              <a:effectLst/>
              <a:cs typeface="Arial"/>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600" b="1" i="0" u="none" strike="noStrike" cap="none" normalizeH="0" baseline="0">
                <a:ln>
                  <a:noFill/>
                </a:ln>
                <a:solidFill>
                  <a:srgbClr val="000000"/>
                </a:solidFill>
                <a:effectLst/>
                <a:ea typeface="Calibri" panose="020F0502020204030204" pitchFamily="34" charset="0"/>
                <a:cs typeface="Calibri" panose="020F0502020204030204" pitchFamily="34" charset="0"/>
              </a:rPr>
              <a:t>Barnets behov og tilpasning av omsorg til barnets behov i en ny kulturell kontekst:</a:t>
            </a:r>
            <a:endParaRPr kumimoji="0" lang="nb-NO" altLang="nb-NO" sz="1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n-NO" altLang="nb-NO" sz="1600" b="0" i="0" u="sng" strike="noStrike" cap="none" normalizeH="0" baseline="0">
                <a:ln>
                  <a:noFill/>
                </a:ln>
                <a:solidFill>
                  <a:srgbClr val="0563C1"/>
                </a:solidFill>
                <a:effectLst/>
                <a:ea typeface="Calibri" panose="020F0502020204030204" pitchFamily="34" charset="0"/>
                <a:cs typeface="Calibri" panose="020F0502020204030204" pitchFamily="34" charset="0"/>
              </a:rPr>
              <a:t>-</a:t>
            </a:r>
            <a:r>
              <a:rPr kumimoji="0" lang="nn-NO" altLang="nb-NO" sz="1600" b="0" i="0" u="none" strike="noStrike" cap="none" normalizeH="0" baseline="0">
                <a:ln>
                  <a:noFill/>
                </a:ln>
                <a:solidFill>
                  <a:schemeClr val="tx1"/>
                </a:solidFill>
                <a:effectLst/>
                <a:ea typeface="Calibri" panose="020F0502020204030204" pitchFamily="34" charset="0"/>
                <a:cs typeface="Arial" panose="020B0604020202020204" pitchFamily="34" charset="0"/>
                <a:hlinkClick r:id="rId7"/>
              </a:rPr>
              <a:t>Temahefte og film: krysskulturel</a:t>
            </a:r>
            <a:r>
              <a:rPr kumimoji="0" lang="nn-NO" altLang="nb-NO" sz="1600" b="0" i="0" u="none" strike="noStrike" cap="none" normalizeH="0" baseline="0">
                <a:ln>
                  <a:noFill/>
                </a:ln>
                <a:solidFill>
                  <a:schemeClr val="tx1"/>
                </a:solidFill>
                <a:effectLst/>
                <a:ea typeface="Calibri" panose="020F0502020204030204" pitchFamily="34" charset="0"/>
                <a:cs typeface="Calibri" panose="020F0502020204030204" pitchFamily="34" charset="0"/>
                <a:hlinkClick r:id="rId7"/>
              </a:rPr>
              <a:t>le barn og un</a:t>
            </a:r>
            <a:r>
              <a:rPr kumimoji="0" lang="nn-NO" altLang="nb-NO" sz="1600" b="0" i="0" u="none" strike="noStrike" cap="none" normalizeH="0" baseline="0">
                <a:ln>
                  <a:noFill/>
                </a:ln>
                <a:solidFill>
                  <a:schemeClr val="tx1"/>
                </a:solidFill>
                <a:effectLst/>
                <a:ea typeface="Calibri" panose="020F0502020204030204" pitchFamily="34" charset="0"/>
                <a:cs typeface="Arial" panose="020B0604020202020204" pitchFamily="34" charset="0"/>
                <a:hlinkClick r:id="rId7"/>
              </a:rPr>
              <a:t>ge</a:t>
            </a:r>
            <a:r>
              <a:rPr kumimoji="0" lang="nn-NO" altLang="nb-NO" sz="1600" b="0" i="0" u="none" strike="noStrike" cap="none" normalizeH="0" baseline="0">
                <a:ln>
                  <a:noFill/>
                </a:ln>
                <a:solidFill>
                  <a:srgbClr val="000000"/>
                </a:solidFill>
                <a:effectLst/>
                <a:ea typeface="Calibri" panose="020F0502020204030204" pitchFamily="34" charset="0"/>
                <a:cs typeface="Calibri" panose="020F0502020204030204" pitchFamily="34" charset="0"/>
              </a:rPr>
              <a:t> (</a:t>
            </a:r>
            <a:r>
              <a:rPr kumimoji="0" lang="nn-NO" altLang="nb-NO" sz="1600" b="0" i="0" u="none" strike="noStrike" cap="none" normalizeH="0" baseline="0" err="1">
                <a:ln>
                  <a:noFill/>
                </a:ln>
                <a:solidFill>
                  <a:srgbClr val="000000"/>
                </a:solidFill>
                <a:effectLst/>
                <a:ea typeface="Calibri" panose="020F0502020204030204" pitchFamily="34" charset="0"/>
                <a:cs typeface="Calibri" panose="020F0502020204030204" pitchFamily="34" charset="0"/>
              </a:rPr>
              <a:t>Bufetat</a:t>
            </a:r>
            <a:r>
              <a:rPr kumimoji="0" lang="nn-NO" altLang="nb-NO" sz="1600" b="0" i="0" u="none" strike="noStrike" cap="none" normalizeH="0" baseline="0">
                <a:ln>
                  <a:noFill/>
                </a:ln>
                <a:solidFill>
                  <a:srgbClr val="000000"/>
                </a:solidFill>
                <a:effectLst/>
                <a:ea typeface="Calibri" panose="020F0502020204030204" pitchFamily="34" charset="0"/>
                <a:cs typeface="Calibri" panose="020F0502020204030204" pitchFamily="34" charset="0"/>
              </a:rPr>
              <a:t>)</a:t>
            </a:r>
            <a:endParaRPr kumimoji="0" lang="nb-NO" altLang="nb-NO" sz="1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600" b="0" i="0" u="none" strike="noStrike" cap="none" normalizeH="0" baseline="0">
                <a:ln>
                  <a:noFill/>
                </a:ln>
                <a:solidFill>
                  <a:schemeClr val="tx1"/>
                </a:solidFill>
                <a:effectLst/>
                <a:ea typeface="Calibri" panose="020F0502020204030204" pitchFamily="34" charset="0"/>
                <a:cs typeface="Arial" panose="020B0604020202020204" pitchFamily="34" charset="0"/>
                <a:hlinkClick r:id="rId8"/>
              </a:rPr>
              <a:t>- </a:t>
            </a:r>
            <a:r>
              <a:rPr kumimoji="0" lang="nb-NO" altLang="nb-NO" sz="1600" b="0" i="0" u="none" strike="noStrike" cap="none" normalizeH="0" baseline="0">
                <a:ln>
                  <a:noFill/>
                </a:ln>
                <a:solidFill>
                  <a:schemeClr val="tx1"/>
                </a:solidFill>
                <a:effectLst/>
                <a:ea typeface="Calibri" panose="020F0502020204030204" pitchFamily="34" charset="0"/>
                <a:cs typeface="Calibri" panose="020F0502020204030204" pitchFamily="34" charset="0"/>
                <a:hlinkClick r:id="rId8"/>
              </a:rPr>
              <a:t>Å leve med krysskultur</a:t>
            </a:r>
            <a:r>
              <a:rPr kumimoji="0" lang="nb-NO" altLang="nb-NO" sz="1600" b="0" i="0" u="none" strike="noStrike" cap="none" normalizeH="0" baseline="0">
                <a:ln>
                  <a:noFill/>
                </a:ln>
                <a:solidFill>
                  <a:srgbClr val="000000"/>
                </a:solidFill>
                <a:effectLst/>
                <a:ea typeface="Calibri" panose="020F0502020204030204" pitchFamily="34" charset="0"/>
                <a:cs typeface="Calibri" panose="020F0502020204030204" pitchFamily="34" charset="0"/>
              </a:rPr>
              <a:t> (RVTS)</a:t>
            </a:r>
            <a:endParaRPr kumimoji="0" lang="nb-NO" altLang="nb-NO" sz="1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600" b="0" i="0" u="sng" strike="noStrike" cap="none" normalizeH="0" baseline="0">
                <a:ln>
                  <a:noFill/>
                </a:ln>
                <a:solidFill>
                  <a:srgbClr val="0563C1"/>
                </a:solidFill>
                <a:effectLst/>
                <a:ea typeface="Calibri" panose="020F0502020204030204" pitchFamily="34" charset="0"/>
                <a:cs typeface="Calibri" panose="020F0502020204030204" pitchFamily="34" charset="0"/>
              </a:rPr>
              <a:t>-</a:t>
            </a:r>
            <a:r>
              <a:rPr kumimoji="0" lang="nb-NO" altLang="nb-NO" sz="1600" b="0" i="0" u="none" strike="noStrike" cap="none" normalizeH="0" baseline="0">
                <a:ln>
                  <a:noFill/>
                </a:ln>
                <a:solidFill>
                  <a:schemeClr val="tx1"/>
                </a:solidFill>
                <a:effectLst/>
                <a:ea typeface="Calibri" panose="020F0502020204030204" pitchFamily="34" charset="0"/>
                <a:cs typeface="Arial" panose="020B0604020202020204" pitchFamily="34" charset="0"/>
                <a:hlinkClick r:id="rId9"/>
              </a:rPr>
              <a:t>Krysskulturelt foreldreskap</a:t>
            </a:r>
            <a:r>
              <a:rPr kumimoji="0" lang="nb-NO" altLang="nb-NO" sz="1600" b="0" i="0" u="none" strike="noStrike" cap="none" normalizeH="0" baseline="0">
                <a:ln>
                  <a:noFill/>
                </a:ln>
                <a:solidFill>
                  <a:schemeClr val="tx1"/>
                </a:solidFill>
                <a:effectLst/>
                <a:ea typeface="Calibri" panose="020F0502020204030204" pitchFamily="34" charset="0"/>
                <a:cs typeface="Arial" panose="020B0604020202020204" pitchFamily="34" charset="0"/>
              </a:rPr>
              <a:t> </a:t>
            </a:r>
            <a:r>
              <a:rPr kumimoji="0" lang="nb-NO" altLang="nb-NO" sz="1600" b="0" i="0" u="none" strike="noStrike" cap="none" normalizeH="0" baseline="0">
                <a:ln>
                  <a:noFill/>
                </a:ln>
                <a:solidFill>
                  <a:schemeClr val="tx1"/>
                </a:solidFill>
                <a:effectLst/>
                <a:ea typeface="Calibri" panose="020F0502020204030204" pitchFamily="34" charset="0"/>
                <a:cs typeface="Calibri" panose="020F0502020204030204" pitchFamily="34" charset="0"/>
              </a:rPr>
              <a:t>(</a:t>
            </a:r>
            <a:r>
              <a:rPr kumimoji="0" lang="nb-NO" altLang="nb-NO" sz="1600" b="0" i="0" u="none" strike="noStrike" cap="none" normalizeH="0" baseline="0" err="1">
                <a:ln>
                  <a:noFill/>
                </a:ln>
                <a:solidFill>
                  <a:schemeClr val="tx1"/>
                </a:solidFill>
                <a:effectLst/>
                <a:ea typeface="Calibri" panose="020F0502020204030204" pitchFamily="34" charset="0"/>
                <a:cs typeface="Calibri" panose="020F0502020204030204" pitchFamily="34" charset="0"/>
              </a:rPr>
              <a:t>Flexid</a:t>
            </a:r>
            <a:r>
              <a:rPr kumimoji="0" lang="nb-NO" altLang="nb-NO" sz="1600" b="0" i="0" u="none" strike="noStrike" cap="none" normalizeH="0" baseline="0">
                <a:ln>
                  <a:noFill/>
                </a:ln>
                <a:solidFill>
                  <a:schemeClr val="tx1"/>
                </a:solidFill>
                <a:effectLst/>
                <a:ea typeface="Calibri" panose="020F0502020204030204" pitchFamily="34" charset="0"/>
                <a:cs typeface="Calibri" panose="020F0502020204030204" pitchFamily="34" charset="0"/>
              </a:rPr>
              <a:t>)</a:t>
            </a:r>
            <a:endParaRPr kumimoji="0" lang="nb-NO" altLang="nb-NO" sz="1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600" b="0" i="0" u="none" strike="noStrike" cap="none" normalizeH="0" baseline="0">
                <a:ln>
                  <a:noFill/>
                </a:ln>
                <a:solidFill>
                  <a:srgbClr val="000000"/>
                </a:solidFill>
                <a:effectLst/>
                <a:ea typeface="Calibri" panose="020F0502020204030204" pitchFamily="34" charset="0"/>
                <a:cs typeface="Calibri" panose="020F0502020204030204" pitchFamily="34" charset="0"/>
              </a:rPr>
              <a:t>-</a:t>
            </a:r>
            <a:r>
              <a:rPr kumimoji="0" lang="nb-NO" altLang="nb-NO" sz="1600" b="0" i="0" u="none" strike="noStrike" cap="none" normalizeH="0" baseline="0">
                <a:ln>
                  <a:noFill/>
                </a:ln>
                <a:solidFill>
                  <a:schemeClr val="tx1"/>
                </a:solidFill>
                <a:effectLst/>
                <a:ea typeface="Calibri" panose="020F0502020204030204" pitchFamily="34" charset="0"/>
                <a:cs typeface="Calibri" panose="020F0502020204030204" pitchFamily="34" charset="0"/>
                <a:hlinkClick r:id="rId10"/>
              </a:rPr>
              <a:t>Krysskulturelle unge og samarbeid mellom skole og hjem</a:t>
            </a:r>
            <a:r>
              <a:rPr kumimoji="0" lang="nb-NO" altLang="nb-NO" sz="1600" b="0" i="0" u="none" strike="noStrike" cap="none" normalizeH="0" baseline="0">
                <a:ln>
                  <a:noFill/>
                </a:ln>
                <a:solidFill>
                  <a:srgbClr val="000000"/>
                </a:solidFill>
                <a:effectLst/>
                <a:ea typeface="Calibri" panose="020F0502020204030204" pitchFamily="34" charset="0"/>
                <a:cs typeface="Calibri" panose="020F0502020204030204" pitchFamily="34" charset="0"/>
              </a:rPr>
              <a:t>  (</a:t>
            </a:r>
            <a:r>
              <a:rPr kumimoji="0" lang="nb-NO" altLang="nb-NO" sz="1600" b="0" i="0" u="none" strike="noStrike" cap="none" normalizeH="0" baseline="0" err="1">
                <a:ln>
                  <a:noFill/>
                </a:ln>
                <a:solidFill>
                  <a:srgbClr val="000000"/>
                </a:solidFill>
                <a:effectLst/>
                <a:ea typeface="Calibri" panose="020F0502020204030204" pitchFamily="34" charset="0"/>
                <a:cs typeface="Calibri" panose="020F0502020204030204" pitchFamily="34" charset="0"/>
              </a:rPr>
              <a:t>Udir</a:t>
            </a:r>
            <a:r>
              <a:rPr kumimoji="0" lang="nb-NO" altLang="nb-NO" sz="1600" b="0" i="0" u="none" strike="noStrike" cap="none" normalizeH="0" baseline="0">
                <a:ln>
                  <a:noFill/>
                </a:ln>
                <a:solidFill>
                  <a:srgbClr val="000000"/>
                </a:solidFill>
                <a:effectLst/>
                <a:ea typeface="Calibri" panose="020F0502020204030204" pitchFamily="34" charset="0"/>
                <a:cs typeface="Calibri" panose="020F0502020204030204" pitchFamily="34" charset="0"/>
              </a:rPr>
              <a:t>)</a:t>
            </a:r>
            <a:endParaRPr kumimoji="0" lang="nb-NO" altLang="nb-NO" sz="1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600" b="1" i="0" u="none" strike="noStrike" cap="none" normalizeH="0" baseline="0">
                <a:ln>
                  <a:noFill/>
                </a:ln>
                <a:solidFill>
                  <a:srgbClr val="000000"/>
                </a:solidFill>
                <a:effectLst/>
                <a:ea typeface="Calibri" panose="020F0502020204030204" pitchFamily="34" charset="0"/>
                <a:cs typeface="Calibri" panose="020F0502020204030204" pitchFamily="34" charset="0"/>
              </a:rPr>
              <a:t>Positiv utvikling av det følelsesmessige forholdet mellom omsorgsgiver og barnet:</a:t>
            </a:r>
            <a:endParaRPr kumimoji="0" lang="nb-NO" altLang="nb-NO" sz="1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600" b="0" i="0" u="none" strike="noStrike" cap="none" normalizeH="0" baseline="0">
                <a:ln>
                  <a:noFill/>
                </a:ln>
                <a:solidFill>
                  <a:srgbClr val="000000"/>
                </a:solidFill>
                <a:effectLst/>
                <a:ea typeface="Calibri" panose="020F0502020204030204" pitchFamily="34" charset="0"/>
                <a:cs typeface="Calibri" panose="020F0502020204030204" pitchFamily="34" charset="0"/>
              </a:rPr>
              <a:t>-</a:t>
            </a:r>
            <a:r>
              <a:rPr kumimoji="0" lang="nb-NO" altLang="nb-NO" sz="1600" b="0" i="0" u="none" strike="noStrike" cap="none" normalizeH="0" baseline="0">
                <a:ln>
                  <a:noFill/>
                </a:ln>
                <a:solidFill>
                  <a:schemeClr val="tx1"/>
                </a:solidFill>
                <a:effectLst/>
                <a:ea typeface="Calibri" panose="020F0502020204030204" pitchFamily="34" charset="0"/>
                <a:cs typeface="Calibri" panose="020F0502020204030204" pitchFamily="34" charset="0"/>
                <a:hlinkClick r:id="rId11"/>
              </a:rPr>
              <a:t>Foreldrehverdag – trygge råd til deg med barn</a:t>
            </a:r>
            <a:r>
              <a:rPr kumimoji="0" lang="nb-NO" altLang="nb-NO" sz="1600" b="0" i="0" u="none" strike="noStrike" cap="none" normalizeH="0" baseline="0">
                <a:ln>
                  <a:noFill/>
                </a:ln>
                <a:solidFill>
                  <a:srgbClr val="000000"/>
                </a:solidFill>
                <a:effectLst/>
                <a:ea typeface="Calibri" panose="020F0502020204030204" pitchFamily="34" charset="0"/>
                <a:cs typeface="Calibri" panose="020F0502020204030204" pitchFamily="34" charset="0"/>
              </a:rPr>
              <a:t> (</a:t>
            </a:r>
            <a:r>
              <a:rPr kumimoji="0" lang="nb-NO" altLang="nb-NO" sz="1600" b="0" i="0" u="none" strike="noStrike" cap="none" normalizeH="0" baseline="0" err="1">
                <a:ln>
                  <a:noFill/>
                </a:ln>
                <a:solidFill>
                  <a:srgbClr val="000000"/>
                </a:solidFill>
                <a:effectLst/>
                <a:ea typeface="Calibri" panose="020F0502020204030204" pitchFamily="34" charset="0"/>
                <a:cs typeface="Calibri" panose="020F0502020204030204" pitchFamily="34" charset="0"/>
              </a:rPr>
              <a:t>Bufdir</a:t>
            </a:r>
            <a:r>
              <a:rPr kumimoji="0" lang="nb-NO" altLang="nb-NO" sz="1600" b="0" i="0" u="none" strike="noStrike" cap="none" normalizeH="0" baseline="0">
                <a:ln>
                  <a:noFill/>
                </a:ln>
                <a:solidFill>
                  <a:srgbClr val="000000"/>
                </a:solidFill>
                <a:effectLst/>
                <a:ea typeface="Calibri" panose="020F0502020204030204" pitchFamily="34" charset="0"/>
                <a:cs typeface="Calibri" panose="020F0502020204030204" pitchFamily="34" charset="0"/>
              </a:rPr>
              <a:t>)</a:t>
            </a:r>
            <a:endParaRPr kumimoji="0" lang="nb-NO" altLang="nb-NO" sz="1600" b="0" i="0" u="none" strike="noStrike" cap="none" normalizeH="0" baseline="0">
              <a:ln>
                <a:noFill/>
              </a:ln>
              <a:solidFill>
                <a:schemeClr val="tx1"/>
              </a:solidFill>
              <a:effectLst/>
            </a:endParaRPr>
          </a:p>
        </p:txBody>
      </p:sp>
    </p:spTree>
    <p:extLst>
      <p:ext uri="{BB962C8B-B14F-4D97-AF65-F5344CB8AC3E}">
        <p14:creationId xmlns:p14="http://schemas.microsoft.com/office/powerpoint/2010/main" val="4200373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F75A2DC-86F3-A89C-CF3B-53D5AD85B343}"/>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nb-NO" sz="4600"/>
              <a:t>Homework</a:t>
            </a:r>
          </a:p>
        </p:txBody>
      </p:sp>
      <p:sp>
        <p:nvSpPr>
          <p:cNvPr id="3" name="Plassholder for innhold 2">
            <a:extLst>
              <a:ext uri="{FF2B5EF4-FFF2-40B4-BE49-F238E27FC236}">
                <a16:creationId xmlns:a16="http://schemas.microsoft.com/office/drawing/2014/main" id="{9CE76ECA-249B-4DB3-A011-F6876921B6E7}"/>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nb-NO" sz="1700"/>
              <a:t>What is your experience regarding following up your child in kindergarten, school and recreational activities in Norway? Is it different from how it was in your homeland?</a:t>
            </a:r>
          </a:p>
          <a:p>
            <a:r>
              <a:rPr lang="nb-NO" sz="1700">
                <a:highlight>
                  <a:srgbClr val="FFFFFF"/>
                </a:highlight>
              </a:rPr>
              <a:t>Think about your own needs. Do you feel you need further information about certain services, or more support from them? </a:t>
            </a:r>
            <a:endParaRPr lang="nb-NO" sz="1700" b="0" i="0">
              <a:effectLst/>
              <a:highlight>
                <a:srgbClr val="FFFFFF"/>
              </a:highlight>
            </a:endParaRPr>
          </a:p>
          <a:p>
            <a:r>
              <a:rPr lang="nb-NO" sz="1700" b="0" i="0">
                <a:effectLst/>
                <a:highlight>
                  <a:srgbClr val="FFFFFF"/>
                </a:highlight>
              </a:rPr>
              <a:t>Do you have any concerns about the services you use, or will use in the future?</a:t>
            </a:r>
          </a:p>
          <a:p>
            <a:endParaRPr lang="en-US" sz="1700"/>
          </a:p>
        </p:txBody>
      </p:sp>
      <p:pic>
        <p:nvPicPr>
          <p:cNvPr id="6" name="Plassholder for innhold 5" descr="Et bilde som inneholder klær, person, Menneskeansikt, sko&#10;&#10;Automatisk generert beskrivelse">
            <a:extLst>
              <a:ext uri="{FF2B5EF4-FFF2-40B4-BE49-F238E27FC236}">
                <a16:creationId xmlns:a16="http://schemas.microsoft.com/office/drawing/2014/main" id="{08932098-AD70-2195-7C3C-C0C7CDF610FF}"/>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33873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9277AD4-661B-C776-5BF2-BD76689C1C46}"/>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a:t>Today’s agenda</a:t>
            </a:r>
          </a:p>
        </p:txBody>
      </p:sp>
      <p:sp>
        <p:nvSpPr>
          <p:cNvPr id="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a16="http://schemas.microsoft.com/office/drawing/2014/main" id="{932D0490-9767-6C9A-E6E9-F3A93420F301}"/>
              </a:ext>
            </a:extLst>
          </p:cNvPr>
          <p:cNvSpPr>
            <a:spLocks noGrp="1"/>
          </p:cNvSpPr>
          <p:nvPr>
            <p:ph sz="half" idx="1"/>
          </p:nvPr>
        </p:nvSpPr>
        <p:spPr>
          <a:xfrm>
            <a:off x="572493" y="2071316"/>
            <a:ext cx="6713552" cy="4119172"/>
          </a:xfrm>
        </p:spPr>
        <p:txBody>
          <a:bodyPr vert="horz" lIns="91440" tIns="45720" rIns="91440" bIns="45720" rtlCol="0" anchor="t">
            <a:normAutofit/>
          </a:bodyPr>
          <a:lstStyle/>
          <a:p>
            <a:r>
              <a:rPr lang="en-US" sz="2200"/>
              <a:t>What do all children need? -  Joint task</a:t>
            </a:r>
          </a:p>
          <a:p>
            <a:r>
              <a:rPr lang="en-US" sz="2200"/>
              <a:t>Cross-cultural children</a:t>
            </a:r>
          </a:p>
          <a:p>
            <a:r>
              <a:rPr lang="en-US" sz="2200"/>
              <a:t>Stress, migration and trauma</a:t>
            </a:r>
          </a:p>
          <a:p>
            <a:r>
              <a:rPr lang="en-US" sz="2200"/>
              <a:t>The child’s reactions and how they can be met</a:t>
            </a:r>
          </a:p>
          <a:p>
            <a:r>
              <a:rPr lang="en-US" sz="2200"/>
              <a:t>Joint task</a:t>
            </a:r>
          </a:p>
          <a:p>
            <a:r>
              <a:rPr lang="en-US" sz="2200"/>
              <a:t>Homework</a:t>
            </a:r>
          </a:p>
          <a:p>
            <a:endParaRPr lang="en-US" sz="2200"/>
          </a:p>
        </p:txBody>
      </p:sp>
      <p:pic>
        <p:nvPicPr>
          <p:cNvPr id="10" name="Plassholder for innhold 9" descr="Et bilde som inneholder klær, maling, person, tegnefilm&#10;&#10;Automatisk generert beskrivelse">
            <a:extLst>
              <a:ext uri="{FF2B5EF4-FFF2-40B4-BE49-F238E27FC236}">
                <a16:creationId xmlns:a16="http://schemas.microsoft.com/office/drawing/2014/main" id="{84D136AB-B4B7-295A-0353-102D107C8A2A}"/>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3795" r="-3" b="-3"/>
          <a:stretch/>
        </p:blipFill>
        <p:spPr>
          <a:xfrm>
            <a:off x="7675658" y="2093976"/>
            <a:ext cx="3941064" cy="4096512"/>
          </a:xfrm>
          <a:prstGeom prst="rect">
            <a:avLst/>
          </a:prstGeom>
        </p:spPr>
      </p:pic>
    </p:spTree>
    <p:extLst>
      <p:ext uri="{BB962C8B-B14F-4D97-AF65-F5344CB8AC3E}">
        <p14:creationId xmlns:p14="http://schemas.microsoft.com/office/powerpoint/2010/main" val="3123909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5C19F9-4E53-F75F-4868-F78AEB981D34}"/>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What do all</a:t>
            </a:r>
            <a:br>
              <a:rPr lang="en-US" sz="5400"/>
            </a:br>
            <a:r>
              <a:rPr lang="en-US" sz="5400"/>
              <a:t>children need?</a:t>
            </a: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4135EE3-DDEE-AB21-4ED8-74C7036EF4C5}"/>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a:t>Love, security, care</a:t>
            </a:r>
          </a:p>
          <a:p>
            <a:r>
              <a:rPr lang="en-US" sz="2200"/>
              <a:t>To be seen and heard</a:t>
            </a:r>
          </a:p>
          <a:p>
            <a:r>
              <a:rPr lang="en-US" sz="2200"/>
              <a:t>Someone to look up to</a:t>
            </a:r>
          </a:p>
          <a:p>
            <a:r>
              <a:rPr lang="en-US" sz="2200"/>
              <a:t>A sense of belonging</a:t>
            </a:r>
          </a:p>
          <a:p>
            <a:pPr marL="0"/>
            <a:r>
              <a:rPr lang="en-US" sz="2200"/>
              <a:t>Boundaries</a:t>
            </a:r>
          </a:p>
        </p:txBody>
      </p:sp>
      <p:pic>
        <p:nvPicPr>
          <p:cNvPr id="6" name="Plassholder for innhold 5" descr="Et bilde som inneholder anime, tegnefilm, Tegnefilm, illustrasjon&#10;&#10;Automatisk generert beskrivelse">
            <a:extLst>
              <a:ext uri="{FF2B5EF4-FFF2-40B4-BE49-F238E27FC236}">
                <a16:creationId xmlns:a16="http://schemas.microsoft.com/office/drawing/2014/main" id="{D83E55DF-8367-B542-BD74-00FF1524C272}"/>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446967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134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Media på Internett 6" descr="&quot;Sara&quot;">
            <a:hlinkClick r:id="" action="ppaction://media"/>
            <a:extLst>
              <a:ext uri="{FF2B5EF4-FFF2-40B4-BE49-F238E27FC236}">
                <a16:creationId xmlns:a16="http://schemas.microsoft.com/office/drawing/2014/main" id="{F630328A-3386-42C3-E165-4E7AEADB0D34}"/>
              </a:ext>
            </a:extLst>
          </p:cNvPr>
          <p:cNvPicPr>
            <a:picLocks noGrp="1" noRot="1" noChangeAspect="1"/>
          </p:cNvPicPr>
          <p:nvPr>
            <p:ph idx="1"/>
            <a:videoFile r:link="rId1"/>
          </p:nvPr>
        </p:nvPicPr>
        <p:blipFill>
          <a:blip r:embed="rId4"/>
          <a:stretch>
            <a:fillRect/>
          </a:stretch>
        </p:blipFill>
        <p:spPr>
          <a:xfrm>
            <a:off x="1143941" y="643467"/>
            <a:ext cx="9904117" cy="5571066"/>
          </a:xfrm>
          <a:prstGeom prst="rect">
            <a:avLst/>
          </a:prstGeom>
        </p:spPr>
      </p:pic>
    </p:spTree>
    <p:extLst>
      <p:ext uri="{BB962C8B-B14F-4D97-AF65-F5344CB8AC3E}">
        <p14:creationId xmlns:p14="http://schemas.microsoft.com/office/powerpoint/2010/main" val="88410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2E0D2B1E-CCC1-B3C6-7D4D-E3E5FA876A93}"/>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r>
              <a:rPr lang="nb-NO" sz="5400"/>
              <a:t>Being a child in several cultures</a:t>
            </a:r>
          </a:p>
        </p:txBody>
      </p:sp>
      <p:sp>
        <p:nvSpPr>
          <p:cNvPr id="1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E96F647B-B6AC-33B5-E892-06B652B6576A}"/>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nb-NO" sz="2200"/>
              <a:t>Resources</a:t>
            </a:r>
          </a:p>
          <a:p>
            <a:r>
              <a:rPr lang="nb-NO" sz="2200"/>
              <a:t>Dilemmas</a:t>
            </a:r>
          </a:p>
          <a:p>
            <a:r>
              <a:rPr lang="nb-NO" sz="2200"/>
              <a:t>Children need adults who understand and support the need to live out their identity in both cultures</a:t>
            </a:r>
          </a:p>
        </p:txBody>
      </p:sp>
      <p:pic>
        <p:nvPicPr>
          <p:cNvPr id="14" name="Plassholder for innhold 13" descr="Et bilde som inneholder tegning, Menneskeansikt, maling, gutt&#10;&#10;Automatisk generert beskrivelse">
            <a:extLst>
              <a:ext uri="{FF2B5EF4-FFF2-40B4-BE49-F238E27FC236}">
                <a16:creationId xmlns:a16="http://schemas.microsoft.com/office/drawing/2014/main" id="{B8F8459C-A1BE-EE1B-F8FD-53E3B86872E6}"/>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554467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2DB51A3-6E6C-A57D-C5C2-E8824B377790}"/>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600"/>
              <a:t>Stress, migration and traumas</a:t>
            </a:r>
          </a:p>
        </p:txBody>
      </p:sp>
      <p:sp>
        <p:nvSpPr>
          <p:cNvPr id="3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A4ED079E-DA5F-015E-8E8D-4266690179D7}"/>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a:t>Many children and adults who arrive have experienced stressful, frightening and painful situations</a:t>
            </a:r>
          </a:p>
          <a:p>
            <a:r>
              <a:rPr lang="en-US" sz="2200"/>
              <a:t>The strain is not over, even if one is “safe”</a:t>
            </a:r>
          </a:p>
          <a:p>
            <a:endParaRPr lang="en-US" sz="2200"/>
          </a:p>
        </p:txBody>
      </p:sp>
      <p:pic>
        <p:nvPicPr>
          <p:cNvPr id="7" name="Plassholder for innhold 6" descr="Et bilde som inneholder klær, person, mann, sko&#10;&#10;Automatisk generert beskrivelse">
            <a:extLst>
              <a:ext uri="{FF2B5EF4-FFF2-40B4-BE49-F238E27FC236}">
                <a16:creationId xmlns:a16="http://schemas.microsoft.com/office/drawing/2014/main" id="{852F876E-CCB9-510B-7B82-267C1C1CADD8}"/>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8337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5" name="Rectangle 87">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Bilde 11" descr="Et bilde som inneholder klær, Menneskeansikt, person, ball&#10;&#10;Automatisk generert beskrivelse">
            <a:extLst>
              <a:ext uri="{FF2B5EF4-FFF2-40B4-BE49-F238E27FC236}">
                <a16:creationId xmlns:a16="http://schemas.microsoft.com/office/drawing/2014/main" id="{1D5F73D3-35BC-87DC-D299-70B3422EEC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226" r="4974" b="-2"/>
          <a:stretch/>
        </p:blipFill>
        <p:spPr>
          <a:xfrm>
            <a:off x="20" y="10"/>
            <a:ext cx="2970445" cy="3383269"/>
          </a:xfrm>
          <a:prstGeom prst="rect">
            <a:avLst/>
          </a:prstGeom>
        </p:spPr>
      </p:pic>
      <p:pic>
        <p:nvPicPr>
          <p:cNvPr id="8" name="Plassholder for innhold 7" descr="Et bilde som inneholder Menneskeansikt, klær, person, tegnefilm&#10;&#10;Automatisk generert beskrivelse">
            <a:extLst>
              <a:ext uri="{FF2B5EF4-FFF2-40B4-BE49-F238E27FC236}">
                <a16:creationId xmlns:a16="http://schemas.microsoft.com/office/drawing/2014/main" id="{C0AA378D-275B-AE67-8BF0-CFEB7B188902}"/>
              </a:ext>
            </a:extLst>
          </p:cNvPr>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l="9601" r="2599" b="-2"/>
          <a:stretch/>
        </p:blipFill>
        <p:spPr>
          <a:xfrm>
            <a:off x="3072956" y="10"/>
            <a:ext cx="2970465" cy="3383268"/>
          </a:xfrm>
          <a:prstGeom prst="rect">
            <a:avLst/>
          </a:prstGeom>
        </p:spPr>
      </p:pic>
      <p:pic>
        <p:nvPicPr>
          <p:cNvPr id="23" name="Bilde 22" descr="Et bilde som inneholder anime, tegnefilm, manga, Tegnefilm&#10;&#10;Automatisk generert beskrivelse">
            <a:extLst>
              <a:ext uri="{FF2B5EF4-FFF2-40B4-BE49-F238E27FC236}">
                <a16:creationId xmlns:a16="http://schemas.microsoft.com/office/drawing/2014/main" id="{10F05930-7194-2382-3BA9-97B6EB620F8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066" r="3094" b="-2"/>
          <a:stretch/>
        </p:blipFill>
        <p:spPr>
          <a:xfrm>
            <a:off x="6145909" y="10"/>
            <a:ext cx="2971800" cy="3383268"/>
          </a:xfrm>
          <a:prstGeom prst="rect">
            <a:avLst/>
          </a:prstGeom>
        </p:spPr>
      </p:pic>
      <p:pic>
        <p:nvPicPr>
          <p:cNvPr id="10" name="Bilde 9" descr="Et bilde som inneholder klær, sko, person, tegnefilm&#10;&#10;Automatisk generert beskrivelse">
            <a:extLst>
              <a:ext uri="{FF2B5EF4-FFF2-40B4-BE49-F238E27FC236}">
                <a16:creationId xmlns:a16="http://schemas.microsoft.com/office/drawing/2014/main" id="{D513ED6A-F5B2-B1AC-D627-73774C40579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719" r="9441" b="-2"/>
          <a:stretch/>
        </p:blipFill>
        <p:spPr>
          <a:xfrm>
            <a:off x="9220200" y="10"/>
            <a:ext cx="2971800" cy="3383268"/>
          </a:xfrm>
          <a:prstGeom prst="rect">
            <a:avLst/>
          </a:prstGeom>
        </p:spPr>
      </p:pic>
      <p:pic>
        <p:nvPicPr>
          <p:cNvPr id="21" name="Bilde 20" descr="Et bilde som inneholder anime, tegnefilm, fiksjon, Tegnefilm&#10;&#10;Automatisk generert beskrivelse">
            <a:extLst>
              <a:ext uri="{FF2B5EF4-FFF2-40B4-BE49-F238E27FC236}">
                <a16:creationId xmlns:a16="http://schemas.microsoft.com/office/drawing/2014/main" id="{F628A831-BBCE-3E48-38C1-F2471A83E20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3422" r="-1" b="20604"/>
          <a:stretch/>
        </p:blipFill>
        <p:spPr>
          <a:xfrm>
            <a:off x="-1018" y="3474720"/>
            <a:ext cx="6044438" cy="3383280"/>
          </a:xfrm>
          <a:prstGeom prst="rect">
            <a:avLst/>
          </a:prstGeom>
        </p:spPr>
      </p:pic>
      <p:sp>
        <p:nvSpPr>
          <p:cNvPr id="86" name="Rectangle 89">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rgbClr val="543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8184A1E0-CD5A-A90F-F3CB-63A4E324AAC3}"/>
              </a:ext>
            </a:extLst>
          </p:cNvPr>
          <p:cNvSpPr>
            <a:spLocks noGrp="1"/>
          </p:cNvSpPr>
          <p:nvPr>
            <p:ph type="title"/>
          </p:nvPr>
        </p:nvSpPr>
        <p:spPr>
          <a:xfrm>
            <a:off x="6491653" y="3799272"/>
            <a:ext cx="5193748" cy="637124"/>
          </a:xfrm>
        </p:spPr>
        <p:txBody>
          <a:bodyPr vert="horz" lIns="91440" tIns="45720" rIns="91440" bIns="45720" rtlCol="0" anchor="ctr">
            <a:normAutofit/>
          </a:bodyPr>
          <a:lstStyle/>
          <a:p>
            <a:r>
              <a:rPr lang="en-US" sz="3200" kern="1200">
                <a:solidFill>
                  <a:srgbClr val="FFFFFF"/>
                </a:solidFill>
                <a:latin typeface="+mj-lt"/>
                <a:ea typeface="+mj-ea"/>
                <a:cs typeface="+mj-cs"/>
              </a:rPr>
              <a:t>Children’s language</a:t>
            </a:r>
          </a:p>
        </p:txBody>
      </p:sp>
      <p:sp>
        <p:nvSpPr>
          <p:cNvPr id="3" name="Plassholder for innhold 2">
            <a:extLst>
              <a:ext uri="{FF2B5EF4-FFF2-40B4-BE49-F238E27FC236}">
                <a16:creationId xmlns:a16="http://schemas.microsoft.com/office/drawing/2014/main" id="{2A7F605B-433E-A82D-C664-538E82588012}"/>
              </a:ext>
            </a:extLst>
          </p:cNvPr>
          <p:cNvSpPr>
            <a:spLocks noGrp="1"/>
          </p:cNvSpPr>
          <p:nvPr>
            <p:ph sz="half" idx="1"/>
          </p:nvPr>
        </p:nvSpPr>
        <p:spPr>
          <a:xfrm>
            <a:off x="6479648" y="4510585"/>
            <a:ext cx="5366610" cy="1758732"/>
          </a:xfrm>
        </p:spPr>
        <p:txBody>
          <a:bodyPr vert="horz" lIns="91440" tIns="45720" rIns="91440" bIns="45720" rtlCol="0">
            <a:normAutofit/>
          </a:bodyPr>
          <a:lstStyle/>
          <a:p>
            <a:r>
              <a:rPr lang="en-US" sz="1800">
                <a:solidFill>
                  <a:srgbClr val="FFFFFF"/>
                </a:solidFill>
              </a:rPr>
              <a:t>Children often indicate what they have experienced, without language</a:t>
            </a:r>
          </a:p>
          <a:p>
            <a:r>
              <a:rPr lang="en-US" sz="1800">
                <a:solidFill>
                  <a:srgbClr val="FFFFFF"/>
                </a:solidFill>
              </a:rPr>
              <a:t>Normal reactions to abnormal events</a:t>
            </a:r>
          </a:p>
          <a:p>
            <a:endParaRPr lang="en-US" sz="1800">
              <a:solidFill>
                <a:srgbClr val="FFFFFF"/>
              </a:solidFill>
            </a:endParaRPr>
          </a:p>
          <a:p>
            <a:pPr marL="0"/>
            <a:endParaRPr lang="en-US" sz="1800">
              <a:solidFill>
                <a:srgbClr val="FFFFFF"/>
              </a:solidFill>
            </a:endParaRPr>
          </a:p>
        </p:txBody>
      </p:sp>
    </p:spTree>
    <p:extLst>
      <p:ext uri="{BB962C8B-B14F-4D97-AF65-F5344CB8AC3E}">
        <p14:creationId xmlns:p14="http://schemas.microsoft.com/office/powerpoint/2010/main" val="1527248013"/>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nline-medier 1" title="Profilfilm RVTS Sør">
            <a:hlinkClick r:id="" action="ppaction://media"/>
            <a:extLst>
              <a:ext uri="{FF2B5EF4-FFF2-40B4-BE49-F238E27FC236}">
                <a16:creationId xmlns:a16="http://schemas.microsoft.com/office/drawing/2014/main" id="{0B7DD3F1-5C79-E77A-7996-21E772C1F10E}"/>
              </a:ext>
            </a:extLst>
          </p:cNvPr>
          <p:cNvPicPr>
            <a:picLocks noRot="1" noChangeAspect="1"/>
          </p:cNvPicPr>
          <p:nvPr>
            <a:videoFile r:link="rId1"/>
          </p:nvPr>
        </p:nvPicPr>
        <p:blipFill>
          <a:blip r:embed="rId4"/>
          <a:stretch>
            <a:fillRect/>
          </a:stretch>
        </p:blipFill>
        <p:spPr>
          <a:xfrm>
            <a:off x="1165853" y="643467"/>
            <a:ext cx="9860293" cy="5571066"/>
          </a:xfrm>
          <a:prstGeom prst="rect">
            <a:avLst/>
          </a:prstGeom>
        </p:spPr>
      </p:pic>
    </p:spTree>
    <p:extLst>
      <p:ext uri="{BB962C8B-B14F-4D97-AF65-F5344CB8AC3E}">
        <p14:creationId xmlns:p14="http://schemas.microsoft.com/office/powerpoint/2010/main" val="2298242931"/>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662dfda-f9ca-4ffc-aa76-bfc5e0372425">
      <Terms xmlns="http://schemas.microsoft.com/office/infopath/2007/PartnerControls"/>
    </lcf76f155ced4ddcb4097134ff3c332f>
    <TaxCatchAll xmlns="69737e73-f3ad-43f2-9fa4-d48f1107f523" xsi:nil="true"/>
    <SharedWithUsers xmlns="69737e73-f3ad-43f2-9fa4-d48f1107f523">
      <UserInfo>
        <DisplayName>Maia Helene Aaby Tømmeraas</DisplayName>
        <AccountId>14</AccountId>
        <AccountType/>
      </UserInfo>
      <UserInfo>
        <DisplayName>Ragnhild Båtsvik Risholm</DisplayName>
        <AccountId>6</AccountId>
        <AccountType/>
      </UserInfo>
      <UserInfo>
        <DisplayName>Karianne Nguyen Knudsen</DisplayName>
        <AccountId>59</AccountId>
        <AccountType/>
      </UserInfo>
      <UserInfo>
        <DisplayName>Brita Ladehaug</DisplayName>
        <AccountId>16</AccountId>
        <AccountType/>
      </UserInfo>
      <UserInfo>
        <DisplayName>Tomas Viktor Hemstad</DisplayName>
        <AccountId>12</AccountId>
        <AccountType/>
      </UserInfo>
      <UserInfo>
        <DisplayName>Ioanna Kotsopoulou</DisplayName>
        <AccountId>82</AccountId>
        <AccountType/>
      </UserInfo>
      <UserInfo>
        <DisplayName>Marianne Zetterstrøm Gulliksen</DisplayName>
        <AccountId>278</AccountId>
        <AccountType/>
      </UserInfo>
      <UserInfo>
        <DisplayName>Ragnfrid Helene Steensnæs Nordbø</DisplayName>
        <AccountId>416</AccountId>
        <AccountType/>
      </UserInfo>
      <UserInfo>
        <DisplayName>Stian Tandberg</DisplayName>
        <AccountId>449</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86AB20191C468409845D4B8AF853021" ma:contentTypeVersion="17" ma:contentTypeDescription="Create a new document." ma:contentTypeScope="" ma:versionID="8788dc2a50d29ef32824071dcc239230">
  <xsd:schema xmlns:xsd="http://www.w3.org/2001/XMLSchema" xmlns:xs="http://www.w3.org/2001/XMLSchema" xmlns:p="http://schemas.microsoft.com/office/2006/metadata/properties" xmlns:ns2="5662dfda-f9ca-4ffc-aa76-bfc5e0372425" xmlns:ns3="69737e73-f3ad-43f2-9fa4-d48f1107f523" targetNamespace="http://schemas.microsoft.com/office/2006/metadata/properties" ma:root="true" ma:fieldsID="5797b188fc534c55cd5e69fbf9f1436a" ns2:_="" ns3:_="">
    <xsd:import namespace="5662dfda-f9ca-4ffc-aa76-bfc5e0372425"/>
    <xsd:import namespace="69737e73-f3ad-43f2-9fa4-d48f1107f52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62dfda-f9ca-4ffc-aa76-bfc5e03724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649f7e7b-50f8-4096-bd68-01945d5e42c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9737e73-f3ad-43f2-9fa4-d48f1107f52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2ae9806-a190-4150-ac1b-c1259bc8b60b}" ma:internalName="TaxCatchAll" ma:showField="CatchAllData" ma:web="69737e73-f3ad-43f2-9fa4-d48f1107f52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A2C82FD-D411-4E8A-9404-FAF516EF4FF7}">
  <ds:schemaRefs>
    <ds:schemaRef ds:uri="http://schemas.microsoft.com/sharepoint/v3/contenttype/forms"/>
  </ds:schemaRefs>
</ds:datastoreItem>
</file>

<file path=customXml/itemProps2.xml><?xml version="1.0" encoding="utf-8"?>
<ds:datastoreItem xmlns:ds="http://schemas.openxmlformats.org/officeDocument/2006/customXml" ds:itemID="{DFDBBB43-477F-4CE6-9485-438D9D9F69E4}">
  <ds:schemaRefs>
    <ds:schemaRef ds:uri="5662dfda-f9ca-4ffc-aa76-bfc5e0372425"/>
    <ds:schemaRef ds:uri="69737e73-f3ad-43f2-9fa4-d48f1107f52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D9DA183-893E-44E6-97A3-5E09687FB669}">
  <ds:schemaRefs>
    <ds:schemaRef ds:uri="5662dfda-f9ca-4ffc-aa76-bfc5e0372425"/>
    <ds:schemaRef ds:uri="69737e73-f3ad-43f2-9fa4-d48f1107f52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2709</Words>
  <Application>Microsoft Office PowerPoint</Application>
  <PresentationFormat>Widescreen</PresentationFormat>
  <Paragraphs>222</Paragraphs>
  <Slides>18</Slides>
  <Notes>17</Notes>
  <HiddenSlides>0</HiddenSlides>
  <MMClips>2</MMClips>
  <ScaleCrop>false</ScaleCrop>
  <HeadingPairs>
    <vt:vector size="6" baseType="variant">
      <vt:variant>
        <vt:lpstr>Brukte skrifter</vt:lpstr>
      </vt:variant>
      <vt:variant>
        <vt:i4>7</vt:i4>
      </vt:variant>
      <vt:variant>
        <vt:lpstr>Tema</vt:lpstr>
      </vt:variant>
      <vt:variant>
        <vt:i4>2</vt:i4>
      </vt:variant>
      <vt:variant>
        <vt:lpstr>Lysbildetitler</vt:lpstr>
      </vt:variant>
      <vt:variant>
        <vt:i4>18</vt:i4>
      </vt:variant>
    </vt:vector>
  </HeadingPairs>
  <TitlesOfParts>
    <vt:vector size="27" baseType="lpstr">
      <vt:lpstr>Aptos</vt:lpstr>
      <vt:lpstr>Aptos Display</vt:lpstr>
      <vt:lpstr>Arial</vt:lpstr>
      <vt:lpstr>Calibri</vt:lpstr>
      <vt:lpstr>Courier New,monospace</vt:lpstr>
      <vt:lpstr>Helvetica</vt:lpstr>
      <vt:lpstr>Open Sans</vt:lpstr>
      <vt:lpstr>Office-tema</vt:lpstr>
      <vt:lpstr>1_Office-tema</vt:lpstr>
      <vt:lpstr>Meeting 3</vt:lpstr>
      <vt:lpstr>Homework</vt:lpstr>
      <vt:lpstr>Today’s agenda</vt:lpstr>
      <vt:lpstr>What do all children need?</vt:lpstr>
      <vt:lpstr>PowerPoint-presentasjon</vt:lpstr>
      <vt:lpstr>Being a child in several cultures</vt:lpstr>
      <vt:lpstr>Stress, migration and traumas</vt:lpstr>
      <vt:lpstr>Children’s language</vt:lpstr>
      <vt:lpstr>PowerPoint-presentasjon</vt:lpstr>
      <vt:lpstr>Caring for children who are suffering when you are experiencing difficulties yourself</vt:lpstr>
      <vt:lpstr>Reflection – discussion session</vt:lpstr>
      <vt:lpstr>Meeting children who are suffering</vt:lpstr>
      <vt:lpstr>What does a child need?</vt:lpstr>
      <vt:lpstr>What does a child need?</vt:lpstr>
      <vt:lpstr>What does a child need? Summary</vt:lpstr>
      <vt:lpstr>Homework Meeting 3:</vt:lpstr>
      <vt:lpstr>Useful links and addresses</vt:lpstr>
      <vt:lpstr>Resources for Meeting 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Lomax</dc:creator>
  <cp:lastModifiedBy>AL</cp:lastModifiedBy>
  <cp:revision>2</cp:revision>
  <dcterms:created xsi:type="dcterms:W3CDTF">2024-03-19T09:13:48Z</dcterms:created>
  <dcterms:modified xsi:type="dcterms:W3CDTF">2024-05-25T08:10:30Z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0x010100386AB20191C468409845D4B8AF853021</vt:lpwstr>
  </property>
  <property fmtid="{D5CDD505-2E9C-101B-9397-08002B2CF9AE}" pid="3" name="MediaServiceImageTags">
    <vt:lpwstr/>
  </property>
</Properties>
</file>