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5" r:id="rId5"/>
    <p:sldId id="303" r:id="rId6"/>
    <p:sldId id="257" r:id="rId7"/>
    <p:sldId id="281" r:id="rId8"/>
    <p:sldId id="282" r:id="rId9"/>
    <p:sldId id="283" r:id="rId10"/>
    <p:sldId id="302" r:id="rId11"/>
    <p:sldId id="293" r:id="rId12"/>
    <p:sldId id="296" r:id="rId13"/>
    <p:sldId id="285" r:id="rId14"/>
    <p:sldId id="286" r:id="rId15"/>
    <p:sldId id="287" r:id="rId16"/>
    <p:sldId id="304" r:id="rId17"/>
    <p:sldId id="289" r:id="rId18"/>
    <p:sldId id="301" r:id="rId19"/>
    <p:sldId id="300" r:id="rId20"/>
    <p:sldId id="297" r:id="rId21"/>
    <p:sldId id="290" r:id="rId22"/>
    <p:sldId id="298" r:id="rId23"/>
    <p:sldId id="294"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97" autoAdjust="0"/>
    <p:restoredTop sz="95090" autoAdjust="0"/>
  </p:normalViewPr>
  <p:slideViewPr>
    <p:cSldViewPr snapToGrid="0">
      <p:cViewPr varScale="1">
        <p:scale>
          <a:sx n="80" d="100"/>
          <a:sy n="80" d="100"/>
        </p:scale>
        <p:origin x="108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32D66-6EA9-4900-8651-99DFC1D491D3}" type="datetimeFigureOut">
              <a:t>5/31/2024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Kravene til kurset: </a:t>
            </a:r>
          </a:p>
          <a:p>
            <a:pPr>
              <a:spcBef>
                <a:spcPct val="0"/>
              </a:spcBef>
              <a:spcAft>
                <a:spcPct val="0"/>
              </a:spcAft>
            </a:pPr>
            <a:endParaRPr lang="nb-NO" dirty="0"/>
          </a:p>
          <a:p>
            <a:pPr>
              <a:spcBef>
                <a:spcPct val="0"/>
              </a:spcBef>
              <a:spcAft>
                <a:spcPct val="0"/>
              </a:spcAft>
            </a:pPr>
            <a:r>
              <a:rPr lang="nb-NO" dirty="0"/>
              <a:t>I dette møtet skal foreldrene informeres om deres rettigheter og plikter, barns rettigheter og lovverk som omfatter de som nye foreldre i et nytt land. </a:t>
            </a:r>
            <a:endParaRPr lang="en-US" dirty="0"/>
          </a:p>
          <a:p>
            <a:pPr>
              <a:spcBef>
                <a:spcPct val="0"/>
              </a:spcBef>
              <a:spcAft>
                <a:spcPct val="0"/>
              </a:spcAft>
            </a:pPr>
            <a:r>
              <a:rPr lang="nb-NO" dirty="0"/>
              <a:t>Møtet skal ivareta barn og foreldres rettssikkerhet i Norge:</a:t>
            </a:r>
            <a:endParaRPr lang="nb-NO" dirty="0">
              <a:ea typeface="Calibri"/>
              <a:cs typeface="Calibri"/>
            </a:endParaRPr>
          </a:p>
          <a:p>
            <a:pPr>
              <a:spcBef>
                <a:spcPct val="0"/>
              </a:spcBef>
              <a:spcAft>
                <a:spcPct val="0"/>
              </a:spcAft>
              <a:buFont typeface="Calibri"/>
              <a:buChar char="-"/>
            </a:pPr>
            <a:r>
              <a:rPr lang="nb-NO" dirty="0">
                <a:hlinkClick r:id="rId3"/>
              </a:rPr>
              <a:t>Barn og unges rettigheter i Norge</a:t>
            </a:r>
            <a:r>
              <a:rPr lang="nb-NO" dirty="0"/>
              <a:t> basert på </a:t>
            </a:r>
            <a:r>
              <a:rPr lang="nb-NO" dirty="0">
                <a:hlinkClick r:id="rId4"/>
              </a:rPr>
              <a:t>Barnekonvensjonen</a:t>
            </a:r>
            <a:r>
              <a:rPr lang="nb-NO" dirty="0"/>
              <a:t> og </a:t>
            </a:r>
            <a:r>
              <a:rPr lang="nb-NO" dirty="0">
                <a:hlinkClick r:id="rId5"/>
              </a:rPr>
              <a:t>Grunnloven</a:t>
            </a:r>
            <a:endParaRPr lang="nb-NO" dirty="0">
              <a:ea typeface="Calibri" panose="020F0502020204030204"/>
              <a:cs typeface="Calibri" panose="020F0502020204030204"/>
            </a:endParaRPr>
          </a:p>
          <a:p>
            <a:pPr>
              <a:spcBef>
                <a:spcPct val="0"/>
              </a:spcBef>
              <a:spcAft>
                <a:spcPct val="0"/>
              </a:spcAft>
              <a:buFont typeface="Calibri"/>
              <a:buChar char="-"/>
            </a:pPr>
            <a:r>
              <a:rPr lang="nb-NO" dirty="0">
                <a:hlinkClick r:id="rId6"/>
              </a:rPr>
              <a:t>Menneskerettigheter i Norge</a:t>
            </a:r>
            <a:r>
              <a:rPr lang="nb-NO" u="sng" dirty="0"/>
              <a:t>,</a:t>
            </a:r>
            <a:r>
              <a:rPr lang="nb-NO" dirty="0"/>
              <a:t> foreldrenes </a:t>
            </a:r>
            <a:r>
              <a:rPr lang="nb-NO" dirty="0">
                <a:hlinkClick r:id="rId7"/>
              </a:rPr>
              <a:t>rett til familieliv</a:t>
            </a:r>
            <a:r>
              <a:rPr lang="nb-NO" dirty="0"/>
              <a:t> og </a:t>
            </a:r>
            <a:r>
              <a:rPr lang="nb-NO" dirty="0">
                <a:hlinkClick r:id="rId8"/>
              </a:rPr>
              <a:t>barns rett til privatliv</a:t>
            </a:r>
            <a:r>
              <a:rPr lang="nb-NO" dirty="0"/>
              <a:t> </a:t>
            </a:r>
            <a:endParaRPr lang="nb-NO" dirty="0">
              <a:ea typeface="Calibri" panose="020F0502020204030204"/>
              <a:cs typeface="Calibri"/>
            </a:endParaRPr>
          </a:p>
          <a:p>
            <a:pPr>
              <a:spcBef>
                <a:spcPct val="0"/>
              </a:spcBef>
              <a:spcAft>
                <a:spcPct val="0"/>
              </a:spcAft>
              <a:buFont typeface="Calibri"/>
              <a:buChar char="-"/>
            </a:pPr>
            <a:r>
              <a:rPr lang="nb-NO" dirty="0">
                <a:hlinkClick r:id="rId9"/>
              </a:rPr>
              <a:t>Rett til et fritt og selvstendig liv med frihet fra vold og trusler</a:t>
            </a:r>
            <a:r>
              <a:rPr lang="nb-NO" dirty="0"/>
              <a:t> (*se egen beskrivelse av komponent)</a:t>
            </a:r>
            <a:endParaRPr lang="nb-NO" dirty="0">
              <a:ea typeface="Calibri" panose="020F0502020204030204"/>
              <a:cs typeface="Calibri"/>
            </a:endParaRPr>
          </a:p>
          <a:p>
            <a:pPr>
              <a:spcBef>
                <a:spcPct val="0"/>
              </a:spcBef>
              <a:spcAft>
                <a:spcPct val="0"/>
              </a:spcAft>
              <a:buFont typeface="Calibri"/>
              <a:buChar char="-"/>
            </a:pPr>
            <a:r>
              <a:rPr lang="nb-NO" dirty="0">
                <a:hlinkClick r:id="rId10"/>
              </a:rPr>
              <a:t>Lov om barn og foreldre</a:t>
            </a:r>
            <a:endParaRPr lang="nb-NO" dirty="0"/>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TIL KURSLEDER:</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Dette kurset skal være et utgangspunkt for kursdagene, og skal dekke de områdene dere må igjennom i følge rettingslinjene, men må ikke være et ordrett manus.</a:t>
            </a:r>
          </a:p>
          <a:p>
            <a:pPr>
              <a:spcBef>
                <a:spcPct val="0"/>
              </a:spcBef>
              <a:spcAft>
                <a:spcPct val="0"/>
              </a:spcAft>
              <a:buFont typeface="Calibri"/>
              <a:buChar char="-"/>
            </a:pPr>
            <a:r>
              <a:rPr lang="nb-NO" dirty="0">
                <a:ea typeface="Calibri" panose="020F0502020204030204"/>
                <a:cs typeface="Calibri" panose="020F0502020204030204"/>
              </a:rPr>
              <a:t>Alle sidene kan tilpasses, og du laster bare ned </a:t>
            </a:r>
            <a:r>
              <a:rPr lang="nb-NO" dirty="0" err="1">
                <a:ea typeface="Calibri" panose="020F0502020204030204"/>
                <a:cs typeface="Calibri" panose="020F0502020204030204"/>
              </a:rPr>
              <a:t>powerpointen</a:t>
            </a:r>
            <a:r>
              <a:rPr lang="nb-NO" dirty="0">
                <a:ea typeface="Calibri" panose="020F0502020204030204"/>
                <a:cs typeface="Calibri" panose="020F0502020204030204"/>
              </a:rPr>
              <a:t> og gjør de endringene du måtte ønske.</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 er enkelte tema og slides som er lagt opp slik at dere må tilpasse slik at innholdet passer inn i deres kommune.</a:t>
            </a:r>
          </a:p>
          <a:p>
            <a:pPr>
              <a:spcBef>
                <a:spcPct val="0"/>
              </a:spcBef>
              <a:spcAft>
                <a:spcPct val="0"/>
              </a:spcAft>
              <a:buFont typeface="Calibri"/>
              <a:buChar char="-"/>
            </a:pPr>
            <a:r>
              <a:rPr lang="nb-NO" dirty="0">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a:spcBef>
                <a:spcPct val="0"/>
              </a:spcBef>
              <a:spcAft>
                <a:spcPct val="0"/>
              </a:spcAft>
              <a:buFont typeface="Calibri"/>
              <a:buChar char="-"/>
            </a:pPr>
            <a:r>
              <a:rPr lang="nb-NO" dirty="0">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 Det er fint om dere får til en dialog mellom dere kursledere for å skape refleksjon underveis i kurset.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a:t>
            </a:r>
            <a:r>
              <a:rPr lang="en-US" dirty="0" err="1">
                <a:ea typeface="Calibri"/>
                <a:cs typeface="Calibri"/>
              </a:rPr>
              <a:t>vimeo.com</a:t>
            </a:r>
            <a:r>
              <a:rPr lang="en-US" dirty="0">
                <a:ea typeface="Calibri"/>
                <a:cs typeface="Calibri"/>
              </a:rPr>
              <a:t>/774728066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Font typeface="Arial" panose="020B0604020202020204" pitchFamily="34" charset="0"/>
              <a:buChar char="•"/>
            </a:pPr>
            <a:r>
              <a:rPr lang="nb-NO" b="0" i="0" dirty="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fontAlgn="base">
              <a:buFont typeface="Arial" panose="020B0604020202020204" pitchFamily="34" charset="0"/>
              <a:buChar char="•"/>
            </a:pPr>
            <a:r>
              <a:rPr lang="nb-NO" b="0" i="0" dirty="0">
                <a:solidFill>
                  <a:srgbClr val="333333"/>
                </a:solidFill>
                <a:effectLst/>
                <a:latin typeface="Noto Serif"/>
                <a:ea typeface="Noto Serif"/>
                <a:cs typeface="Noto Serif"/>
              </a:rPr>
              <a:t>Nærmest alle land i verden har sluttet seg til barnekonvensjonen.</a:t>
            </a:r>
          </a:p>
          <a:p>
            <a:pPr fontAlgn="base">
              <a:buFont typeface="Arial" panose="020B0604020202020204" pitchFamily="34" charset="0"/>
              <a:buChar char="•"/>
            </a:pPr>
            <a:r>
              <a:rPr lang="nb-NO" b="0" i="0" dirty="0">
                <a:solidFill>
                  <a:srgbClr val="333333"/>
                </a:solidFill>
                <a:effectLst/>
                <a:latin typeface="Noto Serif"/>
                <a:ea typeface="Noto Serif"/>
                <a:cs typeface="Noto Serif"/>
              </a:rPr>
              <a:t>Barnekonvensjonen er en avtale som skal sikre at alle barn skal ha de samme </a:t>
            </a:r>
            <a:r>
              <a:rPr lang="nb-NO" dirty="0">
                <a:solidFill>
                  <a:srgbClr val="333333"/>
                </a:solidFill>
                <a:latin typeface="Noto Serif"/>
                <a:ea typeface="Noto Serif"/>
                <a:cs typeface="Noto Serif"/>
              </a:rPr>
              <a:t>grunnleggende </a:t>
            </a:r>
            <a:r>
              <a:rPr lang="nb-NO" b="0" i="0" dirty="0">
                <a:solidFill>
                  <a:srgbClr val="333333"/>
                </a:solidFill>
                <a:effectLst/>
                <a:latin typeface="Noto Serif"/>
                <a:ea typeface="Noto Serif"/>
                <a:cs typeface="Noto Serif"/>
              </a:rPr>
              <a:t>rettigheter.</a:t>
            </a:r>
            <a:r>
              <a:rPr lang="nb-NO" dirty="0">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fontAlgn="base"/>
            <a:r>
              <a:rPr lang="nb-NO" b="0" i="0" dirty="0">
                <a:solidFill>
                  <a:srgbClr val="333333"/>
                </a:solidFill>
                <a:effectLst/>
                <a:latin typeface="Noto Serif"/>
                <a:ea typeface="Noto Serif"/>
                <a:cs typeface="Noto Serif"/>
              </a:rPr>
              <a:t>Til kursholder:</a:t>
            </a:r>
            <a:r>
              <a:rPr lang="nb-NO" dirty="0">
                <a:solidFill>
                  <a:srgbClr val="333333"/>
                </a:solidFill>
                <a:latin typeface="Noto Serif"/>
                <a:ea typeface="Noto Serif"/>
                <a:cs typeface="Noto Serif"/>
              </a:rPr>
              <a:t> </a:t>
            </a:r>
          </a:p>
          <a:p>
            <a:pPr algn="l" fontAlgn="base">
              <a:buFont typeface="Arial" panose="020B0604020202020204" pitchFamily="34" charset="0"/>
              <a:buNone/>
            </a:pPr>
            <a:r>
              <a:rPr lang="nb-NO" dirty="0"/>
              <a:t>Du kan for eksempel lese deg opp på barnekonvensjonen på UNICEF sine sider her: </a:t>
            </a:r>
            <a:r>
              <a:rPr lang="nb-NO" dirty="0" err="1"/>
              <a:t>https</a:t>
            </a:r>
            <a:r>
              <a:rPr lang="nb-NO" dirty="0"/>
              <a:t>://</a:t>
            </a:r>
            <a:r>
              <a:rPr lang="nb-NO" dirty="0" err="1"/>
              <a:t>www.unicef.no</a:t>
            </a:r>
            <a:r>
              <a:rPr lang="nb-NO" dirty="0"/>
              <a:t>/vart-arbeid/internasjonalt/barnekonvensjonen</a:t>
            </a:r>
          </a:p>
          <a:p>
            <a:pPr algn="l" fontAlgn="base">
              <a:buFont typeface="Arial" panose="020B0604020202020204" pitchFamily="34" charset="0"/>
              <a:buNone/>
            </a:pPr>
            <a:r>
              <a:rPr lang="nb-NO" dirty="0"/>
              <a:t>Eller på barneombudets sider: </a:t>
            </a:r>
            <a:r>
              <a:rPr lang="nb-NO" dirty="0" err="1"/>
              <a:t>https</a:t>
            </a:r>
            <a:r>
              <a:rPr lang="nb-NO" dirty="0"/>
              <a:t>://</a:t>
            </a:r>
            <a:r>
              <a:rPr lang="nb-NO" dirty="0" err="1"/>
              <a:t>www.barneombudet.no</a:t>
            </a:r>
            <a:r>
              <a:rPr lang="nb-NO" dirty="0"/>
              <a:t>/for-barn-og-unge/barnekonvensjonen</a:t>
            </a:r>
          </a:p>
          <a:p>
            <a:pPr algn="l" fontAlgn="base">
              <a:buFont typeface="Arial" panose="020B0604020202020204" pitchFamily="34" charset="0"/>
              <a:buNone/>
            </a:pPr>
            <a:endParaRPr lang="nb-NO" dirty="0">
              <a:cs typeface="Calibri"/>
            </a:endParaRPr>
          </a:p>
          <a:p>
            <a:pPr algn="l" fontAlgn="base">
              <a:buFont typeface="Arial" panose="020B0604020202020204" pitchFamily="34" charset="0"/>
              <a:buChar char="•"/>
            </a:pPr>
            <a:endParaRPr lang="nb-NO" dirty="0"/>
          </a:p>
          <a:p>
            <a:pPr fontAlgn="base">
              <a:buFont typeface="Arial" panose="020B0604020202020204" pitchFamily="34" charset="0"/>
              <a:buChar char="•"/>
            </a:pPr>
            <a:r>
              <a:rPr lang="nb-NO" dirty="0" err="1"/>
              <a:t>Handouts</a:t>
            </a:r>
            <a:r>
              <a:rPr lang="nb-NO" dirty="0"/>
              <a:t> til dette temaet finner du for eksempel her:  </a:t>
            </a:r>
            <a:r>
              <a:rPr lang="nb-NO" dirty="0" err="1"/>
              <a:t>https</a:t>
            </a:r>
            <a:r>
              <a:rPr lang="nb-NO" dirty="0"/>
              <a:t>://</a:t>
            </a:r>
            <a:r>
              <a:rPr lang="nb-NO" dirty="0" err="1"/>
              <a:t>www.reddbarna.no</a:t>
            </a:r>
            <a:r>
              <a:rPr lang="nb-NO" dirty="0"/>
              <a:t>/</a:t>
            </a:r>
            <a:r>
              <a:rPr lang="nb-NO" dirty="0" err="1"/>
              <a:t>content</a:t>
            </a:r>
            <a:r>
              <a:rPr lang="nb-NO" dirty="0"/>
              <a:t>/</a:t>
            </a:r>
            <a:r>
              <a:rPr lang="nb-NO" dirty="0" err="1"/>
              <a:t>uploads</a:t>
            </a:r>
            <a:r>
              <a:rPr lang="nb-NO" dirty="0"/>
              <a:t>/</a:t>
            </a:r>
            <a:r>
              <a:rPr lang="nb-NO" dirty="0" err="1"/>
              <a:t>sites</a:t>
            </a:r>
            <a:r>
              <a:rPr lang="nb-NO" dirty="0"/>
              <a:t>/4/2024/02/BK_plakat_BOKMAL-3.pdf</a:t>
            </a:r>
            <a:endParaRPr lang="nb-NO" dirty="0">
              <a:cs typeface="Calibri"/>
            </a:endParaRPr>
          </a:p>
          <a:p>
            <a:r>
              <a:rPr lang="nb-NO" dirty="0"/>
              <a:t>Denne siden er på norsk, men de kan bruke google translate for å oversette direkte. </a:t>
            </a:r>
          </a:p>
          <a:p>
            <a:endParaRPr lang="nb-NO" dirty="0">
              <a:cs typeface="Calibri"/>
            </a:endParaRPr>
          </a:p>
          <a:p>
            <a:r>
              <a:rPr lang="nb-NO" dirty="0">
                <a:cs typeface="Calibri"/>
              </a:rPr>
              <a:t>Enkel plakat: </a:t>
            </a:r>
            <a:r>
              <a:rPr lang="nb-NO" dirty="0" err="1">
                <a:cs typeface="Calibri"/>
              </a:rPr>
              <a:t>https</a:t>
            </a:r>
            <a:r>
              <a:rPr lang="nb-NO" dirty="0">
                <a:cs typeface="Calibri"/>
              </a:rPr>
              <a:t>://</a:t>
            </a:r>
            <a:r>
              <a:rPr lang="nb-NO" dirty="0" err="1">
                <a:cs typeface="Calibri"/>
              </a:rPr>
              <a:t>www.plan-norge.no</a:t>
            </a:r>
            <a:r>
              <a:rPr lang="nb-NO" dirty="0">
                <a:cs typeface="Calibri"/>
              </a:rPr>
              <a:t>/</a:t>
            </a:r>
            <a:r>
              <a:rPr lang="nb-NO" dirty="0" err="1">
                <a:cs typeface="Calibri"/>
              </a:rPr>
              <a:t>vaart</a:t>
            </a:r>
            <a:r>
              <a:rPr lang="nb-NO" dirty="0">
                <a:cs typeface="Calibri"/>
              </a:rPr>
              <a:t>-arbeid/barnekonvensjonen/barnekonvensjonen-plakat-i-posten</a:t>
            </a:r>
          </a:p>
          <a:p>
            <a:endParaRPr lang="nb-NO" dirty="0"/>
          </a:p>
          <a:p>
            <a:pPr algn="l" fontAlgn="base">
              <a:buFont typeface="Arial" panose="020B0604020202020204" pitchFamily="34" charset="0"/>
              <a:buNone/>
            </a:pPr>
            <a:r>
              <a:rPr lang="nb-NO" b="0" i="0" dirty="0">
                <a:solidFill>
                  <a:srgbClr val="333333"/>
                </a:solidFill>
                <a:effectLst/>
                <a:latin typeface="Noto Serif"/>
                <a:ea typeface="Noto Serif"/>
                <a:cs typeface="Noto Serif"/>
              </a:rPr>
              <a:t>.</a:t>
            </a:r>
          </a:p>
          <a:p>
            <a:br>
              <a:rPr lang="nb-NO" dirty="0">
                <a:cs typeface="+mn-l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om dere går kort igjennom noen av rettighetene og hva det vil si i praksis. Bruk eksempler som er relevant for gruppen. (Hent ut de eksemplene du synes passer best for eksempel fra sidene til Unicef eller barneombudet.).</a:t>
            </a:r>
          </a:p>
          <a:p>
            <a:endParaRPr lang="nb-NO" dirty="0"/>
          </a:p>
          <a:p>
            <a:r>
              <a:rPr lang="nb-NO" dirty="0"/>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endParaRPr lang="nb-NO" dirty="0"/>
          </a:p>
          <a:p>
            <a:r>
              <a:rPr lang="nb-NO" dirty="0"/>
              <a:t>Et annet eksempel er «til barnets beste», som betyr at alle bestemmelser som omhandler barn skal gjøres til deres beste, enten om det er snakk om bestemmelser for et enkelt barn, eller en gruppe barn i for eksempel kommunen</a:t>
            </a:r>
          </a:p>
          <a:p>
            <a:endParaRPr lang="nb-NO" dirty="0"/>
          </a:p>
          <a:p>
            <a:r>
              <a:rPr lang="nb-NO" dirty="0"/>
              <a:t>Alle barn skal ha mulighet til å si sin mening hjemme, på skolen, eller i andre sammenhenger. De skal bli lyttet til og tatt på alvor. Det betyr ikke at barnet alltid skal få det som de vil, men de skal få ha muligheten til å si sin mening, </a:t>
            </a:r>
          </a:p>
          <a:p>
            <a:endParaRPr lang="nb-NO" dirty="0"/>
          </a:p>
          <a:p>
            <a:endParaRPr lang="nb-NO" dirty="0"/>
          </a:p>
          <a:p>
            <a:r>
              <a:rPr lang="nb-NO" dirty="0"/>
              <a:t>(Bildet som er her er plakaten du kan du også </a:t>
            </a:r>
            <a:r>
              <a:rPr lang="nb-NO" dirty="0" err="1"/>
              <a:t>printe</a:t>
            </a:r>
            <a:r>
              <a:rPr lang="nb-NO" dirty="0"/>
              <a:t> ut som </a:t>
            </a:r>
            <a:r>
              <a:rPr lang="nb-NO" dirty="0" err="1"/>
              <a:t>handout</a:t>
            </a:r>
            <a:r>
              <a:rPr lang="nb-NO" dirty="0"/>
              <a:t> fra: </a:t>
            </a:r>
            <a:r>
              <a:rPr lang="nb-NO" dirty="0" err="1"/>
              <a:t>https</a:t>
            </a:r>
            <a:r>
              <a:rPr lang="nb-NO" dirty="0"/>
              <a:t>://</a:t>
            </a:r>
            <a:r>
              <a:rPr lang="nb-NO" dirty="0" err="1"/>
              <a:t>www.unicef.no</a:t>
            </a:r>
            <a:r>
              <a:rPr lang="nb-NO" dirty="0"/>
              <a:t>/vart-arbeid/internasjonalt/barnekonvensjonen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skal vi dvele litt ekstra ved retten til å ha et selvstendig liv uten vold og trusler, og hva det vil si. I Norge er det å forbudt å utsette voksne eller barn mot trusler og vold. </a:t>
            </a:r>
          </a:p>
          <a:p>
            <a:r>
              <a:rPr lang="nb-NO" dirty="0"/>
              <a:t>Vold blir definert som både fysisk og psykisk vold, og negativ sosial kontroll. Her ønsker vi at dere stopper litt opp ved dette og finner på eksempler som viser ulike former for vold. </a:t>
            </a:r>
            <a:endParaRPr lang="nb-NO" dirty="0">
              <a:cs typeface="Calibri"/>
            </a:endParaRPr>
          </a:p>
          <a:p>
            <a:r>
              <a:rPr lang="nb-NO" dirty="0"/>
              <a:t>For eksempel: </a:t>
            </a:r>
            <a:endParaRPr lang="nb-NO" dirty="0">
              <a:cs typeface="Calibri"/>
            </a:endParaRPr>
          </a:p>
          <a:p>
            <a:r>
              <a:rPr lang="nb-NO" dirty="0"/>
              <a:t>Oppdragervold er ikke lov, ikke lov å slå eller fysisk straffe barn. </a:t>
            </a:r>
            <a:endParaRPr lang="nb-NO" dirty="0">
              <a:cs typeface="Calibri"/>
            </a:endParaRPr>
          </a:p>
          <a:p>
            <a:r>
              <a:rPr lang="nb-NO" dirty="0"/>
              <a:t>Psykisk vold, ikke lov å true noen til å gjøre noe.</a:t>
            </a:r>
            <a:endParaRPr lang="nb-NO" dirty="0">
              <a:cs typeface="Calibri"/>
            </a:endParaRPr>
          </a:p>
          <a:p>
            <a:r>
              <a:rPr lang="nb-NO" dirty="0"/>
              <a:t>Ikke lov å holde noen tilbake fra å kunne leve fritt, ved å for eksempel ikke la barna velge venner selv, eller hindre partneren din i å ha et </a:t>
            </a:r>
            <a:r>
              <a:rPr lang="nb-NO" dirty="0" err="1"/>
              <a:t>sosialliv</a:t>
            </a:r>
            <a:r>
              <a:rPr lang="nb-NO" dirty="0"/>
              <a:t>. </a:t>
            </a:r>
            <a:endParaRPr lang="nb-NO" dirty="0">
              <a:cs typeface="Calibri"/>
            </a:endParaRPr>
          </a:p>
          <a:p>
            <a:endParaRPr lang="nb-NO" dirty="0"/>
          </a:p>
          <a:p>
            <a:endParaRPr lang="nb-NO" dirty="0"/>
          </a:p>
          <a:p>
            <a:endParaRPr lang="nb-NO" dirty="0"/>
          </a:p>
          <a:p>
            <a:endParaRPr lang="nb-NO" dirty="0"/>
          </a:p>
          <a:p>
            <a:r>
              <a:rPr lang="nb-NO" dirty="0">
                <a:hlinkClick r:id="rId3"/>
              </a:rPr>
              <a:t>https://www.barneombudet.no/for-barn-og-unge/dine-rettigheter/vold-og-overgrep</a:t>
            </a:r>
            <a:endParaRPr lang="nb-NO" dirty="0"/>
          </a:p>
          <a:p>
            <a:endParaRPr lang="nb-NO" dirty="0"/>
          </a:p>
          <a:p>
            <a:r>
              <a:rPr lang="nb-NO" dirty="0"/>
              <a:t>Forslag til temaer å gå mer inn i: </a:t>
            </a:r>
          </a:p>
          <a:p>
            <a:r>
              <a:rPr lang="nb-NO" dirty="0"/>
              <a:t>Hva er vold?</a:t>
            </a:r>
            <a:endParaRPr lang="nb-NO" dirty="0">
              <a:cs typeface="Calibri"/>
            </a:endParaRPr>
          </a:p>
          <a:p>
            <a:r>
              <a:rPr lang="nb-NO" dirty="0"/>
              <a:t>Vold er et overgrep mot andre.</a:t>
            </a:r>
            <a:endParaRPr lang="nb-NO" dirty="0">
              <a:cs typeface="Calibri"/>
            </a:endParaRPr>
          </a:p>
          <a:p>
            <a:r>
              <a:rPr lang="nb-NO" dirty="0"/>
              <a:t>Vold er alle handlinger som </a:t>
            </a:r>
            <a:r>
              <a:rPr lang="nb-NO" dirty="0" err="1"/>
              <a:t>påfører</a:t>
            </a:r>
            <a:r>
              <a:rPr lang="nb-NO" dirty="0"/>
              <a:t> en annen skade, smerte eller redsel.</a:t>
            </a:r>
            <a:endParaRPr lang="nb-NO" dirty="0">
              <a:cs typeface="Calibri"/>
            </a:endParaRPr>
          </a:p>
          <a:p>
            <a:r>
              <a:rPr lang="nb-NO" dirty="0"/>
              <a:t>Vold kan være fysisk, psykisk, latent, seksuell og materiell. </a:t>
            </a:r>
            <a:endParaRPr lang="nb-NO" dirty="0">
              <a:cs typeface="Calibri"/>
            </a:endParaRPr>
          </a:p>
          <a:p>
            <a:r>
              <a:rPr lang="nb-NO" dirty="0"/>
              <a:t>Hva er vold i nære relasjoner?</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33333"/>
                </a:solidFill>
                <a:effectLst/>
                <a:latin typeface="Open Sans" panose="020F0502020204030204" pitchFamily="34" charset="0"/>
              </a:rPr>
              <a:t>Her kan illustrasjonen brukes for å vise at foreldrene sitter med likt ansvar. </a:t>
            </a:r>
          </a:p>
          <a:p>
            <a:pPr algn="l"/>
            <a:endParaRPr lang="nb-NO" b="0" i="0" u="none" strike="noStrike" dirty="0">
              <a:solidFill>
                <a:srgbClr val="333333"/>
              </a:solidFill>
              <a:effectLst/>
              <a:latin typeface="Open Sans" panose="020F0502020204030204" pitchFamily="34" charset="0"/>
            </a:endParaRPr>
          </a:p>
          <a:p>
            <a:pPr algn="l"/>
            <a:r>
              <a:rPr lang="nb-NO" b="0" i="0" u="none" strike="noStrike" dirty="0">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endParaRPr lang="nb-NO" dirty="0"/>
          </a:p>
          <a:p>
            <a:pPr algn="l" fontAlgn="base"/>
            <a:r>
              <a:rPr lang="nb-NO" sz="1800" b="0" i="0" dirty="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fontAlgn="base"/>
            <a:r>
              <a:rPr lang="nb-NO" sz="1800" b="0" i="0" dirty="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dirty="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fontAlgn="base"/>
            <a:r>
              <a:rPr lang="nb-NO" sz="1800" b="0" i="0" dirty="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pPr marL="171450" indent="-171450">
              <a:buFont typeface="Calibri"/>
              <a:buChar char="-"/>
            </a:pPr>
            <a:endParaRPr lang="en-US">
              <a:ea typeface="Calibri"/>
              <a:cs typeface="Calibri"/>
            </a:endParaRPr>
          </a:p>
          <a:p>
            <a:pPr algn="l" fontAlgn="base"/>
            <a:r>
              <a:rPr lang="nb-NO"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fontAlgn="base"/>
            <a:r>
              <a:rPr lang="nb-NO" sz="1800" b="0" i="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fontAlgn="base"/>
            <a:r>
              <a:rPr lang="nb-NO"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a:buFont typeface="Calibri"/>
              <a:buChar char="-"/>
            </a:pPr>
            <a:endParaRPr lang="en-US">
              <a:ea typeface="Calibri"/>
              <a:cs typeface="Calibri"/>
            </a:endParaRPr>
          </a:p>
          <a:p>
            <a:endParaRPr lang="nb-NO"/>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pPr>
            <a:r>
              <a:rPr lang="nb-NO" dirty="0">
                <a:ea typeface="Calibri" panose="020F0502020204030204"/>
                <a:cs typeface="Calibri" panose="020F0502020204030204"/>
              </a:rPr>
              <a:t>Stikkord til manus: </a:t>
            </a:r>
          </a:p>
          <a:p>
            <a:pPr marL="171450" indent="-171450">
              <a:lnSpc>
                <a:spcPct val="90000"/>
              </a:lnSpc>
              <a:spcBef>
                <a:spcPts val="1000"/>
              </a:spcBef>
              <a:buFont typeface="Calibri"/>
              <a:buChar char="-"/>
            </a:pPr>
            <a:r>
              <a:rPr lang="nb-NO" dirty="0">
                <a:ea typeface="Calibri" panose="020F0502020204030204"/>
                <a:cs typeface="Calibri" panose="020F0502020204030204"/>
              </a:rPr>
              <a:t>Basert på menneskerettighetene så legges det mye vekt på trygghet for foreldre i Norge. </a:t>
            </a:r>
          </a:p>
          <a:p>
            <a:pPr marL="171450" indent="-171450">
              <a:lnSpc>
                <a:spcPct val="90000"/>
              </a:lnSpc>
              <a:spcBef>
                <a:spcPts val="1000"/>
              </a:spcBef>
              <a:buFont typeface="Calibri"/>
              <a:buChar char="-"/>
            </a:pPr>
            <a:r>
              <a:rPr lang="nb-NO" dirty="0">
                <a:ea typeface="Calibri" panose="020F0502020204030204"/>
                <a:cs typeface="Calibri" panose="020F0502020204030204"/>
              </a:rPr>
              <a:t>Å komme til et nytt land oppleves gjerne utrygt både for foreldre og barn (si noe </a:t>
            </a:r>
            <a:r>
              <a:rPr lang="nb-NO" dirty="0" err="1">
                <a:ea typeface="Calibri" panose="020F0502020204030204"/>
                <a:cs typeface="Calibri" panose="020F0502020204030204"/>
              </a:rPr>
              <a:t>allemenngyldig</a:t>
            </a:r>
            <a:r>
              <a:rPr lang="nb-NO" dirty="0">
                <a:ea typeface="Calibri" panose="020F0502020204030204"/>
                <a:cs typeface="Calibri" panose="020F0502020204030204"/>
              </a:rPr>
              <a:t> her om trygghet å det å være foreldre..?)</a:t>
            </a:r>
          </a:p>
          <a:p>
            <a:pPr marL="171450" indent="-171450">
              <a:lnSpc>
                <a:spcPct val="90000"/>
              </a:lnSpc>
              <a:spcBef>
                <a:spcPts val="1000"/>
              </a:spcBef>
              <a:buFont typeface="Calibri"/>
              <a:buChar char="-"/>
            </a:pPr>
            <a:r>
              <a:rPr lang="nb-NO" dirty="0">
                <a:ea typeface="Calibri" panose="020F0502020204030204"/>
                <a:cs typeface="Calibri" panose="020F0502020204030204"/>
              </a:rPr>
              <a:t>Foreldre har ansvar for å støtte barn...</a:t>
            </a:r>
          </a:p>
          <a:p>
            <a:pPr>
              <a:lnSpc>
                <a:spcPct val="90000"/>
              </a:lnSpc>
              <a:spcBef>
                <a:spcPts val="1000"/>
              </a:spcBef>
            </a:pPr>
            <a:endParaRPr lang="nb-NO" dirty="0">
              <a:ea typeface="Calibri" panose="020F0502020204030204"/>
              <a:cs typeface="Calibri" panose="020F0502020204030204"/>
            </a:endParaRPr>
          </a:p>
          <a:p>
            <a:pPr>
              <a:lnSpc>
                <a:spcPct val="90000"/>
              </a:lnSpc>
              <a:spcBef>
                <a:spcPts val="1000"/>
              </a:spcBef>
            </a:pPr>
            <a:r>
              <a:rPr lang="nb-NO" dirty="0">
                <a:ea typeface="Calibri" panose="020F0502020204030204"/>
                <a:cs typeface="Calibri" panose="020F0502020204030204"/>
              </a:rPr>
              <a:t>----------------------------------------------</a:t>
            </a:r>
          </a:p>
          <a:p>
            <a:pPr marL="514350" indent="-514350">
              <a:lnSpc>
                <a:spcPct val="90000"/>
              </a:lnSpc>
              <a:spcBef>
                <a:spcPts val="1000"/>
              </a:spcBef>
              <a:buFont typeface="Calibri"/>
              <a:buChar char="-"/>
            </a:pPr>
            <a:endParaRPr lang="nb-NO" dirty="0">
              <a:ea typeface="Calibri" panose="020F0502020204030204"/>
              <a:cs typeface="Calibri" panose="020F0502020204030204"/>
            </a:endParaRPr>
          </a:p>
          <a:p>
            <a:pPr marL="514350" indent="-514350">
              <a:lnSpc>
                <a:spcPct val="90000"/>
              </a:lnSpc>
              <a:spcBef>
                <a:spcPts val="1000"/>
              </a:spcBef>
              <a:buFont typeface="Calibri"/>
              <a:buChar char="-"/>
            </a:pPr>
            <a:r>
              <a:rPr lang="nb-NO" dirty="0"/>
              <a:t>Foreldre har ansvaret for å støtte barns utvikling. Gi trygghet, kjærlighet og grenser. </a:t>
            </a:r>
            <a:endParaRPr lang="en-US" dirty="0">
              <a:ea typeface="Calibri"/>
              <a:cs typeface="Calibri"/>
            </a:endParaRPr>
          </a:p>
          <a:p>
            <a:pPr marL="514350" indent="-514350">
              <a:lnSpc>
                <a:spcPct val="90000"/>
              </a:lnSpc>
              <a:spcBef>
                <a:spcPts val="1000"/>
              </a:spcBef>
              <a:buFont typeface="Calibri"/>
              <a:buChar char="-"/>
            </a:pPr>
            <a:r>
              <a:rPr lang="nb-NO" dirty="0"/>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 litt om hva slags foreldreveiledningstilbud som finnes i deres kommune. </a:t>
            </a:r>
          </a:p>
          <a:p>
            <a:r>
              <a:rPr lang="nb-NO" dirty="0"/>
              <a:t>Hvordan det er lagt opp?</a:t>
            </a:r>
          </a:p>
          <a:p>
            <a:r>
              <a:rPr lang="nb-NO" dirty="0"/>
              <a:t>Hvem er det typisk som deltar?</a:t>
            </a:r>
          </a:p>
          <a:p>
            <a:r>
              <a:rPr lang="nb-NO" dirty="0"/>
              <a:t>Hvordan en melder en seg på?</a:t>
            </a:r>
          </a:p>
          <a:p>
            <a:endParaRPr lang="nb-NO" dirty="0"/>
          </a:p>
          <a:p>
            <a:r>
              <a:rPr lang="nb-NO" dirty="0"/>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Skriv</a:t>
            </a:r>
            <a:r>
              <a:rPr lang="en-US" dirty="0">
                <a:ea typeface="Calibri"/>
                <a:cs typeface="Calibri"/>
              </a:rPr>
              <a:t> inn </a:t>
            </a:r>
            <a:r>
              <a:rPr lang="en-US" dirty="0" err="1">
                <a:ea typeface="Calibri"/>
                <a:cs typeface="Calibri"/>
              </a:rPr>
              <a:t>relevante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dere</a:t>
            </a:r>
            <a:r>
              <a:rPr lang="en-US" dirty="0">
                <a:ea typeface="Calibri"/>
                <a:cs typeface="Calibri"/>
              </a:rPr>
              <a:t> </a:t>
            </a:r>
            <a:r>
              <a:rPr lang="en-US" dirty="0" err="1">
                <a:ea typeface="Calibri"/>
                <a:cs typeface="Calibri"/>
              </a:rPr>
              <a:t>har</a:t>
            </a:r>
            <a:r>
              <a:rPr lang="en-US" dirty="0">
                <a:ea typeface="Calibri"/>
                <a:cs typeface="Calibri"/>
              </a:rPr>
              <a:t> I </a:t>
            </a:r>
            <a:r>
              <a:rPr lang="en-US" dirty="0" err="1">
                <a:ea typeface="Calibri"/>
                <a:cs typeface="Calibri"/>
              </a:rPr>
              <a:t>kommunen</a:t>
            </a:r>
            <a:r>
              <a:rPr lang="en-US" dirty="0">
                <a:ea typeface="Calibri"/>
                <a:cs typeface="Calibri"/>
              </a:rPr>
              <a:t>. </a:t>
            </a:r>
          </a:p>
          <a:p>
            <a:endParaRPr lang="en-US" dirty="0">
              <a:ea typeface="Calibri"/>
              <a:cs typeface="Calibri"/>
            </a:endParaRPr>
          </a:p>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err="1">
                <a:ea typeface="Calibri"/>
                <a:cs typeface="Calibri"/>
              </a:rPr>
              <a:t>Foreldre</a:t>
            </a:r>
            <a:r>
              <a:rPr lang="en-US" dirty="0">
                <a:ea typeface="Calibri"/>
                <a:cs typeface="Calibri"/>
              </a:rPr>
              <a:t> er </a:t>
            </a:r>
            <a:r>
              <a:rPr lang="en-US" dirty="0" err="1">
                <a:ea typeface="Calibri"/>
                <a:cs typeface="Calibri"/>
              </a:rPr>
              <a:t>ikke</a:t>
            </a:r>
            <a:r>
              <a:rPr lang="en-US" dirty="0">
                <a:ea typeface="Calibri"/>
                <a:cs typeface="Calibri"/>
              </a:rPr>
              <a:t> </a:t>
            </a:r>
            <a:r>
              <a:rPr lang="en-US" dirty="0" err="1">
                <a:ea typeface="Calibri"/>
                <a:cs typeface="Calibri"/>
              </a:rPr>
              <a:t>alene</a:t>
            </a:r>
            <a:r>
              <a:rPr lang="en-US" dirty="0">
                <a:ea typeface="Calibri"/>
                <a:cs typeface="Calibri"/>
              </a:rPr>
              <a:t> med </a:t>
            </a:r>
            <a:r>
              <a:rPr lang="en-US" dirty="0" err="1">
                <a:ea typeface="Calibri"/>
                <a:cs typeface="Calibri"/>
              </a:rPr>
              <a:t>oppgaven</a:t>
            </a:r>
            <a:endParaRPr lang="en-US" dirty="0">
              <a:ea typeface="Calibri"/>
              <a:cs typeface="Calibri"/>
            </a:endParaRPr>
          </a:p>
          <a:p>
            <a:pPr marL="171450" indent="-171450">
              <a:buFont typeface="Calibri"/>
              <a:buChar char="-"/>
            </a:pPr>
            <a:r>
              <a:rPr lang="en-US" dirty="0">
                <a:ea typeface="Calibri"/>
                <a:cs typeface="Calibri"/>
              </a:rPr>
              <a:t>Det er </a:t>
            </a:r>
            <a:r>
              <a:rPr lang="en-US" dirty="0" err="1">
                <a:ea typeface="Calibri"/>
                <a:cs typeface="Calibri"/>
              </a:rPr>
              <a:t>flere</a:t>
            </a:r>
            <a:r>
              <a:rPr lang="en-US" dirty="0">
                <a:ea typeface="Calibri"/>
                <a:cs typeface="Calibri"/>
              </a:rPr>
              <a:t> </a:t>
            </a:r>
            <a:r>
              <a:rPr lang="en-US" dirty="0" err="1">
                <a:ea typeface="Calibri"/>
                <a:cs typeface="Calibri"/>
              </a:rPr>
              <a:t>steder</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be om </a:t>
            </a:r>
            <a:r>
              <a:rPr lang="en-US" dirty="0" err="1">
                <a:ea typeface="Calibri"/>
                <a:cs typeface="Calibri"/>
              </a:rPr>
              <a:t>hjelp</a:t>
            </a:r>
            <a:r>
              <a:rPr lang="en-US" dirty="0">
                <a:ea typeface="Calibri"/>
                <a:cs typeface="Calibri"/>
              </a:rPr>
              <a:t> </a:t>
            </a:r>
            <a:r>
              <a:rPr lang="en-US" dirty="0" err="1">
                <a:ea typeface="Calibri"/>
                <a:cs typeface="Calibri"/>
              </a:rPr>
              <a:t>når</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slik</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flytkningetjenesten</a:t>
            </a:r>
            <a:r>
              <a:rPr lang="en-US" dirty="0">
                <a:ea typeface="Calibri"/>
                <a:cs typeface="Calibri"/>
              </a:rPr>
              <a:t>, </a:t>
            </a:r>
            <a:r>
              <a:rPr lang="en-US" dirty="0" err="1">
                <a:ea typeface="Calibri"/>
                <a:cs typeface="Calibri"/>
              </a:rPr>
              <a:t>kommunale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barnevernstjenesten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få</a:t>
            </a:r>
            <a:r>
              <a:rPr lang="en-US" dirty="0">
                <a:ea typeface="Calibri"/>
                <a:cs typeface="Calibri"/>
              </a:rPr>
              <a:t> </a:t>
            </a:r>
            <a:r>
              <a:rPr lang="en-US" dirty="0" err="1">
                <a:ea typeface="Calibri"/>
                <a:cs typeface="Calibri"/>
              </a:rPr>
              <a:t>nevnt</a:t>
            </a:r>
            <a:r>
              <a:rPr lang="en-US" dirty="0">
                <a:ea typeface="Calibri"/>
                <a:cs typeface="Calibri"/>
              </a:rPr>
              <a:t> </a:t>
            </a:r>
            <a:r>
              <a:rPr lang="en-US" dirty="0" err="1">
                <a:ea typeface="Calibri"/>
                <a:cs typeface="Calibri"/>
              </a:rPr>
              <a:t>allerede</a:t>
            </a:r>
            <a:r>
              <a:rPr lang="en-US" dirty="0">
                <a:ea typeface="Calibri"/>
                <a:cs typeface="Calibri"/>
              </a:rPr>
              <a:t> </a:t>
            </a:r>
            <a:r>
              <a:rPr lang="en-US" dirty="0" err="1">
                <a:ea typeface="Calibri"/>
                <a:cs typeface="Calibri"/>
              </a:rPr>
              <a:t>første</a:t>
            </a:r>
            <a:r>
              <a:rPr lang="en-US" dirty="0">
                <a:ea typeface="Calibri"/>
                <a:cs typeface="Calibri"/>
              </a:rPr>
              <a:t> </a:t>
            </a:r>
            <a:r>
              <a:rPr lang="en-US" dirty="0" err="1">
                <a:ea typeface="Calibri"/>
                <a:cs typeface="Calibri"/>
              </a:rPr>
              <a:t>kursdag</a:t>
            </a:r>
            <a:r>
              <a:rPr lang="en-US" dirty="0">
                <a:ea typeface="Calibri"/>
                <a:cs typeface="Calibri"/>
              </a:rPr>
              <a:t>), </a:t>
            </a:r>
            <a:r>
              <a:rPr lang="en-US" dirty="0" err="1">
                <a:ea typeface="Calibri"/>
                <a:cs typeface="Calibri"/>
              </a:rPr>
              <a:t>skolehelsetjenester</a:t>
            </a:r>
            <a:r>
              <a:rPr lang="en-US" dirty="0">
                <a:ea typeface="Calibri"/>
                <a:cs typeface="Calibri"/>
              </a:rPr>
              <a:t>, </a:t>
            </a:r>
            <a:r>
              <a:rPr lang="en-US" dirty="0" err="1">
                <a:ea typeface="Calibri"/>
                <a:cs typeface="Calibri"/>
              </a:rPr>
              <a:t>helsestasjon</a:t>
            </a:r>
            <a:r>
              <a:rPr lang="en-US" dirty="0">
                <a:ea typeface="Calibri"/>
                <a:cs typeface="Calibri"/>
              </a:rPr>
              <a:t> m fl.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slide for å oppmuntre deltagerne til å bruke google translate om de trenger det.</a:t>
            </a:r>
          </a:p>
          <a:p>
            <a:r>
              <a:rPr lang="nb-NO" dirty="0"/>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0D0D0D"/>
                </a:solidFill>
                <a:effectLst/>
                <a:highlight>
                  <a:srgbClr val="FFFFFF"/>
                </a:highlight>
                <a:latin typeface="Söhne"/>
              </a:rPr>
              <a:t>Alternativ til hjemmeoppgaven. </a:t>
            </a:r>
          </a:p>
          <a:p>
            <a:pPr algn="l"/>
            <a:endParaRPr lang="nb-NO" b="1" i="0" dirty="0">
              <a:solidFill>
                <a:srgbClr val="0D0D0D"/>
              </a:solidFill>
              <a:effectLst/>
              <a:highlight>
                <a:srgbClr val="FFFFFF"/>
              </a:highlight>
              <a:latin typeface="Söhne"/>
            </a:endParaRPr>
          </a:p>
          <a:p>
            <a:pPr algn="l"/>
            <a:r>
              <a:rPr lang="nb-NO" b="1" i="0" dirty="0">
                <a:solidFill>
                  <a:srgbClr val="0D0D0D"/>
                </a:solidFill>
                <a:effectLst/>
                <a:highlight>
                  <a:srgbClr val="FFFFFF"/>
                </a:highlight>
                <a:latin typeface="Söhne"/>
              </a:rPr>
              <a:t>Hjemmeoppgave: "Mitt nye samfunn"</a:t>
            </a:r>
          </a:p>
          <a:p>
            <a:pPr algn="l"/>
            <a:r>
              <a:rPr lang="nb-NO" b="1" i="0" dirty="0">
                <a:solidFill>
                  <a:srgbClr val="0D0D0D"/>
                </a:solidFill>
                <a:effectLst/>
                <a:highlight>
                  <a:srgbClr val="FFFFFF"/>
                </a:highlight>
                <a:latin typeface="Söhne"/>
              </a:rPr>
              <a:t>Formål:</a:t>
            </a:r>
            <a:r>
              <a:rPr lang="nb-NO" b="0" i="0" dirty="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a:r>
              <a:rPr lang="nb-NO" b="1" i="0" dirty="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a:buFont typeface="+mj-lt"/>
              <a:buAutoNum type="arabicPeriod"/>
            </a:pPr>
            <a:r>
              <a:rPr lang="nb-NO" b="1" i="0" dirty="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1" i="0" dirty="0">
                <a:solidFill>
                  <a:srgbClr val="0D0D0D"/>
                </a:solidFill>
                <a:effectLst/>
                <a:highlight>
                  <a:srgbClr val="FFFFFF"/>
                </a:highlight>
                <a:latin typeface="Söhne"/>
              </a:rPr>
              <a:t>Behov:</a:t>
            </a:r>
            <a:r>
              <a:rPr lang="nb-NO" b="0" i="0" dirty="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a:buFont typeface="+mj-lt"/>
              <a:buAutoNum type="arabicPeriod"/>
            </a:pPr>
            <a:r>
              <a:rPr lang="nb-NO" b="1" i="0" dirty="0">
                <a:solidFill>
                  <a:srgbClr val="0D0D0D"/>
                </a:solidFill>
                <a:effectLst/>
                <a:highlight>
                  <a:srgbClr val="FFFFFF"/>
                </a:highlight>
                <a:latin typeface="Söhne"/>
              </a:rPr>
              <a:t>Bekymringer:</a:t>
            </a:r>
            <a:r>
              <a:rPr lang="nb-NO" b="0" i="0" dirty="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a:buFont typeface="+mj-lt"/>
              <a:buAutoNum type="arabicPeriod"/>
            </a:pPr>
            <a:r>
              <a:rPr lang="nb-NO" b="1" i="0" dirty="0">
                <a:solidFill>
                  <a:srgbClr val="0D0D0D"/>
                </a:solidFill>
                <a:effectLst/>
                <a:highlight>
                  <a:srgbClr val="FFFFFF"/>
                </a:highlight>
                <a:latin typeface="Söhne"/>
              </a:rPr>
              <a:t>Forskjeller:</a:t>
            </a:r>
            <a:r>
              <a:rPr lang="nb-NO" b="0" i="0" dirty="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a:buFont typeface="+mj-lt"/>
              <a:buAutoNum type="arabicPeriod"/>
            </a:pPr>
            <a:r>
              <a:rPr lang="nb-NO" b="1" i="0" dirty="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a:buFont typeface="+mj-lt"/>
              <a:buAutoNum type="arabicPeriod"/>
            </a:pPr>
            <a:r>
              <a:rPr lang="nb-NO" b="0" i="0" dirty="0">
                <a:solidFill>
                  <a:srgbClr val="0D0D0D"/>
                </a:solidFill>
                <a:effectLst/>
                <a:highlight>
                  <a:srgbClr val="FFFFFF"/>
                </a:highlight>
                <a:latin typeface="Söhne"/>
              </a:rPr>
              <a:t>Be dem om å velge ett bilde de liker best og skrive en kort tekst om hvorfor dette stedet virket interessant eller viktig for dem.</a:t>
            </a:r>
          </a:p>
          <a:p>
            <a:pPr algn="l">
              <a:buFont typeface="+mj-lt"/>
              <a:buAutoNum type="arabicPeriod"/>
            </a:pPr>
            <a:r>
              <a:rPr lang="nb-NO" b="1" i="0" dirty="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a:r>
              <a:rPr lang="nb-NO" b="1" i="0" dirty="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a:buFont typeface="Arial" panose="020B0604020202020204" pitchFamily="34" charset="0"/>
              <a:buChar char="•"/>
            </a:pPr>
            <a:r>
              <a:rPr lang="nb-NO" b="0" i="0" dirty="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a:buFont typeface="Arial" panose="020B0604020202020204" pitchFamily="34" charset="0"/>
              <a:buChar char="•"/>
            </a:pPr>
            <a:r>
              <a:rPr lang="nb-NO" b="0" i="0" dirty="0">
                <a:solidFill>
                  <a:srgbClr val="0D0D0D"/>
                </a:solidFill>
                <a:effectLst/>
                <a:highlight>
                  <a:srgbClr val="FFFFFF"/>
                </a:highlight>
                <a:latin typeface="Söhne"/>
              </a:rPr>
              <a:t>Oppfordre dem til å være kreative og ærlige i sine refleksjoner.</a:t>
            </a:r>
          </a:p>
          <a:p>
            <a:pPr algn="l">
              <a:buFont typeface="Arial" panose="020B0604020202020204" pitchFamily="34" charset="0"/>
              <a:buChar char="•"/>
            </a:pPr>
            <a:r>
              <a:rPr lang="nb-NO" b="0" i="0" dirty="0">
                <a:solidFill>
                  <a:srgbClr val="0D0D0D"/>
                </a:solidFill>
                <a:effectLst/>
                <a:highlight>
                  <a:srgbClr val="FFFFFF"/>
                </a:highlight>
                <a:latin typeface="Söhne"/>
              </a:rPr>
              <a:t>Minn dem på at alle personlige refleksjoner vil bli behandlet med respekt og konfidensialitet.</a:t>
            </a:r>
          </a:p>
          <a:p>
            <a:pPr algn="l"/>
            <a:r>
              <a:rPr lang="nb-NO" b="0" i="0" dirty="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spcAft>
                <a:spcPct val="0"/>
              </a:spcAft>
              <a:buFont typeface="Calibri"/>
              <a:buChar char="-"/>
            </a:pPr>
            <a:r>
              <a:rPr lang="nb-NO" dirty="0">
                <a:cs typeface="Calibri"/>
              </a:rPr>
              <a:t>Skriv inn navnet ditt i </a:t>
            </a:r>
            <a:r>
              <a:rPr lang="nb-NO" dirty="0" err="1">
                <a:cs typeface="Calibri"/>
              </a:rPr>
              <a:t>powerpointen</a:t>
            </a:r>
            <a:r>
              <a:rPr lang="nb-NO" dirty="0">
                <a:cs typeface="Calibri"/>
              </a:rPr>
              <a:t>. </a:t>
            </a:r>
          </a:p>
          <a:p>
            <a:pPr marL="171450" indent="-171450">
              <a:spcBef>
                <a:spcPct val="0"/>
              </a:spcBef>
              <a:spcAft>
                <a:spcPct val="0"/>
              </a:spcAft>
              <a:buFont typeface="Calibri"/>
              <a:buChar char="-"/>
            </a:pPr>
            <a:endParaRPr lang="nb-NO" dirty="0">
              <a:cs typeface="Calibri"/>
            </a:endParaRPr>
          </a:p>
          <a:p>
            <a:pPr marL="171450" indent="-171450">
              <a:spcBef>
                <a:spcPct val="0"/>
              </a:spcBef>
              <a:spcAft>
                <a:spcPct val="0"/>
              </a:spcAft>
              <a:buFont typeface="Calibri"/>
              <a:buChar char="-"/>
            </a:pPr>
            <a:r>
              <a:rPr lang="nb-NO" dirty="0">
                <a:cs typeface="Calibri"/>
              </a:rPr>
              <a:t>Først og fremst vil ønske deg som forelder og ditt barn velkommen til Norge. </a:t>
            </a:r>
          </a:p>
          <a:p>
            <a:pPr marL="171450" indent="-171450">
              <a:spcBef>
                <a:spcPct val="0"/>
              </a:spcBef>
              <a:spcAft>
                <a:spcPct val="0"/>
              </a:spcAft>
              <a:buFont typeface="Calibri"/>
              <a:buChar char="-"/>
            </a:pPr>
            <a:endParaRPr lang="nb-NO" dirty="0">
              <a:ea typeface="Calibri" panose="020F0502020204030204"/>
              <a:cs typeface="Calibri"/>
            </a:endParaRPr>
          </a:p>
          <a:p>
            <a:pPr marL="171450" indent="-171450">
              <a:spcBef>
                <a:spcPct val="0"/>
              </a:spcBef>
              <a:spcAft>
                <a:spcPct val="0"/>
              </a:spcAft>
              <a:buFont typeface="Calibri"/>
              <a:buChar char="-"/>
            </a:pPr>
            <a:r>
              <a:rPr lang="nb-NO" dirty="0">
                <a:ea typeface="Calibri" panose="020F0502020204030204"/>
                <a:cs typeface="Calibri"/>
              </a:rPr>
              <a:t>Og Velkommen til foreldrekurs!</a:t>
            </a:r>
          </a:p>
          <a:p>
            <a:pPr marL="171450" indent="-171450">
              <a:spcBef>
                <a:spcPct val="0"/>
              </a:spcBef>
              <a:spcAft>
                <a:spcPct val="0"/>
              </a:spcAft>
              <a:buFont typeface="Calibri"/>
              <a:buChar char="-"/>
            </a:pPr>
            <a:r>
              <a:rPr lang="nb-NO" dirty="0">
                <a:ea typeface="Calibri" panose="020F0502020204030204"/>
                <a:cs typeface="Calibri"/>
              </a:rPr>
              <a:t>Mitt navn er...</a:t>
            </a:r>
          </a:p>
          <a:p>
            <a:pPr>
              <a:spcBef>
                <a:spcPct val="0"/>
              </a:spcBef>
              <a:spcAft>
                <a:spcPct val="0"/>
              </a:spcAft>
            </a:pPr>
            <a:endParaRPr lang="nb-NO" dirty="0">
              <a:ea typeface="Calibri" panose="020F0502020204030204"/>
              <a:cs typeface="Calibri"/>
            </a:endParaRPr>
          </a:p>
          <a:p>
            <a:pPr>
              <a:spcBef>
                <a:spcPct val="0"/>
              </a:spcBef>
              <a:spcAft>
                <a:spcPct val="0"/>
              </a:spcAft>
            </a:pPr>
            <a:r>
              <a:rPr lang="nb-NO" dirty="0">
                <a:ea typeface="Calibri" panose="020F0502020204030204"/>
                <a:cs typeface="Calibri"/>
              </a:rPr>
              <a:t>-------------------------------------------------</a:t>
            </a:r>
            <a:endParaRPr lang="nb-NO" dirty="0">
              <a:cs typeface="Calibri"/>
            </a:endParaRPr>
          </a:p>
          <a:p>
            <a:pPr>
              <a:spcBef>
                <a:spcPct val="0"/>
              </a:spcBef>
              <a:spcAft>
                <a:spcPct val="0"/>
              </a:spcAft>
            </a:pPr>
            <a:endParaRPr lang="nb-NO" dirty="0">
              <a:cs typeface="Calibri"/>
            </a:endParaRPr>
          </a:p>
          <a:p>
            <a:pPr>
              <a:spcBef>
                <a:spcPct val="0"/>
              </a:spcBef>
              <a:spcAft>
                <a:spcPct val="0"/>
              </a:spcAft>
            </a:pPr>
            <a:endParaRPr lang="nb-NO" dirty="0"/>
          </a:p>
          <a:p>
            <a:pPr>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a:lstStyle/>
          <a:p>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Forslag til hva du kan legge vekt på: </a:t>
            </a:r>
          </a:p>
          <a:p>
            <a:pPr>
              <a:spcBef>
                <a:spcPct val="0"/>
              </a:spcBef>
              <a:spcAft>
                <a:spcPct val="0"/>
              </a:spcAft>
            </a:pPr>
            <a:endParaRPr lang="nb-NO" dirty="0"/>
          </a:p>
          <a:p>
            <a:pPr>
              <a:spcBef>
                <a:spcPct val="0"/>
              </a:spcBef>
              <a:spcAft>
                <a:spcPct val="0"/>
              </a:spcAft>
            </a:pPr>
            <a:endParaRPr lang="nb-NO" dirty="0"/>
          </a:p>
          <a:p>
            <a:pPr>
              <a:spcBef>
                <a:spcPct val="0"/>
              </a:spcBef>
              <a:spcAft>
                <a:spcPct val="0"/>
              </a:spcAft>
            </a:pPr>
            <a:r>
              <a:rPr lang="nb-NO" dirty="0">
                <a:cs typeface="Calibri"/>
              </a:rPr>
              <a:t>Dette kurset handler om å ha barn i Norge.</a:t>
            </a:r>
            <a:endParaRPr lang="nb-NO" dirty="0">
              <a:ea typeface="Calibri"/>
              <a:cs typeface="Calibri"/>
            </a:endParaRPr>
          </a:p>
          <a:p>
            <a:pPr>
              <a:spcBef>
                <a:spcPct val="0"/>
              </a:spcBef>
              <a:spcAft>
                <a:spcPct val="0"/>
              </a:spcAft>
            </a:pPr>
            <a:r>
              <a:rPr lang="nb-NO" dirty="0">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nb-NO" dirty="0">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a:spcBef>
                <a:spcPct val="0"/>
              </a:spcBef>
              <a:spcAft>
                <a:spcPct val="0"/>
              </a:spcAft>
            </a:pPr>
            <a:endParaRPr lang="nb-NO" dirty="0">
              <a:ea typeface="Calibri"/>
              <a:cs typeface="Calibri"/>
            </a:endParaRPr>
          </a:p>
          <a:p>
            <a:endParaRPr lang="nb-NO" dirty="0"/>
          </a:p>
          <a:p>
            <a:r>
              <a:rPr lang="nb-NO" dirty="0"/>
              <a:t>1. </a:t>
            </a:r>
            <a:r>
              <a:rPr lang="en-US" dirty="0">
                <a:ea typeface="Calibri"/>
                <a:cs typeface="Calibri"/>
              </a:rPr>
              <a:t>Alle I </a:t>
            </a:r>
            <a:r>
              <a:rPr lang="en-US" dirty="0" err="1">
                <a:ea typeface="Calibri"/>
                <a:cs typeface="Calibri"/>
              </a:rPr>
              <a:t>dette</a:t>
            </a:r>
            <a:r>
              <a:rPr lang="en-US" dirty="0">
                <a:ea typeface="Calibri"/>
                <a:cs typeface="Calibri"/>
              </a:rPr>
              <a:t> </a:t>
            </a:r>
            <a:r>
              <a:rPr lang="en-US" dirty="0" err="1">
                <a:ea typeface="Calibri"/>
                <a:cs typeface="Calibri"/>
              </a:rPr>
              <a:t>rommet</a:t>
            </a:r>
            <a:r>
              <a:rPr lang="en-US" dirty="0">
                <a:ea typeface="Calibri"/>
                <a:cs typeface="Calibri"/>
              </a:rPr>
              <a:t> </a:t>
            </a:r>
            <a:r>
              <a:rPr lang="en-US" dirty="0" err="1">
                <a:ea typeface="Calibri"/>
                <a:cs typeface="Calibri"/>
              </a:rPr>
              <a:t>har</a:t>
            </a:r>
            <a:r>
              <a:rPr lang="en-US" dirty="0">
                <a:ea typeface="Calibri"/>
                <a:cs typeface="Calibri"/>
              </a:rPr>
              <a:t> med seg sin </a:t>
            </a:r>
            <a:r>
              <a:rPr lang="en-US" dirty="0" err="1">
                <a:ea typeface="Calibri"/>
                <a:cs typeface="Calibri"/>
              </a:rPr>
              <a:t>historie</a:t>
            </a:r>
            <a:r>
              <a:rPr lang="en-US" dirty="0">
                <a:ea typeface="Calibri"/>
                <a:cs typeface="Calibri"/>
              </a:rPr>
              <a:t>, </a:t>
            </a:r>
            <a:r>
              <a:rPr lang="en-US" dirty="0" err="1">
                <a:ea typeface="Calibri"/>
                <a:cs typeface="Calibri"/>
              </a:rPr>
              <a:t>og</a:t>
            </a:r>
            <a:r>
              <a:rPr lang="en-US" dirty="0">
                <a:ea typeface="Calibri"/>
                <a:cs typeface="Calibri"/>
              </a:rPr>
              <a:t> sine </a:t>
            </a:r>
            <a:r>
              <a:rPr lang="en-US" dirty="0" err="1">
                <a:ea typeface="Calibri"/>
                <a:cs typeface="Calibri"/>
              </a:rPr>
              <a:t>vaner</a:t>
            </a:r>
            <a:r>
              <a:rPr lang="en-US" dirty="0">
                <a:ea typeface="Calibri"/>
                <a:cs typeface="Calibri"/>
              </a:rPr>
              <a:t> om </a:t>
            </a:r>
            <a:r>
              <a:rPr lang="en-US" dirty="0" err="1">
                <a:ea typeface="Calibri"/>
                <a:cs typeface="Calibri"/>
              </a:rPr>
              <a:t>hvordan</a:t>
            </a:r>
            <a:r>
              <a:rPr lang="en-US" dirty="0">
                <a:ea typeface="Calibri"/>
                <a:cs typeface="Calibri"/>
              </a:rPr>
              <a:t> det er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Og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er for å </a:t>
            </a:r>
            <a:r>
              <a:rPr lang="en-US" dirty="0" err="1">
                <a:ea typeface="Calibri"/>
                <a:cs typeface="Calibri"/>
              </a:rPr>
              <a:t>gjøre</a:t>
            </a:r>
            <a:r>
              <a:rPr lang="en-US" dirty="0">
                <a:ea typeface="Calibri"/>
                <a:cs typeface="Calibri"/>
              </a:rPr>
              <a:t> det </a:t>
            </a:r>
            <a:r>
              <a:rPr lang="en-US" dirty="0" err="1">
                <a:ea typeface="Calibri"/>
                <a:cs typeface="Calibri"/>
              </a:rPr>
              <a:t>lettere</a:t>
            </a:r>
            <a:r>
              <a:rPr lang="en-US" dirty="0">
                <a:ea typeface="Calibri"/>
                <a:cs typeface="Calibri"/>
              </a:rPr>
              <a:t>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I Norge (</a:t>
            </a:r>
            <a:r>
              <a:rPr lang="en-US" dirty="0" err="1">
                <a:ea typeface="Calibri"/>
                <a:cs typeface="Calibri"/>
              </a:rPr>
              <a:t>få</a:t>
            </a:r>
            <a:r>
              <a:rPr lang="en-US" dirty="0">
                <a:ea typeface="Calibri"/>
                <a:cs typeface="Calibri"/>
              </a:rPr>
              <a:t> </a:t>
            </a:r>
            <a:r>
              <a:rPr lang="en-US" dirty="0" err="1">
                <a:ea typeface="Calibri"/>
                <a:cs typeface="Calibri"/>
              </a:rPr>
              <a:t>tydelig</a:t>
            </a:r>
            <a:r>
              <a:rPr lang="en-US" dirty="0">
                <a:ea typeface="Calibri"/>
                <a:cs typeface="Calibri"/>
              </a:rPr>
              <a:t> </a:t>
            </a:r>
            <a:r>
              <a:rPr lang="en-US" dirty="0" err="1">
                <a:ea typeface="Calibri"/>
                <a:cs typeface="Calibri"/>
              </a:rPr>
              <a:t>frem</a:t>
            </a:r>
            <a:r>
              <a:rPr lang="en-US" dirty="0">
                <a:ea typeface="Calibri"/>
                <a:cs typeface="Calibri"/>
              </a:rPr>
              <a:t> at det IKKE er </a:t>
            </a:r>
            <a:r>
              <a:rPr lang="en-US" dirty="0" err="1">
                <a:ea typeface="Calibri"/>
                <a:cs typeface="Calibri"/>
              </a:rPr>
              <a:t>fordi</a:t>
            </a:r>
            <a:r>
              <a:rPr lang="en-US" dirty="0">
                <a:ea typeface="Calibri"/>
                <a:cs typeface="Calibri"/>
              </a:rPr>
              <a:t> man </a:t>
            </a:r>
            <a:r>
              <a:rPr lang="en-US" dirty="0" err="1">
                <a:ea typeface="Calibri"/>
                <a:cs typeface="Calibri"/>
              </a:rPr>
              <a:t>betviler</a:t>
            </a:r>
            <a:r>
              <a:rPr lang="en-US" dirty="0">
                <a:ea typeface="Calibri"/>
                <a:cs typeface="Calibri"/>
              </a:rPr>
              <a:t> </a:t>
            </a:r>
            <a:r>
              <a:rPr lang="en-US" dirty="0" err="1">
                <a:ea typeface="Calibri"/>
                <a:cs typeface="Calibri"/>
              </a:rPr>
              <a:t>evnen</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eller</a:t>
            </a:r>
            <a:r>
              <a:rPr lang="en-US" dirty="0">
                <a:ea typeface="Calibri"/>
                <a:cs typeface="Calibri"/>
              </a:rPr>
              <a:t> at man </a:t>
            </a:r>
            <a:r>
              <a:rPr lang="en-US" dirty="0" err="1">
                <a:ea typeface="Calibri"/>
                <a:cs typeface="Calibri"/>
              </a:rPr>
              <a:t>nå</a:t>
            </a:r>
            <a:r>
              <a:rPr lang="en-US" dirty="0">
                <a:ea typeface="Calibri"/>
                <a:cs typeface="Calibri"/>
              </a:rPr>
              <a:t> </a:t>
            </a:r>
            <a:r>
              <a:rPr lang="en-US" dirty="0" err="1">
                <a:ea typeface="Calibri"/>
                <a:cs typeface="Calibri"/>
              </a:rPr>
              <a:t>må</a:t>
            </a:r>
            <a:r>
              <a:rPr lang="en-US" dirty="0">
                <a:ea typeface="Calibri"/>
                <a:cs typeface="Calibri"/>
              </a:rPr>
              <a:t> </a:t>
            </a:r>
            <a:r>
              <a:rPr lang="en-US" dirty="0" err="1">
                <a:ea typeface="Calibri"/>
                <a:cs typeface="Calibri"/>
              </a:rPr>
              <a:t>lære</a:t>
            </a:r>
            <a:r>
              <a:rPr lang="en-US" dirty="0">
                <a:ea typeface="Calibri"/>
                <a:cs typeface="Calibri"/>
              </a:rPr>
              <a:t> seg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en</a:t>
            </a:r>
            <a:r>
              <a:rPr lang="en-US" dirty="0">
                <a:ea typeface="Calibri"/>
                <a:cs typeface="Calibri"/>
              </a:rPr>
              <a:t> god mate). For </a:t>
            </a:r>
            <a:r>
              <a:rPr lang="en-US" dirty="0" err="1">
                <a:ea typeface="Calibri"/>
                <a:cs typeface="Calibri"/>
              </a:rPr>
              <a:t>oss</a:t>
            </a:r>
            <a:r>
              <a:rPr lang="en-US" dirty="0">
                <a:ea typeface="Calibri"/>
                <a:cs typeface="Calibri"/>
              </a:rPr>
              <a:t> er det </a:t>
            </a:r>
            <a:r>
              <a:rPr lang="en-US" dirty="0" err="1">
                <a:ea typeface="Calibri"/>
                <a:cs typeface="Calibri"/>
              </a:rPr>
              <a:t>viktig</a:t>
            </a:r>
            <a:r>
              <a:rPr lang="en-US" dirty="0">
                <a:ea typeface="Calibri"/>
                <a:cs typeface="Calibri"/>
              </a:rPr>
              <a:t> at vi I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lager </a:t>
            </a:r>
            <a:r>
              <a:rPr lang="en-US" dirty="0" err="1">
                <a:ea typeface="Calibri"/>
                <a:cs typeface="Calibri"/>
              </a:rPr>
              <a:t>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trygg</a:t>
            </a:r>
            <a:r>
              <a:rPr lang="en-US" dirty="0">
                <a:ea typeface="Calibri"/>
                <a:cs typeface="Calibri"/>
              </a:rPr>
              <a:t> </a:t>
            </a:r>
            <a:r>
              <a:rPr lang="en-US" dirty="0" err="1">
                <a:ea typeface="Calibri"/>
                <a:cs typeface="Calibri"/>
              </a:rPr>
              <a:t>atmosfære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a:t>
            </a:r>
            <a:r>
              <a:rPr lang="en-US" dirty="0" err="1">
                <a:ea typeface="Calibri"/>
                <a:cs typeface="Calibri"/>
              </a:rPr>
              <a:t>og</a:t>
            </a:r>
            <a:r>
              <a:rPr lang="en-US" dirty="0">
                <a:ea typeface="Calibri"/>
                <a:cs typeface="Calibri"/>
              </a:rPr>
              <a:t> at </a:t>
            </a:r>
            <a:r>
              <a:rPr lang="en-US" dirty="0" err="1">
                <a:ea typeface="Calibri"/>
                <a:cs typeface="Calibri"/>
              </a:rPr>
              <a:t>dere</a:t>
            </a:r>
            <a:r>
              <a:rPr lang="en-US" dirty="0">
                <a:ea typeface="Calibri"/>
                <a:cs typeface="Calibri"/>
              </a:rPr>
              <a:t> vet at </a:t>
            </a:r>
            <a:r>
              <a:rPr lang="en-US" dirty="0" err="1">
                <a:ea typeface="Calibri"/>
                <a:cs typeface="Calibri"/>
              </a:rPr>
              <a:t>dette</a:t>
            </a:r>
            <a:r>
              <a:rPr lang="en-US" dirty="0">
                <a:ea typeface="Calibri"/>
                <a:cs typeface="Calibri"/>
              </a:rPr>
              <a:t> </a:t>
            </a:r>
            <a:r>
              <a:rPr lang="en-US" dirty="0" err="1">
                <a:ea typeface="Calibri"/>
                <a:cs typeface="Calibri"/>
              </a:rPr>
              <a:t>ikke</a:t>
            </a:r>
            <a:r>
              <a:rPr lang="en-US" dirty="0">
                <a:ea typeface="Calibri"/>
                <a:cs typeface="Calibri"/>
              </a:rPr>
              <a:t> er et </a:t>
            </a:r>
            <a:r>
              <a:rPr lang="en-US" dirty="0" err="1">
                <a:ea typeface="Calibri"/>
                <a:cs typeface="Calibri"/>
              </a:rPr>
              <a:t>sted</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a:t>
            </a:r>
            <a:r>
              <a:rPr lang="en-US" dirty="0" err="1">
                <a:ea typeface="Calibri"/>
                <a:cs typeface="Calibri"/>
              </a:rPr>
              <a:t>galt</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blir</a:t>
            </a:r>
            <a:r>
              <a:rPr lang="en-US" dirty="0">
                <a:ea typeface="Calibri"/>
                <a:cs typeface="Calibri"/>
              </a:rPr>
              <a:t> </a:t>
            </a:r>
            <a:r>
              <a:rPr lang="en-US" dirty="0" err="1">
                <a:ea typeface="Calibri"/>
                <a:cs typeface="Calibri"/>
              </a:rPr>
              <a:t>vurdert</a:t>
            </a:r>
            <a:r>
              <a:rPr lang="en-US" dirty="0">
                <a:ea typeface="Calibri"/>
                <a:cs typeface="Calibri"/>
              </a:rPr>
              <a:t>. </a:t>
            </a:r>
          </a:p>
          <a:p>
            <a:r>
              <a:rPr lang="nb-NO" dirty="0"/>
              <a:t>2. Ett viktig mål med dette kurset er å bli kjent med lover og rettigheter dere må kunne som foreldre i Norge. </a:t>
            </a:r>
          </a:p>
          <a:p>
            <a:r>
              <a:rPr lang="nb-NO" dirty="0"/>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a:t>
            </a:r>
            <a:r>
              <a:rPr lang="nb-NO" dirty="0" err="1"/>
              <a:t>evt</a:t>
            </a:r>
            <a:r>
              <a:rPr lang="nb-NO" dirty="0"/>
              <a:t> begge deler, osv.</a:t>
            </a:r>
          </a:p>
          <a:p>
            <a:r>
              <a:rPr lang="nb-NO" dirty="0"/>
              <a:t>4. Ikke minst ønsker vi at dere skal få tilgjengelig informasjon om hvor en kan søke hjelp om det er noe man ønsker hjelp til. </a:t>
            </a:r>
          </a:p>
          <a:p>
            <a:pPr marL="0" indent="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nb-NO" dirty="0"/>
              <a:t>Barn har gode rettigheter i Norge og med det følger noen goder for deg som er forelder og noen plikter. Dette skal vi snakke om i dag. </a:t>
            </a:r>
            <a:endParaRPr lang="en-US" dirty="0"/>
          </a:p>
          <a:p>
            <a:pPr>
              <a:spcBef>
                <a:spcPct val="0"/>
              </a:spcBef>
              <a:spcAft>
                <a:spcPct val="0"/>
              </a:spcAft>
            </a:pPr>
            <a:endParaRPr lang="nb-NO" dirty="0"/>
          </a:p>
          <a:p>
            <a:pPr>
              <a:spcBef>
                <a:spcPct val="0"/>
              </a:spcBef>
              <a:spcAft>
                <a:spcPct val="0"/>
              </a:spcAft>
            </a:pPr>
            <a:r>
              <a:rPr lang="nb-NO" dirty="0"/>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a:spcBef>
                <a:spcPct val="0"/>
              </a:spcBef>
              <a:spcAft>
                <a:spcPct val="0"/>
              </a:spcAft>
            </a:pPr>
            <a:r>
              <a:rPr lang="nb-NO" dirty="0"/>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a:lstStyle/>
          <a:p>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a:t>
            </a:r>
            <a:r>
              <a:rPr lang="nb-NO" dirty="0" err="1"/>
              <a:t>minneboksen</a:t>
            </a:r>
            <a:r>
              <a:rPr lang="nb-NO" dirty="0"/>
              <a:t>» (som tar mer tid). </a:t>
            </a:r>
          </a:p>
          <a:p>
            <a:r>
              <a:rPr lang="nb-NO" dirty="0"/>
              <a:t>Det er viktig at deltagerne ikke kjenner seg presset til å dele for mye, for tidlig, eller at det føler at dette er noe de må prestere eller blir vurdert på. </a:t>
            </a:r>
          </a:p>
          <a:p>
            <a:r>
              <a:rPr lang="nb-NO" dirty="0"/>
              <a:t>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Alternativ øvelse </a:t>
            </a:r>
          </a:p>
          <a:p>
            <a:r>
              <a:rPr lang="nb-NO" b="1" dirty="0">
                <a:effectLst/>
              </a:rPr>
              <a:t>Øvelse: "</a:t>
            </a:r>
            <a:r>
              <a:rPr lang="nb-NO" b="1" dirty="0" err="1">
                <a:effectLst/>
              </a:rPr>
              <a:t>Minneboksen</a:t>
            </a:r>
            <a:r>
              <a:rPr lang="nb-NO" b="1" dirty="0">
                <a:effectLst/>
              </a:rPr>
              <a:t>"</a:t>
            </a:r>
          </a:p>
          <a:p>
            <a:r>
              <a:rPr lang="nb-NO" b="1" dirty="0">
                <a:effectLst/>
              </a:rPr>
              <a:t>Formål:</a:t>
            </a:r>
            <a:r>
              <a:rPr lang="nb-NO" dirty="0">
                <a:effectLst/>
              </a:rPr>
              <a:t> Fremme forståelse og fellesskap blant deltakerne uten å kreve deling av for personlig eller sensitiv informasjon.</a:t>
            </a:r>
          </a:p>
          <a:p>
            <a:r>
              <a:rPr lang="nb-NO" b="1" dirty="0">
                <a:effectLst/>
              </a:rPr>
              <a:t>Materialer:</a:t>
            </a:r>
            <a:endParaRPr lang="nb-NO" dirty="0">
              <a:effectLst/>
            </a:endParaRPr>
          </a:p>
          <a:p>
            <a:pPr>
              <a:buFont typeface="Arial" panose="020B0604020202020204" pitchFamily="34" charset="0"/>
              <a:buChar char="•"/>
            </a:pPr>
            <a:r>
              <a:rPr lang="nb-NO" dirty="0">
                <a:effectLst/>
              </a:rPr>
              <a:t>En boks eller en beholder</a:t>
            </a:r>
          </a:p>
          <a:p>
            <a:pPr>
              <a:buFont typeface="Arial" panose="020B0604020202020204" pitchFamily="34" charset="0"/>
              <a:buChar char="•"/>
            </a:pPr>
            <a:r>
              <a:rPr lang="nb-NO" dirty="0">
                <a:effectLst/>
              </a:rPr>
              <a:t>Små lapper eller kort</a:t>
            </a:r>
          </a:p>
          <a:p>
            <a:pPr>
              <a:buFont typeface="Arial" panose="020B0604020202020204" pitchFamily="34" charset="0"/>
              <a:buChar char="•"/>
            </a:pPr>
            <a:r>
              <a:rPr lang="nb-NO" dirty="0">
                <a:effectLst/>
              </a:rPr>
              <a:t>Penner</a:t>
            </a:r>
          </a:p>
          <a:p>
            <a:r>
              <a:rPr lang="nb-NO" b="1" dirty="0">
                <a:effectLst/>
              </a:rPr>
              <a:t>Beskrivelse:</a:t>
            </a:r>
            <a:endParaRPr lang="nb-NO" dirty="0">
              <a:effectLst/>
            </a:endParaRPr>
          </a:p>
          <a:p>
            <a:pPr>
              <a:buFont typeface="+mj-lt"/>
              <a:buAutoNum type="arabicPeriod"/>
            </a:pPr>
            <a:r>
              <a:rPr lang="nb-NO" b="1" dirty="0">
                <a:effectLst/>
              </a:rPr>
              <a:t>Introduksjon:</a:t>
            </a:r>
            <a:r>
              <a:rPr lang="nb-NO" dirty="0">
                <a:effectLst/>
              </a:rPr>
              <a:t> Fortell deltakerne at de vil delta i en aktivitet kalt "</a:t>
            </a:r>
            <a:r>
              <a:rPr lang="nb-NO" dirty="0" err="1">
                <a:effectLst/>
              </a:rPr>
              <a:t>Minneboksen</a:t>
            </a:r>
            <a:r>
              <a:rPr lang="nb-NO" dirty="0">
                <a:effectLst/>
              </a:rPr>
              <a:t>", hvor de kan dele et positivt minne eller en erfaring som har en spesiell betydning for dem. Dette minnet kan være noe så enkelt som en favorittaktivitet, en høytid de feirer, eller et sted de elsker.</a:t>
            </a:r>
          </a:p>
          <a:p>
            <a:pPr>
              <a:buFont typeface="+mj-lt"/>
              <a:buAutoNum type="arabicPeriod"/>
            </a:pPr>
            <a:r>
              <a:rPr lang="nb-NO" b="1" dirty="0">
                <a:effectLst/>
              </a:rPr>
              <a:t>Forberedelse:</a:t>
            </a:r>
            <a:r>
              <a:rPr lang="nb-NO" dirty="0">
                <a:effectLst/>
              </a:rPr>
              <a:t> Gi hver deltaker en liten lapp eller et kort og en penn. Be dem skrive ned et positivt minne eller en erfaring som de føler seg komfortable med å dele. Fortell dem at de ikke trenger å skrive navnet sitt, med mindre de ønsker det.</a:t>
            </a:r>
          </a:p>
          <a:p>
            <a:pPr>
              <a:buFont typeface="+mj-lt"/>
              <a:buAutoNum type="arabicPeriod"/>
            </a:pPr>
            <a:r>
              <a:rPr lang="nb-NO" b="1" dirty="0">
                <a:effectLst/>
              </a:rPr>
              <a:t>Deling:</a:t>
            </a:r>
            <a:r>
              <a:rPr lang="nb-NO" dirty="0">
                <a:effectLst/>
              </a:rPr>
              <a:t> Be deltakerne om å brette lappene sine og legge dem i boksen. Rist boksen for å blande lappene.</a:t>
            </a:r>
          </a:p>
          <a:p>
            <a:pPr>
              <a:buFont typeface="+mj-lt"/>
              <a:buAutoNum type="arabicPeriod"/>
            </a:pPr>
            <a:r>
              <a:rPr lang="nb-NO" b="1" dirty="0">
                <a:effectLst/>
              </a:rPr>
              <a:t>Samtalestarter:</a:t>
            </a:r>
            <a:r>
              <a:rPr lang="nb-NO" dirty="0">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a:buFont typeface="+mj-lt"/>
              <a:buAutoNum type="arabicPeriod"/>
            </a:pPr>
            <a:r>
              <a:rPr lang="nb-NO" b="1" dirty="0">
                <a:effectLst/>
              </a:rPr>
              <a:t>Refleksjon:</a:t>
            </a:r>
            <a:r>
              <a:rPr lang="nb-NO" dirty="0">
                <a:effectLst/>
              </a:rPr>
              <a:t> Avslutt øvelsen ved å reflektere over mangfoldet og likhetene i minnene som ble delt. Dette kan styrke fellesskapsfølelsen og gi en dypere forståelse av hverandres bakgrunner og kulturer.</a:t>
            </a:r>
          </a:p>
          <a:p>
            <a:r>
              <a:rPr lang="nb-NO" b="1" dirty="0">
                <a:effectLst/>
              </a:rPr>
              <a:t>Fordeler:</a:t>
            </a:r>
            <a:endParaRPr lang="nb-NO" dirty="0">
              <a:effectLst/>
            </a:endParaRPr>
          </a:p>
          <a:p>
            <a:pPr>
              <a:buFont typeface="Arial" panose="020B0604020202020204" pitchFamily="34" charset="0"/>
              <a:buChar char="•"/>
            </a:pPr>
            <a:r>
              <a:rPr lang="nb-NO" dirty="0">
                <a:effectLst/>
              </a:rPr>
              <a:t>Deltakerne deler bare det de føler seg komfortable med.</a:t>
            </a:r>
          </a:p>
          <a:p>
            <a:pPr>
              <a:buFont typeface="Arial" panose="020B0604020202020204" pitchFamily="34" charset="0"/>
              <a:buChar char="•"/>
            </a:pPr>
            <a:r>
              <a:rPr lang="nb-NO" dirty="0">
                <a:effectLst/>
              </a:rPr>
              <a:t>Aktiviteten krever ikke direkte personlig eller sensitiv informasjon.</a:t>
            </a:r>
          </a:p>
          <a:p>
            <a:pPr>
              <a:buFont typeface="Arial" panose="020B0604020202020204" pitchFamily="34" charset="0"/>
              <a:buChar char="•"/>
            </a:pPr>
            <a:r>
              <a:rPr lang="nb-NO" dirty="0">
                <a:effectLst/>
              </a:rPr>
              <a:t>Oppmuntrer til lytting og felles forståelse.</a:t>
            </a:r>
          </a:p>
          <a:p>
            <a:r>
              <a:rPr lang="nb-NO" dirty="0">
                <a:effectLst/>
              </a:rPr>
              <a:t>Denne øvelsen tilbyr en skånsom måte for deltakerne å bli kjent med hverandre, samtidig som den legger grunnlaget for et trygt og inkluderende læringsmiljø.</a:t>
            </a:r>
          </a:p>
          <a:p>
            <a:br>
              <a:rPr lang="nb-NO" dirty="0">
                <a:effectLs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endParaRPr lang="nb-NO" dirty="0"/>
          </a:p>
          <a:p>
            <a:r>
              <a:rPr lang="nb-NO" dirty="0"/>
              <a:t>Så hvordan er det å være barn i Norge? Hva er de typiske stedene barn er i Norge?</a:t>
            </a:r>
          </a:p>
          <a:p>
            <a:r>
              <a:rPr lang="nb-NO" dirty="0"/>
              <a:t>Alle små barn blir fulgt opp av helsestasjonen. Alle har en fastlege som en kontakter ved sykdom eller plager. </a:t>
            </a:r>
          </a:p>
          <a:p>
            <a:r>
              <a:rPr lang="nb-NO" dirty="0"/>
              <a:t>De aller fleste barn går i barnehage, </a:t>
            </a:r>
          </a:p>
          <a:p>
            <a:r>
              <a:rPr lang="nb-NO" dirty="0"/>
              <a:t>Alle barn går i skole, og mange er i skolefritidsordning, AKS, SFO, (Bruk det navnet som dere bruker i deres kommune)</a:t>
            </a:r>
          </a:p>
          <a:p>
            <a:endParaRPr lang="nb-NO" dirty="0"/>
          </a:p>
          <a:p>
            <a:pPr marL="171450" indent="-171450">
              <a:buFont typeface="Calibri"/>
              <a:buChar char="-"/>
            </a:pPr>
            <a:r>
              <a:rPr lang="en-US" dirty="0" err="1">
                <a:ea typeface="Calibri"/>
                <a:cs typeface="Calibri"/>
              </a:rPr>
              <a:t>Utenom</a:t>
            </a:r>
            <a:r>
              <a:rPr lang="en-US" dirty="0">
                <a:ea typeface="Calibri"/>
                <a:cs typeface="Calibri"/>
              </a:rPr>
              <a:t> </a:t>
            </a:r>
            <a:r>
              <a:rPr lang="en-US" dirty="0" err="1">
                <a:ea typeface="Calibri"/>
                <a:cs typeface="Calibri"/>
              </a:rPr>
              <a:t>skole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barnehage</a:t>
            </a:r>
            <a:r>
              <a:rPr lang="en-US" dirty="0">
                <a:ea typeface="Calibri"/>
                <a:cs typeface="Calibri"/>
              </a:rPr>
              <a:t> er det mange </a:t>
            </a:r>
            <a:r>
              <a:rPr lang="en-US" dirty="0" err="1">
                <a:ea typeface="Calibri"/>
                <a:cs typeface="Calibri"/>
              </a:rPr>
              <a:t>tilbud</a:t>
            </a:r>
            <a:r>
              <a:rPr lang="en-US" dirty="0">
                <a:ea typeface="Calibri"/>
                <a:cs typeface="Calibri"/>
              </a:rPr>
              <a:t> </a:t>
            </a:r>
            <a:r>
              <a:rPr lang="en-US" dirty="0" err="1">
                <a:ea typeface="Calibri"/>
                <a:cs typeface="Calibri"/>
              </a:rPr>
              <a:t>til</a:t>
            </a:r>
            <a:r>
              <a:rPr lang="en-US" dirty="0">
                <a:ea typeface="Calibri"/>
                <a:cs typeface="Calibri"/>
              </a:rPr>
              <a:t> barn I Norge </a:t>
            </a:r>
            <a:r>
              <a:rPr lang="en-US" dirty="0" err="1">
                <a:ea typeface="Calibri"/>
                <a:cs typeface="Calibri"/>
              </a:rPr>
              <a:t>som</a:t>
            </a:r>
            <a:r>
              <a:rPr lang="en-US" dirty="0">
                <a:ea typeface="Calibri"/>
                <a:cs typeface="Calibri"/>
              </a:rPr>
              <a:t> mange barn </a:t>
            </a:r>
            <a:r>
              <a:rPr lang="en-US" dirty="0" err="1">
                <a:ea typeface="Calibri"/>
                <a:cs typeface="Calibri"/>
              </a:rPr>
              <a:t>deltar</a:t>
            </a:r>
            <a:r>
              <a:rPr lang="en-US" dirty="0">
                <a:ea typeface="Calibri"/>
                <a:cs typeface="Calibri"/>
              </a:rPr>
              <a:t> </a:t>
            </a:r>
            <a:r>
              <a:rPr lang="en-US" dirty="0" err="1">
                <a:ea typeface="Calibri"/>
                <a:cs typeface="Calibri"/>
              </a:rPr>
              <a:t>i</a:t>
            </a:r>
            <a:r>
              <a:rPr lang="en-US" dirty="0">
                <a:ea typeface="Calibri"/>
                <a:cs typeface="Calibri"/>
              </a:rPr>
              <a:t>. Dette er </a:t>
            </a:r>
            <a:r>
              <a:rPr lang="en-US" dirty="0" err="1">
                <a:ea typeface="Calibri"/>
                <a:cs typeface="Calibri"/>
              </a:rPr>
              <a:t>organiserte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trening</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fotball</a:t>
            </a:r>
            <a:r>
              <a:rPr lang="en-US" dirty="0">
                <a:ea typeface="Calibri"/>
                <a:cs typeface="Calibri"/>
              </a:rPr>
              <a:t>, </a:t>
            </a:r>
            <a:r>
              <a:rPr lang="en-US" dirty="0" err="1">
                <a:ea typeface="Calibri"/>
                <a:cs typeface="Calibri"/>
              </a:rPr>
              <a:t>musikk</a:t>
            </a:r>
            <a:r>
              <a:rPr lang="en-US" dirty="0">
                <a:ea typeface="Calibri"/>
                <a:cs typeface="Calibri"/>
              </a:rPr>
              <a:t>/</a:t>
            </a:r>
            <a:r>
              <a:rPr lang="en-US" dirty="0" err="1">
                <a:ea typeface="Calibri"/>
                <a:cs typeface="Calibri"/>
              </a:rPr>
              <a:t>intrument</a:t>
            </a:r>
            <a:r>
              <a:rPr lang="en-US" dirty="0">
                <a:ea typeface="Calibri"/>
                <a:cs typeface="Calibri"/>
              </a:rPr>
              <a:t> </a:t>
            </a:r>
            <a:r>
              <a:rPr lang="en-US" dirty="0" err="1">
                <a:ea typeface="Calibri"/>
                <a:cs typeface="Calibri"/>
              </a:rPr>
              <a:t>undervisning</a:t>
            </a:r>
            <a:r>
              <a:rPr lang="en-US" dirty="0">
                <a:ea typeface="Calibri"/>
                <a:cs typeface="Calibri"/>
              </a:rPr>
              <a:t>, </a:t>
            </a:r>
            <a:r>
              <a:rPr lang="en-US" dirty="0" err="1">
                <a:ea typeface="Calibri"/>
                <a:cs typeface="Calibri"/>
              </a:rPr>
              <a:t>kor</a:t>
            </a:r>
            <a:r>
              <a:rPr lang="en-US" dirty="0">
                <a:ea typeface="Calibri"/>
                <a:cs typeface="Calibri"/>
              </a:rPr>
              <a:t>, dans, </a:t>
            </a:r>
            <a:r>
              <a:rPr lang="en-US" dirty="0" err="1">
                <a:ea typeface="Calibri"/>
                <a:cs typeface="Calibri"/>
              </a:rPr>
              <a:t>klatring</a:t>
            </a:r>
            <a:r>
              <a:rPr lang="en-US" dirty="0">
                <a:ea typeface="Calibri"/>
                <a:cs typeface="Calibri"/>
              </a:rPr>
              <a:t>. </a:t>
            </a:r>
          </a:p>
          <a:p>
            <a:pPr marL="171450" indent="-171450">
              <a:buFont typeface="Calibri"/>
              <a:buChar char="-"/>
            </a:pPr>
            <a:r>
              <a:rPr lang="en-US" dirty="0">
                <a:ea typeface="Calibri"/>
                <a:cs typeface="Calibri"/>
              </a:rPr>
              <a:t>Neste gang </a:t>
            </a:r>
            <a:r>
              <a:rPr lang="en-US" dirty="0" err="1">
                <a:ea typeface="Calibri"/>
                <a:cs typeface="Calibri"/>
              </a:rPr>
              <a:t>skal</a:t>
            </a:r>
            <a:r>
              <a:rPr lang="en-US" dirty="0">
                <a:ea typeface="Calibri"/>
                <a:cs typeface="Calibri"/>
              </a:rPr>
              <a:t> vi </a:t>
            </a:r>
            <a:r>
              <a:rPr lang="en-US" dirty="0" err="1">
                <a:ea typeface="Calibri"/>
                <a:cs typeface="Calibri"/>
              </a:rPr>
              <a:t>bli</a:t>
            </a:r>
            <a:r>
              <a:rPr lang="en-US" dirty="0">
                <a:ea typeface="Calibri"/>
                <a:cs typeface="Calibri"/>
              </a:rPr>
              <a:t> </a:t>
            </a:r>
            <a:r>
              <a:rPr lang="en-US" dirty="0" err="1">
                <a:ea typeface="Calibri"/>
                <a:cs typeface="Calibri"/>
              </a:rPr>
              <a:t>litt</a:t>
            </a:r>
            <a:r>
              <a:rPr lang="en-US" dirty="0">
                <a:ea typeface="Calibri"/>
                <a:cs typeface="Calibri"/>
              </a:rPr>
              <a:t> </a:t>
            </a:r>
            <a:r>
              <a:rPr lang="en-US" dirty="0" err="1">
                <a:ea typeface="Calibri"/>
                <a:cs typeface="Calibri"/>
              </a:rPr>
              <a:t>mer</a:t>
            </a:r>
            <a:r>
              <a:rPr lang="en-US" dirty="0">
                <a:ea typeface="Calibri"/>
                <a:cs typeface="Calibri"/>
              </a:rPr>
              <a:t> </a:t>
            </a:r>
            <a:r>
              <a:rPr lang="en-US" dirty="0" err="1">
                <a:ea typeface="Calibri"/>
                <a:cs typeface="Calibri"/>
              </a:rPr>
              <a:t>kjent</a:t>
            </a:r>
            <a:r>
              <a:rPr lang="en-US" dirty="0">
                <a:ea typeface="Calibri"/>
                <a:cs typeface="Calibri"/>
              </a:rPr>
              <a:t> med alle </a:t>
            </a:r>
            <a:r>
              <a:rPr lang="en-US" dirty="0" err="1">
                <a:ea typeface="Calibri"/>
                <a:cs typeface="Calibri"/>
              </a:rPr>
              <a:t>disse</a:t>
            </a:r>
            <a:r>
              <a:rPr lang="en-US" dirty="0">
                <a:ea typeface="Calibri"/>
                <a:cs typeface="Calibri"/>
              </a:rPr>
              <a:t> </a:t>
            </a:r>
            <a:r>
              <a:rPr lang="en-US" dirty="0" err="1">
                <a:ea typeface="Calibri"/>
                <a:cs typeface="Calibri"/>
              </a:rPr>
              <a:t>instansene</a:t>
            </a:r>
            <a:r>
              <a:rPr lang="en-US" dirty="0">
                <a:ea typeface="Calibri"/>
                <a:cs typeface="Calibri"/>
              </a:rPr>
              <a:t>. </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TIPS : Det er </a:t>
            </a:r>
            <a:r>
              <a:rPr lang="en-US" dirty="0" err="1">
                <a:ea typeface="Calibri"/>
                <a:cs typeface="Calibri"/>
              </a:rPr>
              <a:t>lurt</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forenkle</a:t>
            </a:r>
            <a:r>
              <a:rPr lang="en-US" dirty="0">
                <a:ea typeface="Calibri"/>
                <a:cs typeface="Calibri"/>
              </a:rPr>
              <a:t> </a:t>
            </a:r>
            <a:r>
              <a:rPr lang="en-US" dirty="0" err="1">
                <a:ea typeface="Calibri"/>
                <a:cs typeface="Calibri"/>
              </a:rPr>
              <a:t>presentsjonen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Her </a:t>
            </a:r>
            <a:r>
              <a:rPr lang="en-US" dirty="0" err="1">
                <a:ea typeface="Calibri"/>
                <a:cs typeface="Calibri"/>
              </a:rPr>
              <a:t>kan</a:t>
            </a:r>
            <a:r>
              <a:rPr lang="en-US" dirty="0">
                <a:ea typeface="Calibri"/>
                <a:cs typeface="Calibri"/>
              </a:rPr>
              <a:t> du for </a:t>
            </a:r>
            <a:r>
              <a:rPr lang="en-US" dirty="0" err="1">
                <a:ea typeface="Calibri"/>
                <a:cs typeface="Calibri"/>
              </a:rPr>
              <a:t>eksempel</a:t>
            </a:r>
            <a:r>
              <a:rPr lang="en-US" dirty="0">
                <a:ea typeface="Calibri"/>
                <a:cs typeface="Calibri"/>
              </a:rPr>
              <a:t> </a:t>
            </a:r>
            <a:r>
              <a:rPr lang="en-US" dirty="0" err="1">
                <a:ea typeface="Calibri"/>
                <a:cs typeface="Calibri"/>
              </a:rPr>
              <a:t>fjerne</a:t>
            </a:r>
            <a:r>
              <a:rPr lang="en-US" dirty="0">
                <a:ea typeface="Calibri"/>
                <a:cs typeface="Calibri"/>
              </a:rPr>
              <a:t> ”</a:t>
            </a:r>
            <a:r>
              <a:rPr lang="en-US" dirty="0" err="1">
                <a:ea typeface="Calibri"/>
                <a:cs typeface="Calibri"/>
              </a:rPr>
              <a:t>skolefritidsordning</a:t>
            </a:r>
            <a:r>
              <a:rPr lang="en-US" dirty="0">
                <a:ea typeface="Calibri"/>
                <a:cs typeface="Calibri"/>
              </a:rPr>
              <a:t>” </a:t>
            </a:r>
            <a:r>
              <a:rPr lang="en-US" dirty="0" err="1">
                <a:ea typeface="Calibri"/>
                <a:cs typeface="Calibri"/>
              </a:rPr>
              <a:t>og</a:t>
            </a:r>
            <a:r>
              <a:rPr lang="en-US" dirty="0">
                <a:ea typeface="Calibri"/>
                <a:cs typeface="Calibri"/>
              </a:rPr>
              <a:t> “AKS” om </a:t>
            </a:r>
            <a:r>
              <a:rPr lang="en-US" dirty="0" err="1">
                <a:ea typeface="Calibri"/>
                <a:cs typeface="Calibri"/>
              </a:rPr>
              <a:t>dere</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r>
              <a:rPr lang="en-US" dirty="0" err="1">
                <a:ea typeface="Calibri"/>
                <a:cs typeface="Calibri"/>
              </a:rPr>
              <a:t>bruker</a:t>
            </a:r>
            <a:r>
              <a:rPr lang="en-US" dirty="0">
                <a:ea typeface="Calibri"/>
                <a:cs typeface="Calibri"/>
              </a:rPr>
              <a:t> “SFO”.</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a:defRPr/>
            </a:pPr>
            <a:r>
              <a:rPr lang="nb-NO" dirty="0"/>
              <a:t> </a:t>
            </a:r>
            <a:endParaRPr lang="nb-NO" dirty="0">
              <a:cs typeface="Calibri"/>
            </a:endParaRPr>
          </a:p>
          <a:p>
            <a:pPr>
              <a:defRPr/>
            </a:pPr>
            <a:r>
              <a:rPr lang="nb-NO" dirty="0">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5/31/2024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5/31/2024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5/31/2024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5/31/2024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Meeting </a:t>
            </a:r>
            <a:r>
              <a:rPr lang="en-US" sz="3600" kern="1200" dirty="0">
                <a:solidFill>
                  <a:schemeClr val="tx2"/>
                </a:solidFill>
                <a:latin typeface="+mj-lt"/>
                <a:ea typeface="+mj-ea"/>
                <a:cs typeface="+mj-cs"/>
              </a:rPr>
              <a:t>1</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a:solidFill>
                  <a:schemeClr val="tx2"/>
                </a:solidFill>
              </a:rPr>
              <a:t>Presentation to parents</a:t>
            </a:r>
          </a:p>
          <a:p>
            <a:pPr marL="457200" indent="-228600" algn="l">
              <a:buFont typeface="Arial" panose="020B0604020202020204" pitchFamily="34" charset="0"/>
              <a:buChar char="•"/>
            </a:pPr>
            <a:r>
              <a:rPr lang="en-US" sz="1800">
                <a:solidFill>
                  <a:schemeClr val="tx2"/>
                </a:solidFill>
              </a:rPr>
              <a:t>Coaching guide for teacher/adviser (in the notes field)</a:t>
            </a:r>
          </a:p>
          <a:p>
            <a:pPr marL="457200" indent="-228600" algn="l">
              <a:buFont typeface="Arial" panose="020B0604020202020204" pitchFamily="34" charset="0"/>
              <a:buChar char="•"/>
            </a:pPr>
            <a:r>
              <a:rPr lang="en-US" sz="1800">
                <a:solidFill>
                  <a:schemeClr val="tx2"/>
                </a:solidFill>
              </a:rPr>
              <a:t>Homework</a:t>
            </a:r>
          </a:p>
          <a:p>
            <a:pPr marL="457200" indent="-228600" algn="l">
              <a:buFont typeface="Arial" panose="020B0604020202020204" pitchFamily="34" charset="0"/>
              <a:buChar char="•"/>
            </a:pPr>
            <a:r>
              <a:rPr lang="en-US" sz="1800">
                <a:solidFill>
                  <a:schemeClr val="tx2"/>
                </a:solidFill>
              </a:rPr>
              <a:t>Resources for parents with further information</a:t>
            </a:r>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Human rights</a:t>
            </a: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a:t>Convention on the Rights of the Child</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fontAlgn="base"/>
            <a:r>
              <a:rPr lang="en-US" sz="2200"/>
              <a:t>All persons under 18 years of age are children</a:t>
            </a:r>
            <a:endParaRPr lang="en-US" sz="2200" dirty="0"/>
          </a:p>
          <a:p>
            <a:pPr fontAlgn="base"/>
            <a:r>
              <a:rPr lang="en-US" sz="2200"/>
              <a:t>Almost all countries in the world are signatories to the Convention</a:t>
            </a:r>
            <a:endParaRPr lang="en-US" sz="2200" dirty="0"/>
          </a:p>
          <a:p>
            <a:pPr fontAlgn="base"/>
            <a:r>
              <a:rPr lang="en-US" sz="2200"/>
              <a:t>Became part of Norwegian law in 2003</a:t>
            </a:r>
            <a:br>
              <a:rPr lang="en-US" sz="2200" dirty="0"/>
            </a:br>
            <a:endParaRPr lang="en-US" sz="22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800"/>
              <a:t>Convention on the Rights of the Child</a:t>
            </a:r>
            <a:endParaRPr lang="en-US" sz="4600" kern="120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lnSpcReduction="10000"/>
          </a:bodyPr>
          <a:lstStyle/>
          <a:p>
            <a:endParaRPr lang="en-US" sz="2200" dirty="0"/>
          </a:p>
          <a:p>
            <a:r>
              <a:rPr lang="en-GB" sz="2200"/>
              <a:t>Protection against all forms of discrimination</a:t>
            </a:r>
          </a:p>
          <a:p>
            <a:r>
              <a:rPr lang="en-US" sz="2200"/>
              <a:t>Adults must act in the child’s best interest</a:t>
            </a:r>
            <a:endParaRPr lang="en-US" sz="2200" dirty="0"/>
          </a:p>
          <a:p>
            <a:r>
              <a:rPr lang="en-US" sz="2200"/>
              <a:t>Children have the right to their own identity</a:t>
            </a:r>
            <a:endParaRPr lang="en-US" sz="2200" dirty="0"/>
          </a:p>
          <a:p>
            <a:r>
              <a:rPr lang="en-US" sz="2200"/>
              <a:t>All children have the right to be heard and their views shall be given due weight</a:t>
            </a:r>
            <a:endParaRPr lang="en-US" sz="2200" dirty="0"/>
          </a:p>
          <a:p>
            <a:pPr marL="0" indent="0">
              <a:buNone/>
            </a:pPr>
            <a:endParaRPr lang="en-US" sz="2200" dirty="0"/>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838200" y="365125"/>
            <a:ext cx="3822189" cy="1899912"/>
          </a:xfrm>
        </p:spPr>
        <p:txBody>
          <a:bodyPr vert="horz" lIns="91440" tIns="45720" rIns="91440" bIns="45720" rtlCol="0" anchor="ctr">
            <a:normAutofit fontScale="90000"/>
          </a:bodyPr>
          <a:lstStyle/>
          <a:p>
            <a:r>
              <a:rPr lang="en-US" sz="3700"/>
              <a:t>The right to an independent life without threats or violence</a:t>
            </a:r>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a:t>All children and adults have the right to an independent life without violence and threats</a:t>
            </a:r>
          </a:p>
          <a:p>
            <a:r>
              <a:rPr lang="en-US" sz="2000"/>
              <a:t>Beating, threatening and frightening children is abuse and is forbidden</a:t>
            </a:r>
          </a:p>
          <a:p>
            <a:r>
              <a:rPr lang="en-US" sz="2000"/>
              <a:t>Various forms of violence: </a:t>
            </a:r>
          </a:p>
          <a:p>
            <a:pPr lvl="1"/>
            <a:r>
              <a:rPr lang="en-US" sz="2000"/>
              <a:t>Physical</a:t>
            </a:r>
          </a:p>
          <a:p>
            <a:pPr lvl="1"/>
            <a:r>
              <a:rPr lang="en-US" sz="2000"/>
              <a:t>Psychological</a:t>
            </a:r>
          </a:p>
          <a:p>
            <a:pPr lvl="1"/>
            <a:r>
              <a:rPr lang="en-US" sz="2000"/>
              <a:t>Negative social control</a:t>
            </a:r>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a:t>The Children and Parents Act</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r>
              <a:rPr lang="en-US" sz="2200"/>
              <a:t>Parents have the right to decide for the child regarding personal matters</a:t>
            </a:r>
            <a:endParaRPr lang="en-US" sz="2200" dirty="0"/>
          </a:p>
          <a:p>
            <a:r>
              <a:rPr lang="en-US" sz="2200"/>
              <a:t>Parental responsibility must be exercised based on the child’s needs and interests</a:t>
            </a:r>
            <a:endParaRPr lang="en-US" sz="2200" dirty="0"/>
          </a:p>
          <a:p>
            <a:r>
              <a:rPr lang="en-US" sz="2200"/>
              <a:t>Children have the right to be heard</a:t>
            </a:r>
            <a:endParaRPr lang="en-US" sz="2200" dirty="0"/>
          </a:p>
          <a:p>
            <a:r>
              <a:rPr lang="en-US" sz="2200"/>
              <a:t>Parents must place weight on the child’s opinions in line with their age level and maturity</a:t>
            </a:r>
            <a:endParaRPr lang="en-US" sz="2200" dirty="0"/>
          </a:p>
          <a:p>
            <a:r>
              <a:rPr lang="en-US" sz="2200"/>
              <a:t>Act regarding free legal assistance if required</a:t>
            </a:r>
            <a:endParaRPr lang="en-US" sz="2200" dirty="0"/>
          </a:p>
          <a:p>
            <a:endParaRPr lang="en-US" sz="1900" dirty="0"/>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Equal rights</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pPr marL="0" indent="0">
              <a:buNone/>
            </a:pPr>
            <a:r>
              <a:rPr lang="en-US" sz="2200"/>
              <a:t>Norwegian law protects all minorities regardless of: </a:t>
            </a:r>
            <a:endParaRPr lang="en-US" dirty="0"/>
          </a:p>
          <a:p>
            <a:r>
              <a:rPr lang="en-US" sz="2200"/>
              <a:t>Gender</a:t>
            </a:r>
            <a:endParaRPr lang="en-US" sz="2200" dirty="0"/>
          </a:p>
          <a:p>
            <a:r>
              <a:rPr lang="en-US" sz="2200"/>
              <a:t>Ethnicity</a:t>
            </a:r>
            <a:endParaRPr lang="en-US" sz="2200" dirty="0"/>
          </a:p>
          <a:p>
            <a:r>
              <a:rPr lang="en-US" sz="2200"/>
              <a:t>Sexual orientation (who we are attracted to and fall in love with)</a:t>
            </a:r>
            <a:endParaRPr lang="en-US" sz="2200" dirty="0"/>
          </a:p>
          <a:p>
            <a:r>
              <a:rPr lang="en-US" sz="2200"/>
              <a:t>Religious affiliation</a:t>
            </a:r>
            <a:endParaRPr lang="en-US" sz="2200" dirty="0"/>
          </a:p>
          <a:p>
            <a:r>
              <a:rPr lang="en-US" sz="2200"/>
              <a:t>Level of functioning</a:t>
            </a:r>
            <a:endParaRPr lang="en-US" sz="2200" dirty="0"/>
          </a:p>
          <a:p>
            <a:endParaRPr lang="en-US" sz="22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a:t>EVERYONE has equal rights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pPr marL="0"/>
            <a:r>
              <a:rPr lang="en-US" sz="2200"/>
              <a:t>The Rainbow Flag symbolises freedom to define one’s own identity, community, diversity and inclusion</a:t>
            </a:r>
            <a:endParaRPr lang="en-US" sz="2200" dirty="0"/>
          </a:p>
          <a:p>
            <a:pPr marL="0"/>
            <a:r>
              <a:rPr lang="en-US" sz="2200"/>
              <a:t>Discrimination is treating someone differently because of their religion, ethnicity, gender, functional variation or sexual orientation</a:t>
            </a:r>
            <a:endParaRPr lang="en-US" sz="2200" dirty="0"/>
          </a:p>
          <a:p>
            <a:pPr marL="0"/>
            <a:r>
              <a:rPr lang="en-US" sz="2200"/>
              <a:t>Zero tolerance for discrimination applies to all minorities</a:t>
            </a:r>
            <a:endParaRPr lang="en-US" sz="2200" dirty="0"/>
          </a:p>
          <a:p>
            <a:pPr marL="0"/>
            <a:endParaRPr lang="en-US" sz="2200" dirty="0"/>
          </a:p>
          <a:p>
            <a:endParaRPr lang="en-US"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Parents have the main responsibility for ensuring that children feel secure</a:t>
            </a:r>
            <a:endParaRPr lang="en-US" sz="2200" dirty="0"/>
          </a:p>
          <a:p>
            <a:r>
              <a:rPr lang="en-US" sz="2200"/>
              <a:t>However, parents also need support in order to feel secure in their own role</a:t>
            </a:r>
            <a:endParaRPr lang="en-US" sz="2200" dirty="0"/>
          </a:p>
          <a:p>
            <a:r>
              <a:rPr lang="en-US" sz="2200"/>
              <a:t>Help can be offered at an early stage if support is required </a:t>
            </a:r>
            <a:r>
              <a:rPr lang="en-US" sz="2200">
                <a:solidFill>
                  <a:srgbClr val="FF0000"/>
                </a:solidFill>
              </a:rPr>
              <a:t>(endres)</a:t>
            </a:r>
            <a:endParaRPr lang="en-US" sz="2200" dirty="0">
              <a:solidFill>
                <a:srgbClr val="FF0000"/>
              </a:solidFill>
            </a:endParaRPr>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79" y="325369"/>
            <a:ext cx="5935650" cy="1956841"/>
          </a:xfrm>
        </p:spPr>
        <p:txBody>
          <a:bodyPr vert="horz" lIns="91440" tIns="45720" rIns="91440" bIns="45720" rtlCol="0" anchor="b">
            <a:normAutofit/>
          </a:bodyPr>
          <a:lstStyle/>
          <a:p>
            <a:r>
              <a:rPr lang="en-US" sz="5400"/>
              <a:t>Confident parents = Confident children</a:t>
            </a:r>
          </a:p>
        </p:txBody>
      </p:sp>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Parental guidance</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Parental guidance – what is it? </a:t>
            </a:r>
          </a:p>
          <a:p>
            <a:r>
              <a:rPr lang="en-US" sz="2200"/>
              <a:t>Available to all parents, not just refugees</a:t>
            </a:r>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640079" y="325369"/>
            <a:ext cx="5251838" cy="1956841"/>
          </a:xfrm>
        </p:spPr>
        <p:txBody>
          <a:bodyPr vert="horz" lIns="91440" tIns="45720" rIns="91440" bIns="45720" rtlCol="0" anchor="b">
            <a:normAutofit/>
          </a:bodyPr>
          <a:lstStyle/>
          <a:p>
            <a:r>
              <a:rPr lang="en-US" sz="5400"/>
              <a:t>Who can I talk to?</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a:bodyPr>
          <a:lstStyle/>
          <a:p>
            <a:pPr marL="269875" indent="-269875"/>
            <a:r>
              <a:rPr lang="en-US" sz="1700"/>
              <a:t>Refugee Services</a:t>
            </a:r>
          </a:p>
          <a:p>
            <a:pPr marL="269875" indent="-269875"/>
            <a:r>
              <a:rPr lang="en-US" sz="1700"/>
              <a:t>Municipal Services</a:t>
            </a:r>
          </a:p>
          <a:p>
            <a:pPr marL="269875" indent="-269875"/>
            <a:r>
              <a:rPr lang="en-US" sz="1700"/>
              <a:t>Child Welfare Services</a:t>
            </a:r>
          </a:p>
          <a:p>
            <a:pPr marL="269875" indent="-269875"/>
            <a:r>
              <a:rPr lang="en-US" sz="1700"/>
              <a:t>Family Welfare Office</a:t>
            </a:r>
          </a:p>
          <a:p>
            <a:pPr marL="269875" indent="-269875"/>
            <a:r>
              <a:rPr lang="en-US" sz="1700"/>
              <a:t>School</a:t>
            </a:r>
          </a:p>
          <a:p>
            <a:pPr marL="269875" indent="-269875"/>
            <a:r>
              <a:rPr lang="en-US" sz="1700"/>
              <a:t>Health Services</a:t>
            </a:r>
          </a:p>
          <a:p>
            <a:pPr marL="269875" indent="-269875"/>
            <a:r>
              <a:rPr lang="en-US" sz="1700"/>
              <a:t>Voluntary organisations and parent networks</a:t>
            </a:r>
          </a:p>
          <a:p>
            <a:pPr marL="269875" indent="-269875"/>
            <a:r>
              <a:rPr lang="en-US" sz="1700"/>
              <a:t>We will get to know more about these services next time</a:t>
            </a:r>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6585882" y="4433530"/>
            <a:ext cx="4820134" cy="1635639"/>
          </a:xfrm>
        </p:spPr>
        <p:txBody>
          <a:bodyPr vert="horz" lIns="91440" tIns="45720" rIns="91440" bIns="45720" rtlCol="0" anchor="t">
            <a:normAutofit/>
          </a:bodyPr>
          <a:lstStyle/>
          <a:p>
            <a:r>
              <a:rPr lang="en-US" sz="3700" kern="1200">
                <a:solidFill>
                  <a:schemeClr val="tx2"/>
                </a:solidFill>
                <a:latin typeface="+mj-lt"/>
                <a:ea typeface="+mj-ea"/>
                <a:cs typeface="+mj-cs"/>
              </a:rPr>
              <a:t>App: Google Translate</a:t>
            </a:r>
            <a:br>
              <a:rPr lang="en-US" sz="3700" kern="1200">
                <a:solidFill>
                  <a:schemeClr val="tx2"/>
                </a:solidFill>
                <a:latin typeface="+mj-lt"/>
                <a:ea typeface="+mj-ea"/>
                <a:cs typeface="+mj-cs"/>
              </a:rPr>
            </a:br>
            <a:r>
              <a:rPr lang="en-US" sz="3700" kern="1200">
                <a:solidFill>
                  <a:schemeClr val="tx2"/>
                </a:solidFill>
                <a:latin typeface="+mj-lt"/>
                <a:ea typeface="+mj-ea"/>
                <a:cs typeface="+mj-cs"/>
              </a:rPr>
              <a:t>Use the camera function</a:t>
            </a: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617"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t="24691" r="3" b="3597"/>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a:solidFill>
                  <a:schemeClr val="tx1"/>
                </a:solidFill>
                <a:latin typeface="+mj-lt"/>
                <a:ea typeface="+mj-ea"/>
                <a:cs typeface="+mj-cs"/>
              </a:rPr>
              <a:t>Homework/reflection</a:t>
            </a:r>
            <a:endParaRPr lang="en-US" sz="30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Reflection</a:t>
            </a:r>
          </a:p>
          <a:p>
            <a:pPr lvl="1"/>
            <a:r>
              <a:rPr lang="en-US" sz="2200"/>
              <a:t>Have you noticed any differences between being a parent in your home country and in Norway?</a:t>
            </a:r>
          </a:p>
          <a:p>
            <a:pPr lvl="1"/>
            <a:r>
              <a:rPr lang="en-US" sz="2200"/>
              <a:t>Do you have any questions about the system in Norway?</a:t>
            </a:r>
          </a:p>
          <a:p>
            <a:pPr lvl="1"/>
            <a:r>
              <a:rPr lang="en-US" sz="2200"/>
              <a:t>Is there anything that concerns you about being a parent in Norway?</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a:t>Useful links and addresses</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a:t>Foreldrehverdag.no</a:t>
            </a:r>
          </a:p>
          <a:p>
            <a:r>
              <a:rPr lang="nb-NO"/>
              <a:t>Littsint.no</a:t>
            </a:r>
          </a:p>
          <a:p>
            <a:r>
              <a:rPr lang="nb-NO" i="1">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25369"/>
            <a:ext cx="4368602" cy="1956841"/>
          </a:xfrm>
        </p:spPr>
        <p:txBody>
          <a:bodyPr anchor="b">
            <a:normAutofit fontScale="90000"/>
          </a:bodyPr>
          <a:lstStyle/>
          <a:p>
            <a:r>
              <a:rPr lang="en-US" sz="5400"/>
              <a:t>Welcome to the course for parents!</a:t>
            </a:r>
            <a:endParaRPr lang="nb-NO" sz="540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a:normAutofit/>
          </a:bodyPr>
          <a:lstStyle/>
          <a:p>
            <a:r>
              <a:rPr lang="en-US" sz="2200"/>
              <a:t>Name: </a:t>
            </a:r>
            <a:endParaRPr lang="en-US" sz="2200" dirty="0"/>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a:t>Why do we have a course for parents?</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2200"/>
              <a:t>Most parents are more than good enough!</a:t>
            </a:r>
            <a:endParaRPr lang="en-US" sz="2200" dirty="0"/>
          </a:p>
          <a:p>
            <a:r>
              <a:rPr lang="en-US" sz="2200"/>
              <a:t>Laws and rights we need to know about as parents in Norway</a:t>
            </a:r>
            <a:endParaRPr lang="en-US" sz="2200" dirty="0"/>
          </a:p>
          <a:p>
            <a:r>
              <a:rPr lang="en-US" sz="2200"/>
              <a:t>Good advice for supporting children in difficult situations</a:t>
            </a:r>
            <a:endParaRPr lang="en-US" sz="2200" dirty="0"/>
          </a:p>
          <a:p>
            <a:r>
              <a:rPr lang="en-US" sz="2200"/>
              <a:t>Where can we seek advice and assistance, if we or our child need help?</a:t>
            </a:r>
            <a:endParaRPr lang="en-US" sz="2200" dirty="0"/>
          </a:p>
          <a:p>
            <a:endParaRPr lang="en-US" sz="2200" dirty="0"/>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Today’s programme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Getting to know each other</a:t>
            </a:r>
            <a:endParaRPr lang="en-US" sz="2200" dirty="0"/>
          </a:p>
          <a:p>
            <a:r>
              <a:rPr lang="en-US" sz="2200"/>
              <a:t>Family life in Norway</a:t>
            </a:r>
            <a:endParaRPr lang="en-US" sz="2200" dirty="0"/>
          </a:p>
          <a:p>
            <a:pPr lvl="1"/>
            <a:r>
              <a:rPr lang="en-US" sz="1800"/>
              <a:t>Human rights</a:t>
            </a:r>
            <a:endParaRPr lang="en-US" sz="1800" dirty="0"/>
          </a:p>
          <a:p>
            <a:pPr lvl="1"/>
            <a:r>
              <a:rPr lang="en-US" sz="1800"/>
              <a:t>Convention on the Rights of the Child</a:t>
            </a:r>
            <a:endParaRPr lang="en-US" sz="1800" dirty="0"/>
          </a:p>
          <a:p>
            <a:pPr lvl="1"/>
            <a:r>
              <a:rPr lang="en-US" sz="1800"/>
              <a:t>Other laws and rights</a:t>
            </a:r>
            <a:endParaRPr lang="en-US" sz="2200" dirty="0"/>
          </a:p>
          <a:p>
            <a:r>
              <a:rPr lang="en-US" sz="2200"/>
              <a:t>Where can I get help?</a:t>
            </a:r>
            <a:endParaRPr lang="en-US" sz="2200" dirty="0"/>
          </a:p>
          <a:p>
            <a:r>
              <a:rPr lang="en-US" sz="2200"/>
              <a:t>Homework</a:t>
            </a:r>
            <a:endParaRPr lang="en-US" sz="2200" dirty="0"/>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a:t>Getting to know each other</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Who is taking part on this course?</a:t>
            </a:r>
            <a:endParaRPr lang="en-US" sz="2200" dirty="0"/>
          </a:p>
          <a:p>
            <a:r>
              <a:rPr lang="en-US" sz="2200"/>
              <a:t>Name</a:t>
            </a:r>
            <a:endParaRPr lang="en-US" sz="2200" dirty="0"/>
          </a:p>
          <a:p>
            <a:r>
              <a:rPr lang="en-US" sz="2200"/>
              <a:t>Why or how did you get your name?</a:t>
            </a:r>
            <a:endParaRPr lang="en-US" sz="2200" dirty="0"/>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a:t>Getting to know each other – an exercise</a:t>
            </a:r>
            <a:endParaRPr lang="en-US" sz="5400"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“Memory Box”</a:t>
            </a:r>
            <a:endParaRPr lang="en-US" sz="2200" dirty="0"/>
          </a:p>
          <a:p>
            <a:r>
              <a:rPr lang="en-US" sz="2200"/>
              <a:t>Share a good memory or an experience that is especially important to you</a:t>
            </a:r>
            <a:endParaRPr lang="en-US" sz="2200" dirty="0"/>
          </a:p>
          <a:p>
            <a:r>
              <a:rPr lang="en-US" sz="2200"/>
              <a:t>This could be for example, a favourite activity, a festival that is important to you, or a special event in your life</a:t>
            </a:r>
            <a:endParaRPr lang="en-US" sz="2200" dirty="0"/>
          </a:p>
          <a:p>
            <a:endParaRPr lang="en-US" sz="2200" dirty="0"/>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Children in Norway</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As a parent in Norway, you will come into contact with many different agencies:</a:t>
            </a:r>
            <a:endParaRPr lang="en-US" sz="2200" dirty="0"/>
          </a:p>
          <a:p>
            <a:pPr lvl="1"/>
            <a:r>
              <a:rPr lang="en-US" sz="2200"/>
              <a:t>Health clinic</a:t>
            </a:r>
            <a:endParaRPr lang="en-US" sz="2200" dirty="0"/>
          </a:p>
          <a:p>
            <a:pPr lvl="1"/>
            <a:r>
              <a:rPr lang="en-US" sz="2200"/>
              <a:t>Doctor</a:t>
            </a:r>
            <a:endParaRPr lang="en-US" sz="2200" dirty="0"/>
          </a:p>
          <a:p>
            <a:pPr lvl="1"/>
            <a:r>
              <a:rPr lang="en-US" sz="2200"/>
              <a:t>Kindergarten</a:t>
            </a:r>
            <a:endParaRPr lang="en-US" sz="2200" dirty="0"/>
          </a:p>
          <a:p>
            <a:pPr lvl="1"/>
            <a:r>
              <a:rPr lang="en-US" sz="2200"/>
              <a:t>After-school club (SFO)</a:t>
            </a:r>
          </a:p>
          <a:p>
            <a:pPr lvl="1"/>
            <a:r>
              <a:rPr lang="en-US" sz="2200"/>
              <a:t>Sports and recreational activities</a:t>
            </a:r>
            <a:endParaRPr lang="en-US" sz="2200" dirty="0"/>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 system of trust</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568024" cy="3320668"/>
          </a:xfrm>
        </p:spPr>
        <p:txBody>
          <a:bodyPr vert="horz" lIns="91440" tIns="45720" rIns="91440" bIns="45720" rtlCol="0">
            <a:normAutofit/>
          </a:bodyPr>
          <a:lstStyle/>
          <a:p>
            <a:r>
              <a:rPr lang="en-US" sz="2200"/>
              <a:t>Ensuring the welfare of children and parents</a:t>
            </a:r>
          </a:p>
          <a:p>
            <a:r>
              <a:rPr lang="en-US" sz="2200"/>
              <a:t>Laws and regulations provide control</a:t>
            </a:r>
          </a:p>
          <a:p>
            <a:r>
              <a:rPr lang="en-US" sz="2200"/>
              <a:t>Children’s rights</a:t>
            </a:r>
          </a:p>
          <a:p>
            <a:r>
              <a:rPr lang="en-US" sz="2200"/>
              <a:t>Parents’ rights</a:t>
            </a:r>
          </a:p>
          <a:p>
            <a:r>
              <a:rPr lang="en-US" sz="2200"/>
              <a:t>Parents’ rights and responsibilities</a:t>
            </a:r>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86AB20191C468409845D4B8AF853021" ma:contentTypeVersion="17" ma:contentTypeDescription="Opprett et nytt dokument." ma:contentTypeScope="" ma:versionID="89ad89dfcf7e7d6edec8c70c1a141194">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4ebe4670e5216ae0d1eb2f39b321ae0c"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Stian Tandberg</DisplayName>
        <AccountId>449</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SharedWithUsers>
  </documentManagement>
</p:properties>
</file>

<file path=customXml/itemProps1.xml><?xml version="1.0" encoding="utf-8"?>
<ds:datastoreItem xmlns:ds="http://schemas.openxmlformats.org/officeDocument/2006/customXml" ds:itemID="{47AC850B-AFCD-428D-9D5E-5A45F406F4AB}">
  <ds:schemaRefs>
    <ds:schemaRef ds:uri="http://schemas.microsoft.com/sharepoint/v3/contenttype/forms"/>
  </ds:schemaRefs>
</ds:datastoreItem>
</file>

<file path=customXml/itemProps2.xml><?xml version="1.0" encoding="utf-8"?>
<ds:datastoreItem xmlns:ds="http://schemas.openxmlformats.org/officeDocument/2006/customXml" ds:itemID="{9F7DD09D-FD06-431B-9A3D-BD0B33C67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A51636-C058-45D1-A0DA-9D5763C5C3B4}">
  <ds:schemaRefs>
    <ds:schemaRef ds:uri="http://schemas.openxmlformats.org/package/2006/metadata/core-properties"/>
    <ds:schemaRef ds:uri="http://schemas.microsoft.com/office/2006/metadata/properties"/>
    <ds:schemaRef ds:uri="http://purl.org/dc/dcmitype/"/>
    <ds:schemaRef ds:uri="69737e73-f3ad-43f2-9fa4-d48f1107f523"/>
    <ds:schemaRef ds:uri="http://schemas.microsoft.com/office/2006/documentManagement/types"/>
    <ds:schemaRef ds:uri="http://purl.org/dc/elements/1.1/"/>
    <ds:schemaRef ds:uri="http://purl.org/dc/terms/"/>
    <ds:schemaRef ds:uri="5662dfda-f9ca-4ffc-aa76-bfc5e0372425"/>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11687</TotalTime>
  <Words>4461</Words>
  <Application>Microsoft Office PowerPoint</Application>
  <PresentationFormat>Widescreen</PresentationFormat>
  <Paragraphs>336</Paragraphs>
  <Slides>21</Slides>
  <Notes>21</Notes>
  <HiddenSlides>1</HiddenSlides>
  <MMClips>1</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21</vt:i4>
      </vt:variant>
    </vt:vector>
  </HeadingPairs>
  <TitlesOfParts>
    <vt:vector size="31" baseType="lpstr">
      <vt:lpstr>Aptos</vt:lpstr>
      <vt:lpstr>Aptos Display</vt:lpstr>
      <vt:lpstr>Arial</vt:lpstr>
      <vt:lpstr>Calibri</vt:lpstr>
      <vt:lpstr>Helvetica</vt:lpstr>
      <vt:lpstr>Helvetica Neue</vt:lpstr>
      <vt:lpstr>Noto Serif</vt:lpstr>
      <vt:lpstr>Open Sans</vt:lpstr>
      <vt:lpstr>Söhne</vt:lpstr>
      <vt:lpstr>Office-tema</vt:lpstr>
      <vt:lpstr>Meeting 1</vt:lpstr>
      <vt:lpstr>App: Google Translate Use the camera function</vt:lpstr>
      <vt:lpstr>Welcome to the course for parents!</vt:lpstr>
      <vt:lpstr>Why do we have a course for parents?</vt:lpstr>
      <vt:lpstr>Today’s programme</vt:lpstr>
      <vt:lpstr>Getting to know each other</vt:lpstr>
      <vt:lpstr>Getting to know each other – an exercise</vt:lpstr>
      <vt:lpstr>Children in Norway</vt:lpstr>
      <vt:lpstr>A system of trust</vt:lpstr>
      <vt:lpstr>Human rights</vt:lpstr>
      <vt:lpstr>Convention on the Rights of the Child</vt:lpstr>
      <vt:lpstr>Convention on the Rights of the Child</vt:lpstr>
      <vt:lpstr>The right to an independent life without threats or violence</vt:lpstr>
      <vt:lpstr>The Children and Parents Act</vt:lpstr>
      <vt:lpstr>Equal rights</vt:lpstr>
      <vt:lpstr>EVERYONE has equal rights</vt:lpstr>
      <vt:lpstr>Confident parents = Confident children</vt:lpstr>
      <vt:lpstr>Parental guidance</vt:lpstr>
      <vt:lpstr>Who can I talk to?</vt:lpstr>
      <vt:lpstr>Homework/reflection</vt:lpstr>
      <vt:lpstr>Useful links and addresses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Lomax</dc:creator>
  <cp:lastModifiedBy>AL</cp:lastModifiedBy>
  <cp:revision>898</cp:revision>
  <dcterms:created xsi:type="dcterms:W3CDTF">2024-03-25T12:27:30Z</dcterms:created>
  <dcterms:modified xsi:type="dcterms:W3CDTF">2024-06-01T07:23:09Z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