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E89B-46E9-284C-8FBF-11024FE108C3}" v="4" dt="2024-05-21T04:44:1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28.04.2025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litt tid på å reflektere over hjemmeoppgaven fra forrige gang. </a:t>
            </a:r>
          </a:p>
          <a:p>
            <a:r>
              <a:rPr lang="nb-NO" dirty="0"/>
              <a:t>Det er fint om deltagerne får noe tid til å snakke om egne erfaringer og at man får i gang en liten diskusjon om dere får tid. </a:t>
            </a:r>
          </a:p>
          <a:p>
            <a:r>
              <a:rPr lang="nb-NO" dirty="0"/>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dirty="0"/>
          </a:p>
          <a:p>
            <a:r>
              <a:rPr lang="nb-NO" dirty="0"/>
              <a:t>Gå igjennom punktene som er mest relevant for dine deltagere.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 gjerne til illustrasjonen og at det er helt ok og normalt at det er rotete osv. men at man kan være god nok foreldre for det.</a:t>
            </a:r>
          </a:p>
          <a:p>
            <a:endParaRPr lang="nb-NO" dirty="0"/>
          </a:p>
          <a:p>
            <a:r>
              <a:rPr lang="nb-NO" dirty="0"/>
              <a:t>Disse prinsippene går igjen i det fagfolk anbefaler foreldre å følge. </a:t>
            </a:r>
            <a:br>
              <a:rPr lang="nb-NO" dirty="0"/>
            </a:br>
            <a:r>
              <a:rPr lang="nb-NO" dirty="0"/>
              <a:t>Gi eksempler.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ALTERNATIVER </a:t>
            </a:r>
          </a:p>
          <a:p>
            <a:endParaRPr lang="nb-NO" dirty="0"/>
          </a:p>
          <a:p>
            <a:r>
              <a:rPr lang="nb-NO" dirty="0"/>
              <a:t>Foreldrerollen og samfunnsforventninger:</a:t>
            </a:r>
          </a:p>
          <a:p>
            <a:r>
              <a:rPr lang="nb-NO" dirty="0"/>
              <a:t>Spørsmål 1: Hvordan opplever du forventningene til å følge opp barnets deltakelse i barnehage, skole og fritidsaktiviteter i Norge? Er det forskjellig fra hvordan det var i ditt hjemland?</a:t>
            </a:r>
          </a:p>
          <a:p>
            <a:r>
              <a:rPr lang="nb-NO" dirty="0"/>
              <a:t>Spørsmål 2: På hvilke måter føler du at du får støtte fra samfunnet til å møte disse forventningene?</a:t>
            </a:r>
          </a:p>
          <a:p>
            <a:r>
              <a:rPr lang="nb-NO" dirty="0"/>
              <a:t>Erfaringer med offentlige tjenester:</a:t>
            </a:r>
          </a:p>
          <a:p>
            <a:r>
              <a:rPr lang="nb-NO" dirty="0"/>
              <a:t>Spørsmål 3: Beskriv dine erfaringer med å bruke offentlige tjenester som helsevesenet og kommunale hjelpetjenester. Er det noe som har overrasket deg eller utfordret deg?</a:t>
            </a:r>
          </a:p>
          <a:p>
            <a:r>
              <a:rPr lang="nb-NO" dirty="0"/>
              <a:t>Spørsmål 4: </a:t>
            </a:r>
            <a:r>
              <a:rPr lang="nb-NO" b="0" i="0" dirty="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dirty="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dirty="0">
                <a:solidFill>
                  <a:srgbClr val="0D0D0D"/>
                </a:solidFill>
                <a:effectLst/>
                <a:highlight>
                  <a:srgbClr val="FFFFFF"/>
                </a:highlight>
                <a:latin typeface="Söhne"/>
              </a:rPr>
              <a:t>Er det spesifikke bekymringer du har i forhold til de tjenestene du bruker eller potensielt vil bruke i fremtiden?</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dag skal vi bruke litt tid på å bli kjent med de instansene dere kommer til å forholde dere til som foreldre i Norge. </a:t>
            </a:r>
          </a:p>
          <a:p>
            <a:r>
              <a:rPr lang="nb-NO" dirty="0"/>
              <a:t>I dette møtet er det fint om kursholdere har invitert inn relevante lokale instanser som helsestasjonen og barnevernet. </a:t>
            </a:r>
          </a:p>
          <a:p>
            <a:r>
              <a:rPr lang="nb-NO" dirty="0"/>
              <a:t>Mange er redd for barnevernet, og det kan spille inn i hvordan de møter andre tjenester. Målet med dette møtet er å gjøre instansene mer kjent for å skape trygghet, og kjennskap til de. </a:t>
            </a:r>
          </a:p>
          <a:p>
            <a:r>
              <a:rPr lang="nb-NO" dirty="0"/>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Norge er </a:t>
            </a:r>
            <a:r>
              <a:rPr lang="en-US" dirty="0" err="1"/>
              <a:t>en</a:t>
            </a:r>
            <a:r>
              <a:rPr lang="en-US" dirty="0"/>
              <a:t> </a:t>
            </a:r>
            <a:r>
              <a:rPr lang="en-US" dirty="0" err="1"/>
              <a:t>velferdsstat</a:t>
            </a:r>
            <a:r>
              <a:rPr lang="en-US" dirty="0"/>
              <a:t>. Det </a:t>
            </a:r>
            <a:r>
              <a:rPr lang="en-US" dirty="0" err="1"/>
              <a:t>betyr</a:t>
            </a:r>
            <a:r>
              <a:rPr lang="en-US" dirty="0"/>
              <a:t> at </a:t>
            </a:r>
            <a:r>
              <a:rPr lang="en-US" dirty="0" err="1"/>
              <a:t>staten</a:t>
            </a:r>
            <a:r>
              <a:rPr lang="en-US" dirty="0"/>
              <a:t> </a:t>
            </a:r>
            <a:r>
              <a:rPr lang="en-US" dirty="0" err="1"/>
              <a:t>skal</a:t>
            </a:r>
            <a:r>
              <a:rPr lang="en-US" dirty="0"/>
              <a:t> passe </a:t>
            </a:r>
            <a:r>
              <a:rPr lang="en-US" dirty="0" err="1"/>
              <a:t>på</a:t>
            </a:r>
            <a:r>
              <a:rPr lang="en-US" dirty="0"/>
              <a:t> at alle </a:t>
            </a:r>
            <a:r>
              <a:rPr lang="en-US" dirty="0" err="1"/>
              <a:t>innbyggerne</a:t>
            </a:r>
            <a:r>
              <a:rPr lang="en-US" dirty="0"/>
              <a:t> </a:t>
            </a:r>
            <a:r>
              <a:rPr lang="en-US" dirty="0" err="1"/>
              <a:t>i</a:t>
            </a:r>
            <a:r>
              <a:rPr lang="en-US" dirty="0"/>
              <a:t> </a:t>
            </a:r>
            <a:r>
              <a:rPr lang="en-US" dirty="0" err="1"/>
              <a:t>landet</a:t>
            </a:r>
            <a:r>
              <a:rPr lang="en-US" dirty="0"/>
              <a:t> </a:t>
            </a:r>
            <a:r>
              <a:rPr lang="en-US" dirty="0" err="1"/>
              <a:t>har</a:t>
            </a:r>
            <a:r>
              <a:rPr lang="en-US" dirty="0"/>
              <a:t> </a:t>
            </a:r>
            <a:r>
              <a:rPr lang="en-US" dirty="0" err="1"/>
              <a:t>så</a:t>
            </a:r>
            <a:r>
              <a:rPr lang="en-US" dirty="0"/>
              <a:t> </a:t>
            </a:r>
            <a:r>
              <a:rPr lang="en-US" dirty="0" err="1"/>
              <a:t>trygge</a:t>
            </a:r>
            <a:r>
              <a:rPr lang="en-US" dirty="0"/>
              <a:t> liv </a:t>
            </a:r>
            <a:r>
              <a:rPr lang="en-US" dirty="0" err="1"/>
              <a:t>som</a:t>
            </a:r>
            <a:r>
              <a:rPr lang="en-US" dirty="0"/>
              <a:t> </a:t>
            </a:r>
            <a:r>
              <a:rPr lang="en-US" dirty="0" err="1"/>
              <a:t>mulig</a:t>
            </a:r>
            <a:r>
              <a:rPr lang="en-US" dirty="0"/>
              <a:t>, </a:t>
            </a:r>
            <a:r>
              <a:rPr lang="en-US" dirty="0" err="1"/>
              <a:t>og</a:t>
            </a:r>
            <a:r>
              <a:rPr lang="en-US" dirty="0"/>
              <a:t> at alle </a:t>
            </a:r>
            <a:r>
              <a:rPr lang="en-US" dirty="0" err="1"/>
              <a:t>får</a:t>
            </a:r>
            <a:r>
              <a:rPr lang="en-US" dirty="0"/>
              <a:t> </a:t>
            </a:r>
            <a:r>
              <a:rPr lang="en-US" dirty="0" err="1"/>
              <a:t>hjelp</a:t>
            </a:r>
            <a:r>
              <a:rPr lang="en-US" dirty="0"/>
              <a:t> </a:t>
            </a:r>
            <a:r>
              <a:rPr lang="en-US" dirty="0" err="1"/>
              <a:t>hvis</a:t>
            </a:r>
            <a:r>
              <a:rPr lang="en-US" dirty="0"/>
              <a:t> de </a:t>
            </a:r>
            <a:r>
              <a:rPr lang="en-US" dirty="0" err="1"/>
              <a:t>trenger</a:t>
            </a:r>
            <a:r>
              <a:rPr lang="en-US" dirty="0"/>
              <a:t> det.</a:t>
            </a:r>
            <a:endParaRPr lang="nb-NO" dirty="0"/>
          </a:p>
          <a:p>
            <a:r>
              <a:rPr lang="en-US" dirty="0" err="1"/>
              <a:t>Velferdsstaten</a:t>
            </a:r>
            <a:r>
              <a:rPr lang="en-US" dirty="0"/>
              <a:t> </a:t>
            </a:r>
            <a:r>
              <a:rPr lang="en-US" dirty="0" err="1"/>
              <a:t>tilbyr</a:t>
            </a:r>
            <a:r>
              <a:rPr lang="en-US" dirty="0"/>
              <a:t> </a:t>
            </a:r>
            <a:r>
              <a:rPr lang="en-US" dirty="0" err="1"/>
              <a:t>tjenester</a:t>
            </a:r>
            <a:r>
              <a:rPr lang="en-US" dirty="0"/>
              <a:t> </a:t>
            </a:r>
            <a:r>
              <a:rPr lang="en-US" dirty="0" err="1"/>
              <a:t>til</a:t>
            </a:r>
            <a:r>
              <a:rPr lang="en-US" dirty="0"/>
              <a:t> </a:t>
            </a:r>
            <a:r>
              <a:rPr lang="en-US" dirty="0" err="1"/>
              <a:t>innbyggerne</a:t>
            </a:r>
            <a:r>
              <a:rPr lang="en-US" dirty="0"/>
              <a:t> </a:t>
            </a:r>
            <a:r>
              <a:rPr lang="en-US" dirty="0" err="1"/>
              <a:t>fra</a:t>
            </a:r>
            <a:r>
              <a:rPr lang="en-US" dirty="0"/>
              <a:t> de </a:t>
            </a:r>
            <a:r>
              <a:rPr lang="en-US" dirty="0" err="1"/>
              <a:t>blir</a:t>
            </a:r>
            <a:r>
              <a:rPr lang="en-US" dirty="0"/>
              <a:t> </a:t>
            </a:r>
            <a:r>
              <a:rPr lang="en-US" dirty="0" err="1"/>
              <a:t>født</a:t>
            </a:r>
            <a:r>
              <a:rPr lang="en-US" dirty="0"/>
              <a:t> </a:t>
            </a:r>
            <a:r>
              <a:rPr lang="en-US" dirty="0" err="1"/>
              <a:t>og</a:t>
            </a:r>
            <a:r>
              <a:rPr lang="en-US" dirty="0"/>
              <a:t> </a:t>
            </a:r>
            <a:r>
              <a:rPr lang="en-US" dirty="0" err="1"/>
              <a:t>gjennom</a:t>
            </a:r>
            <a:r>
              <a:rPr lang="en-US" dirty="0"/>
              <a:t> hele </a:t>
            </a:r>
            <a:r>
              <a:rPr lang="en-US" dirty="0" err="1"/>
              <a:t>livet</a:t>
            </a:r>
            <a:r>
              <a:rPr lang="en-US" dirty="0"/>
              <a:t>. Det er </a:t>
            </a:r>
            <a:r>
              <a:rPr lang="en-US" dirty="0" err="1"/>
              <a:t>blant</a:t>
            </a:r>
            <a:r>
              <a:rPr lang="en-US" dirty="0"/>
              <a:t> </a:t>
            </a:r>
            <a:r>
              <a:rPr lang="en-US" dirty="0" err="1"/>
              <a:t>annet</a:t>
            </a:r>
            <a:r>
              <a:rPr lang="en-US" dirty="0"/>
              <a:t> </a:t>
            </a:r>
            <a:r>
              <a:rPr lang="en-US" dirty="0" err="1"/>
              <a:t>tjenester</a:t>
            </a:r>
            <a:r>
              <a:rPr lang="en-US" dirty="0"/>
              <a:t> </a:t>
            </a:r>
            <a:r>
              <a:rPr lang="en-US" dirty="0" err="1"/>
              <a:t>som</a:t>
            </a:r>
            <a:r>
              <a:rPr lang="en-US" dirty="0"/>
              <a:t> </a:t>
            </a:r>
            <a:r>
              <a:rPr lang="en-US" dirty="0" err="1"/>
              <a:t>helsehjelp</a:t>
            </a:r>
            <a:r>
              <a:rPr lang="en-US" dirty="0"/>
              <a:t> </a:t>
            </a:r>
            <a:r>
              <a:rPr lang="en-US" dirty="0" err="1"/>
              <a:t>ved</a:t>
            </a:r>
            <a:r>
              <a:rPr lang="en-US" dirty="0"/>
              <a:t> </a:t>
            </a:r>
            <a:r>
              <a:rPr lang="en-US" dirty="0" err="1"/>
              <a:t>fødsel</a:t>
            </a:r>
            <a:r>
              <a:rPr lang="en-US" dirty="0"/>
              <a:t>, </a:t>
            </a:r>
            <a:r>
              <a:rPr lang="en-US" dirty="0" err="1"/>
              <a:t>tilbud</a:t>
            </a:r>
            <a:r>
              <a:rPr lang="en-US" dirty="0"/>
              <a:t> om </a:t>
            </a:r>
            <a:r>
              <a:rPr lang="en-US" dirty="0" err="1"/>
              <a:t>barnehage</a:t>
            </a:r>
            <a:r>
              <a:rPr lang="en-US" dirty="0"/>
              <a:t>, </a:t>
            </a:r>
            <a:r>
              <a:rPr lang="en-US" dirty="0" err="1"/>
              <a:t>skole</a:t>
            </a:r>
            <a:r>
              <a:rPr lang="en-US" dirty="0"/>
              <a:t> </a:t>
            </a:r>
            <a:r>
              <a:rPr lang="en-US" dirty="0" err="1"/>
              <a:t>og</a:t>
            </a:r>
            <a:r>
              <a:rPr lang="en-US" dirty="0"/>
              <a:t> </a:t>
            </a:r>
            <a:r>
              <a:rPr lang="en-US" dirty="0" err="1"/>
              <a:t>økonomisk</a:t>
            </a:r>
            <a:r>
              <a:rPr lang="en-US" dirty="0"/>
              <a:t> </a:t>
            </a:r>
            <a:r>
              <a:rPr lang="en-US" dirty="0" err="1"/>
              <a:t>støtte</a:t>
            </a:r>
            <a:r>
              <a:rPr lang="en-US" dirty="0"/>
              <a:t> </a:t>
            </a:r>
            <a:r>
              <a:rPr lang="en-US" dirty="0" err="1"/>
              <a:t>hvis</a:t>
            </a:r>
            <a:r>
              <a:rPr lang="en-US" dirty="0"/>
              <a:t> du mister </a:t>
            </a:r>
            <a:r>
              <a:rPr lang="en-US" dirty="0" err="1"/>
              <a:t>jobben</a:t>
            </a:r>
            <a:r>
              <a:rPr lang="en-US" dirty="0"/>
              <a:t> </a:t>
            </a:r>
            <a:r>
              <a:rPr lang="en-US" dirty="0" err="1"/>
              <a:t>eller</a:t>
            </a:r>
            <a:r>
              <a:rPr lang="en-US" dirty="0"/>
              <a:t> </a:t>
            </a:r>
            <a:r>
              <a:rPr lang="en-US" dirty="0" err="1"/>
              <a:t>blir</a:t>
            </a:r>
            <a:r>
              <a:rPr lang="en-US" dirty="0"/>
              <a:t> </a:t>
            </a:r>
            <a:r>
              <a:rPr lang="en-US" dirty="0" err="1"/>
              <a:t>syk</a:t>
            </a:r>
            <a:r>
              <a:rPr lang="en-US" dirty="0"/>
              <a:t>.</a:t>
            </a:r>
          </a:p>
          <a:p>
            <a:r>
              <a:rPr lang="en-US" dirty="0" err="1"/>
              <a:t>Velferdsstaten</a:t>
            </a:r>
            <a:r>
              <a:rPr lang="en-US" dirty="0"/>
              <a:t> </a:t>
            </a:r>
            <a:r>
              <a:rPr lang="en-US" dirty="0" err="1"/>
              <a:t>kan</a:t>
            </a:r>
            <a:r>
              <a:rPr lang="en-US" dirty="0"/>
              <a:t> </a:t>
            </a:r>
            <a:r>
              <a:rPr lang="en-US" dirty="0" err="1"/>
              <a:t>også</a:t>
            </a:r>
            <a:r>
              <a:rPr lang="en-US" dirty="0"/>
              <a:t> </a:t>
            </a:r>
            <a:r>
              <a:rPr lang="en-US" dirty="0" err="1"/>
              <a:t>kalles</a:t>
            </a:r>
            <a:r>
              <a:rPr lang="en-US" dirty="0"/>
              <a:t> </a:t>
            </a:r>
            <a:r>
              <a:rPr lang="en-US" dirty="0" err="1"/>
              <a:t>andre</a:t>
            </a:r>
            <a:r>
              <a:rPr lang="en-US" dirty="0"/>
              <a:t> ting. For </a:t>
            </a:r>
            <a:r>
              <a:rPr lang="en-US" dirty="0" err="1"/>
              <a:t>eksempel</a:t>
            </a:r>
            <a:r>
              <a:rPr lang="en-US" dirty="0"/>
              <a:t> </a:t>
            </a:r>
            <a:r>
              <a:rPr lang="en-US" dirty="0" err="1"/>
              <a:t>kalles</a:t>
            </a:r>
            <a:r>
              <a:rPr lang="en-US" dirty="0"/>
              <a:t> </a:t>
            </a:r>
            <a:r>
              <a:rPr lang="en-US" dirty="0" err="1"/>
              <a:t>velferdsstaten</a:t>
            </a:r>
            <a:r>
              <a:rPr lang="en-US" dirty="0"/>
              <a:t> for «det </a:t>
            </a:r>
            <a:r>
              <a:rPr lang="en-US" dirty="0" err="1"/>
              <a:t>offentlige</a:t>
            </a:r>
            <a:r>
              <a:rPr lang="en-US" dirty="0"/>
              <a:t>» </a:t>
            </a:r>
            <a:r>
              <a:rPr lang="en-US" dirty="0" err="1"/>
              <a:t>eller</a:t>
            </a:r>
            <a:r>
              <a:rPr lang="en-US" dirty="0"/>
              <a:t> «det </a:t>
            </a:r>
            <a:r>
              <a:rPr lang="en-US" dirty="0" err="1"/>
              <a:t>offentlige</a:t>
            </a:r>
            <a:r>
              <a:rPr lang="en-US" dirty="0"/>
              <a:t> </a:t>
            </a:r>
            <a:r>
              <a:rPr lang="en-US" dirty="0" err="1"/>
              <a:t>tjenestetilbudet</a:t>
            </a:r>
            <a:r>
              <a:rPr lang="en-US" dirty="0"/>
              <a:t>».</a:t>
            </a:r>
          </a:p>
          <a:p>
            <a:r>
              <a:rPr lang="en-US" dirty="0">
                <a:latin typeface="Aptos"/>
                <a:ea typeface="Calibri"/>
                <a:cs typeface="Calibri"/>
              </a:rPr>
              <a:t>Som </a:t>
            </a:r>
            <a:r>
              <a:rPr lang="en-US" dirty="0" err="1">
                <a:latin typeface="Aptos"/>
                <a:ea typeface="Calibri"/>
                <a:cs typeface="Calibri"/>
              </a:rPr>
              <a:t>foreldre</a:t>
            </a:r>
            <a:r>
              <a:rPr lang="en-US" dirty="0">
                <a:latin typeface="Aptos"/>
                <a:ea typeface="Calibri"/>
                <a:cs typeface="Calibri"/>
              </a:rPr>
              <a:t> er det mange av </a:t>
            </a:r>
            <a:r>
              <a:rPr lang="nb-NO" noProof="0" dirty="0">
                <a:latin typeface="Aptos"/>
                <a:ea typeface="Calibri"/>
                <a:cs typeface="Calibri"/>
              </a:rPr>
              <a:t>disse</a:t>
            </a:r>
            <a:r>
              <a:rPr lang="en-US" dirty="0">
                <a:latin typeface="Aptos"/>
                <a:ea typeface="Calibri"/>
                <a:cs typeface="Calibri"/>
              </a:rPr>
              <a:t> </a:t>
            </a:r>
            <a:r>
              <a:rPr lang="en-US" dirty="0" err="1">
                <a:latin typeface="Aptos"/>
                <a:ea typeface="Calibri"/>
                <a:cs typeface="Calibri"/>
              </a:rPr>
              <a:t>tjenestene</a:t>
            </a:r>
            <a:r>
              <a:rPr lang="en-US" dirty="0">
                <a:latin typeface="Aptos"/>
                <a:ea typeface="Calibri"/>
                <a:cs typeface="Calibri"/>
              </a:rPr>
              <a:t> </a:t>
            </a:r>
            <a:r>
              <a:rPr lang="en-US" dirty="0" err="1">
                <a:latin typeface="Aptos"/>
                <a:ea typeface="Calibri"/>
                <a:cs typeface="Calibri"/>
              </a:rPr>
              <a:t>dere</a:t>
            </a:r>
            <a:r>
              <a:rPr lang="en-US" dirty="0">
                <a:latin typeface="Aptos"/>
                <a:ea typeface="Calibri"/>
                <a:cs typeface="Calibri"/>
              </a:rPr>
              <a:t> </a:t>
            </a:r>
            <a:r>
              <a:rPr lang="en-US" dirty="0" err="1">
                <a:latin typeface="Aptos"/>
                <a:ea typeface="Calibri"/>
                <a:cs typeface="Calibri"/>
              </a:rPr>
              <a:t>kommer</a:t>
            </a:r>
            <a:r>
              <a:rPr lang="en-US" dirty="0">
                <a:latin typeface="Aptos"/>
                <a:ea typeface="Calibri"/>
                <a:cs typeface="Calibri"/>
              </a:rPr>
              <a:t> </a:t>
            </a:r>
            <a:r>
              <a:rPr lang="en-US" dirty="0" err="1">
                <a:latin typeface="Aptos"/>
                <a:ea typeface="Calibri"/>
                <a:cs typeface="Calibri"/>
              </a:rPr>
              <a:t>til</a:t>
            </a:r>
            <a:r>
              <a:rPr lang="en-US" dirty="0">
                <a:latin typeface="Aptos"/>
                <a:ea typeface="Calibri"/>
                <a:cs typeface="Calibri"/>
              </a:rPr>
              <a:t> å </a:t>
            </a:r>
            <a:r>
              <a:rPr lang="en-US" dirty="0" err="1">
                <a:latin typeface="Aptos"/>
                <a:ea typeface="Calibri"/>
                <a:cs typeface="Calibri"/>
              </a:rPr>
              <a:t>være</a:t>
            </a:r>
            <a:r>
              <a:rPr lang="en-US" dirty="0">
                <a:latin typeface="Aptos"/>
                <a:ea typeface="Calibri"/>
                <a:cs typeface="Calibri"/>
              </a:rPr>
              <a:t> I </a:t>
            </a:r>
            <a:r>
              <a:rPr lang="en-US" dirty="0" err="1">
                <a:latin typeface="Aptos"/>
                <a:ea typeface="Calibri"/>
                <a:cs typeface="Calibri"/>
              </a:rPr>
              <a:t>kontakt</a:t>
            </a:r>
            <a:r>
              <a:rPr lang="en-US" dirty="0">
                <a:latin typeface="Aptos"/>
                <a:ea typeface="Calibri"/>
                <a:cs typeface="Calibri"/>
              </a:rPr>
              <a:t> med </a:t>
            </a:r>
            <a:r>
              <a:rPr lang="en-US" dirty="0" err="1">
                <a:latin typeface="Aptos"/>
                <a:ea typeface="Calibri"/>
                <a:cs typeface="Calibri"/>
              </a:rPr>
              <a:t>som</a:t>
            </a:r>
            <a:r>
              <a:rPr lang="en-US" dirty="0">
                <a:latin typeface="Aptos"/>
                <a:ea typeface="Calibri"/>
                <a:cs typeface="Calibri"/>
              </a:rPr>
              <a:t> </a:t>
            </a:r>
            <a:r>
              <a:rPr lang="en-US" dirty="0" err="1">
                <a:latin typeface="Aptos"/>
                <a:ea typeface="Calibri"/>
                <a:cs typeface="Calibri"/>
              </a:rPr>
              <a:t>skole</a:t>
            </a:r>
            <a:r>
              <a:rPr lang="en-US" dirty="0">
                <a:latin typeface="Aptos"/>
                <a:ea typeface="Calibri"/>
                <a:cs typeface="Calibri"/>
              </a:rPr>
              <a:t>, </a:t>
            </a:r>
            <a:r>
              <a:rPr lang="en-US" dirty="0" err="1">
                <a:latin typeface="Aptos"/>
                <a:ea typeface="Calibri"/>
                <a:cs typeface="Calibri"/>
              </a:rPr>
              <a:t>barnehage</a:t>
            </a:r>
            <a:r>
              <a:rPr lang="en-US" dirty="0">
                <a:latin typeface="Aptos"/>
                <a:ea typeface="Calibri"/>
                <a:cs typeface="Calibri"/>
              </a:rPr>
              <a:t>, </a:t>
            </a:r>
            <a:r>
              <a:rPr lang="en-US" dirty="0" err="1">
                <a:latin typeface="Aptos"/>
                <a:ea typeface="Calibri"/>
                <a:cs typeface="Calibri"/>
              </a:rPr>
              <a:t>osv</a:t>
            </a:r>
            <a:r>
              <a:rPr lang="en-US" dirty="0">
                <a:latin typeface="Aptos"/>
                <a:ea typeface="Calibri"/>
                <a:cs typeface="Calibri"/>
              </a:rPr>
              <a:t>. I </a:t>
            </a:r>
            <a:r>
              <a:rPr lang="en-US" dirty="0" err="1">
                <a:latin typeface="Aptos"/>
                <a:ea typeface="Calibri"/>
                <a:cs typeface="Calibri"/>
              </a:rPr>
              <a:t>dag</a:t>
            </a:r>
            <a:r>
              <a:rPr lang="en-US" dirty="0">
                <a:latin typeface="Aptos"/>
                <a:ea typeface="Calibri"/>
                <a:cs typeface="Calibri"/>
              </a:rPr>
              <a:t> </a:t>
            </a:r>
            <a:r>
              <a:rPr lang="en-US" dirty="0" err="1">
                <a:latin typeface="Aptos"/>
                <a:ea typeface="Calibri"/>
                <a:cs typeface="Calibri"/>
              </a:rPr>
              <a:t>skal</a:t>
            </a:r>
            <a:r>
              <a:rPr lang="en-US" dirty="0">
                <a:latin typeface="Aptos"/>
                <a:ea typeface="Calibri"/>
                <a:cs typeface="Calibri"/>
              </a:rPr>
              <a:t> vi </a:t>
            </a:r>
            <a:r>
              <a:rPr lang="en-US" dirty="0" err="1">
                <a:latin typeface="Aptos"/>
                <a:ea typeface="Calibri"/>
                <a:cs typeface="Calibri"/>
              </a:rPr>
              <a:t>prøve</a:t>
            </a:r>
            <a:r>
              <a:rPr lang="en-US" dirty="0">
                <a:latin typeface="Aptos"/>
                <a:ea typeface="Calibri"/>
                <a:cs typeface="Calibri"/>
              </a:rPr>
              <a:t> å </a:t>
            </a:r>
            <a:r>
              <a:rPr lang="en-US" dirty="0" err="1">
                <a:latin typeface="Aptos"/>
                <a:ea typeface="Calibri"/>
                <a:cs typeface="Calibri"/>
              </a:rPr>
              <a:t>bli</a:t>
            </a:r>
            <a:r>
              <a:rPr lang="en-US" dirty="0">
                <a:latin typeface="Aptos"/>
                <a:ea typeface="Calibri"/>
                <a:cs typeface="Calibri"/>
              </a:rPr>
              <a:t> </a:t>
            </a:r>
            <a:r>
              <a:rPr lang="en-US" dirty="0" err="1">
                <a:latin typeface="Aptos"/>
                <a:ea typeface="Calibri"/>
                <a:cs typeface="Calibri"/>
              </a:rPr>
              <a:t>litt</a:t>
            </a:r>
            <a:r>
              <a:rPr lang="en-US" dirty="0">
                <a:latin typeface="Aptos"/>
                <a:ea typeface="Calibri"/>
                <a:cs typeface="Calibri"/>
              </a:rPr>
              <a:t> </a:t>
            </a:r>
            <a:r>
              <a:rPr lang="en-US" dirty="0" err="1">
                <a:latin typeface="Aptos"/>
                <a:ea typeface="Calibri"/>
                <a:cs typeface="Calibri"/>
              </a:rPr>
              <a:t>mer</a:t>
            </a:r>
            <a:r>
              <a:rPr lang="en-US" dirty="0">
                <a:latin typeface="Aptos"/>
                <a:ea typeface="Calibri"/>
                <a:cs typeface="Calibri"/>
              </a:rPr>
              <a:t> </a:t>
            </a:r>
            <a:r>
              <a:rPr lang="en-US" dirty="0" err="1">
                <a:latin typeface="Aptos"/>
                <a:ea typeface="Calibri"/>
                <a:cs typeface="Calibri"/>
              </a:rPr>
              <a:t>kjent</a:t>
            </a:r>
            <a:r>
              <a:rPr lang="en-US" dirty="0">
                <a:latin typeface="Aptos"/>
                <a:ea typeface="Calibri"/>
                <a:cs typeface="Calibri"/>
              </a:rPr>
              <a:t> med </a:t>
            </a:r>
            <a:r>
              <a:rPr lang="en-US" dirty="0" err="1">
                <a:latin typeface="Aptos"/>
                <a:ea typeface="Calibri"/>
                <a:cs typeface="Calibri"/>
              </a:rPr>
              <a:t>disse</a:t>
            </a:r>
            <a:r>
              <a:rPr lang="en-US" dirty="0">
                <a:latin typeface="Aptos"/>
                <a:ea typeface="Calibri"/>
                <a:cs typeface="Calibri"/>
              </a:rPr>
              <a:t> </a:t>
            </a:r>
            <a:r>
              <a:rPr lang="en-US" dirty="0" err="1">
                <a:latin typeface="Aptos"/>
                <a:ea typeface="Calibri"/>
                <a:cs typeface="Calibri"/>
              </a:rPr>
              <a:t>tjenestene</a:t>
            </a:r>
            <a:r>
              <a:rPr lang="en-US" dirty="0">
                <a:latin typeface="Aptos"/>
                <a:ea typeface="Calibri"/>
                <a:cs typeface="Calibri"/>
              </a:rPr>
              <a:t>. </a:t>
            </a:r>
          </a:p>
          <a:p>
            <a:endParaRPr lang="en-US" dirty="0">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foreldre i Norge forventes det at du følger barnet opp i barnehage om de går der, på skolen, at du følger opp barnets helse ved å møte til avtaler hos helsestasjon, </a:t>
            </a:r>
            <a:r>
              <a:rPr lang="nb-NO" dirty="0" err="1"/>
              <a:t>tannhelstjeneste</a:t>
            </a:r>
            <a:r>
              <a:rPr lang="nb-NO" dirty="0"/>
              <a:t>, og tar kontakt ved behov. </a:t>
            </a:r>
          </a:p>
          <a:p>
            <a:r>
              <a:rPr lang="nb-NO" dirty="0"/>
              <a:t>Det forventes også at man legger til rette for at barnet har et </a:t>
            </a:r>
            <a:r>
              <a:rPr lang="nb-NO" dirty="0" err="1"/>
              <a:t>sosialliv</a:t>
            </a:r>
            <a:r>
              <a:rPr lang="nb-NO" dirty="0"/>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dirty="0" err="1">
                <a:ea typeface="Calibri"/>
                <a:cs typeface="Calibri"/>
              </a:rPr>
              <a:t>Forslag</a:t>
            </a:r>
            <a:r>
              <a:rPr lang="en-US" dirty="0">
                <a:ea typeface="Calibri"/>
                <a:cs typeface="Calibri"/>
              </a:rPr>
              <a:t> </a:t>
            </a:r>
            <a:r>
              <a:rPr lang="en-US" dirty="0" err="1">
                <a:ea typeface="Calibri"/>
                <a:cs typeface="Calibri"/>
              </a:rPr>
              <a:t>til</a:t>
            </a:r>
            <a:r>
              <a:rPr lang="en-US" dirty="0">
                <a:ea typeface="Calibri"/>
                <a:cs typeface="Calibri"/>
              </a:rPr>
              <a:t> manus: </a:t>
            </a:r>
          </a:p>
          <a:p>
            <a:pPr marL="0" indent="0">
              <a:spcBef>
                <a:spcPct val="0"/>
              </a:spcBef>
              <a:spcAft>
                <a:spcPct val="0"/>
              </a:spcAft>
              <a:buFont typeface="Calibri"/>
              <a:buNone/>
            </a:pPr>
            <a:endParaRPr lang="en-US" dirty="0">
              <a:ea typeface="Calibri"/>
              <a:cs typeface="Calibri"/>
            </a:endParaRPr>
          </a:p>
          <a:p>
            <a:pPr>
              <a:spcBef>
                <a:spcPct val="0"/>
              </a:spcBef>
              <a:spcAft>
                <a:spcPct val="0"/>
              </a:spcAft>
            </a:pPr>
            <a:r>
              <a:rPr lang="en-US" dirty="0">
                <a:ea typeface="Calibri"/>
                <a:cs typeface="Calibri"/>
              </a:rPr>
              <a:t>Mange barn er I </a:t>
            </a:r>
            <a:r>
              <a:rPr lang="en-US" dirty="0" err="1">
                <a:ea typeface="Calibri"/>
                <a:cs typeface="Calibri"/>
              </a:rPr>
              <a:t>barnehage</a:t>
            </a:r>
            <a:r>
              <a:rPr lang="en-US" dirty="0">
                <a:ea typeface="Calibri"/>
                <a:cs typeface="Calibri"/>
              </a:rPr>
              <a:t>. </a:t>
            </a:r>
            <a:r>
              <a:rPr lang="en-US" dirty="0" err="1">
                <a:ea typeface="Calibri"/>
                <a:cs typeface="Calibri"/>
              </a:rPr>
              <a:t>Hva</a:t>
            </a:r>
            <a:r>
              <a:rPr lang="en-US" dirty="0">
                <a:ea typeface="Calibri"/>
                <a:cs typeface="Calibri"/>
              </a:rPr>
              <a:t> </a:t>
            </a:r>
            <a:r>
              <a:rPr lang="en-US" dirty="0" err="1">
                <a:ea typeface="Calibri"/>
                <a:cs typeface="Calibri"/>
              </a:rPr>
              <a:t>skjer</a:t>
            </a:r>
            <a:r>
              <a:rPr lang="en-US" dirty="0">
                <a:ea typeface="Calibri"/>
                <a:cs typeface="Calibri"/>
              </a:rPr>
              <a:t> I </a:t>
            </a:r>
            <a:r>
              <a:rPr lang="en-US" dirty="0" err="1">
                <a:ea typeface="Calibri"/>
                <a:cs typeface="Calibri"/>
              </a:rPr>
              <a:t>barnehagen</a:t>
            </a:r>
            <a:r>
              <a:rPr lang="en-US" dirty="0">
                <a:ea typeface="Calibri"/>
                <a:cs typeface="Calibri"/>
              </a:rPr>
              <a:t>?</a:t>
            </a:r>
          </a:p>
          <a:p>
            <a:pPr lvl="1" indent="-171450">
              <a:buFont typeface="Calibri"/>
              <a:buChar char="-"/>
            </a:pPr>
            <a:r>
              <a:rPr lang="en-US" dirty="0">
                <a:ea typeface="Calibri"/>
                <a:cs typeface="Calibri"/>
              </a:rPr>
              <a:t>I </a:t>
            </a:r>
            <a:r>
              <a:rPr lang="en-US" dirty="0" err="1">
                <a:ea typeface="Calibri"/>
                <a:cs typeface="Calibri"/>
              </a:rPr>
              <a:t>barnehage</a:t>
            </a:r>
            <a:r>
              <a:rPr lang="en-US" dirty="0">
                <a:ea typeface="Calibri"/>
                <a:cs typeface="Calibri"/>
              </a:rPr>
              <a:t> er det </a:t>
            </a:r>
            <a:r>
              <a:rPr lang="en-US" dirty="0" err="1">
                <a:ea typeface="Calibri"/>
                <a:cs typeface="Calibri"/>
              </a:rPr>
              <a:t>først</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fremst</a:t>
            </a:r>
            <a:r>
              <a:rPr lang="en-US" dirty="0">
                <a:ea typeface="Calibri"/>
                <a:cs typeface="Calibri"/>
              </a:rPr>
              <a:t> lek med </a:t>
            </a:r>
            <a:r>
              <a:rPr lang="en-US" dirty="0" err="1">
                <a:ea typeface="Calibri"/>
                <a:cs typeface="Calibri"/>
              </a:rPr>
              <a:t>andre</a:t>
            </a:r>
            <a:r>
              <a:rPr lang="en-US" dirty="0">
                <a:ea typeface="Calibri"/>
                <a:cs typeface="Calibri"/>
              </a:rPr>
              <a:t> barn  - </a:t>
            </a:r>
            <a:r>
              <a:rPr lang="en-US" dirty="0" err="1">
                <a:ea typeface="Calibri"/>
                <a:cs typeface="Calibri"/>
              </a:rPr>
              <a:t>og</a:t>
            </a:r>
            <a:r>
              <a:rPr lang="en-US" dirty="0">
                <a:ea typeface="Calibri"/>
                <a:cs typeface="Calibri"/>
              </a:rPr>
              <a:t> </a:t>
            </a:r>
            <a:r>
              <a:rPr lang="en-US" dirty="0" err="1">
                <a:ea typeface="Calibri"/>
                <a:cs typeface="Calibri"/>
              </a:rPr>
              <a:t>voksne</a:t>
            </a:r>
            <a:r>
              <a:rPr lang="en-US" dirty="0">
                <a:ea typeface="Calibri"/>
                <a:cs typeface="Calibri"/>
              </a:rPr>
              <a:t> </a:t>
            </a:r>
            <a:r>
              <a:rPr lang="en-US" dirty="0" err="1">
                <a:ea typeface="Calibri"/>
                <a:cs typeface="Calibri"/>
              </a:rPr>
              <a:t>som</a:t>
            </a:r>
            <a:r>
              <a:rPr lang="en-US" dirty="0">
                <a:ea typeface="Calibri"/>
                <a:cs typeface="Calibri"/>
              </a:rPr>
              <a:t> passer </a:t>
            </a:r>
            <a:r>
              <a:rPr lang="en-US" dirty="0" err="1">
                <a:ea typeface="Calibri"/>
                <a:cs typeface="Calibri"/>
              </a:rPr>
              <a:t>på</a:t>
            </a:r>
            <a:r>
              <a:rPr lang="en-US" dirty="0">
                <a:ea typeface="Calibri"/>
                <a:cs typeface="Calibri"/>
              </a:rPr>
              <a:t>. Det </a:t>
            </a:r>
            <a:r>
              <a:rPr lang="en-US" dirty="0" err="1">
                <a:ea typeface="Calibri"/>
                <a:cs typeface="Calibri"/>
              </a:rPr>
              <a:t>skal</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trygt</a:t>
            </a:r>
            <a:r>
              <a:rPr lang="en-US" dirty="0">
                <a:ea typeface="Calibri"/>
                <a:cs typeface="Calibri"/>
              </a:rPr>
              <a:t> for barn å </a:t>
            </a:r>
            <a:r>
              <a:rPr lang="en-US" dirty="0" err="1">
                <a:ea typeface="Calibri"/>
                <a:cs typeface="Calibri"/>
              </a:rPr>
              <a:t>være</a:t>
            </a:r>
            <a:r>
              <a:rPr lang="en-US" dirty="0">
                <a:ea typeface="Calibri"/>
                <a:cs typeface="Calibri"/>
              </a:rPr>
              <a:t> her. Det er </a:t>
            </a:r>
            <a:r>
              <a:rPr lang="en-US" dirty="0" err="1">
                <a:ea typeface="Calibri"/>
                <a:cs typeface="Calibri"/>
              </a:rPr>
              <a:t>ofte</a:t>
            </a:r>
            <a:r>
              <a:rPr lang="en-US" dirty="0">
                <a:ea typeface="Calibri"/>
                <a:cs typeface="Calibri"/>
              </a:rPr>
              <a:t> </a:t>
            </a:r>
            <a:r>
              <a:rPr lang="en-US" dirty="0" err="1">
                <a:ea typeface="Calibri"/>
                <a:cs typeface="Calibri"/>
              </a:rPr>
              <a:t>uteaktiviteter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inneaktiviteter</a:t>
            </a:r>
            <a:r>
              <a:rPr lang="en-US" dirty="0">
                <a:ea typeface="Calibri"/>
                <a:cs typeface="Calibri"/>
              </a:rPr>
              <a:t> for barn </a:t>
            </a:r>
            <a:r>
              <a:rPr lang="en-US" dirty="0" err="1">
                <a:ea typeface="Calibri"/>
                <a:cs typeface="Calibri"/>
              </a:rPr>
              <a:t>som</a:t>
            </a:r>
            <a:r>
              <a:rPr lang="en-US" dirty="0">
                <a:ea typeface="Calibri"/>
                <a:cs typeface="Calibri"/>
              </a:rPr>
              <a:t> passer </a:t>
            </a:r>
            <a:r>
              <a:rPr lang="en-US" dirty="0" err="1">
                <a:ea typeface="Calibri"/>
                <a:cs typeface="Calibri"/>
              </a:rPr>
              <a:t>til</a:t>
            </a:r>
            <a:r>
              <a:rPr lang="en-US" dirty="0">
                <a:ea typeface="Calibri"/>
                <a:cs typeface="Calibri"/>
              </a:rPr>
              <a:t> de </a:t>
            </a:r>
            <a:r>
              <a:rPr lang="en-US" dirty="0" err="1">
                <a:ea typeface="Calibri"/>
                <a:cs typeface="Calibri"/>
              </a:rPr>
              <a:t>ulike</a:t>
            </a:r>
            <a:r>
              <a:rPr lang="en-US" dirty="0">
                <a:ea typeface="Calibri"/>
                <a:cs typeface="Calibri"/>
              </a:rPr>
              <a:t> </a:t>
            </a:r>
            <a:r>
              <a:rPr lang="en-US" dirty="0" err="1">
                <a:ea typeface="Calibri"/>
                <a:cs typeface="Calibri"/>
              </a:rPr>
              <a:t>alderene</a:t>
            </a:r>
            <a:r>
              <a:rPr lang="en-US" dirty="0">
                <a:ea typeface="Calibri"/>
                <a:cs typeface="Calibri"/>
              </a:rPr>
              <a:t>. Det er </a:t>
            </a:r>
            <a:r>
              <a:rPr lang="en-US" dirty="0" err="1">
                <a:ea typeface="Calibri"/>
                <a:cs typeface="Calibri"/>
              </a:rPr>
              <a:t>lagt</a:t>
            </a:r>
            <a:r>
              <a:rPr lang="en-US" dirty="0">
                <a:ea typeface="Calibri"/>
                <a:cs typeface="Calibri"/>
              </a:rPr>
              <a:t> </a:t>
            </a:r>
            <a:r>
              <a:rPr lang="en-US" dirty="0" err="1">
                <a:ea typeface="Calibri"/>
                <a:cs typeface="Calibri"/>
              </a:rPr>
              <a:t>opp</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friluftsliv</a:t>
            </a:r>
            <a:r>
              <a:rPr lang="en-US" dirty="0">
                <a:ea typeface="Calibri"/>
                <a:cs typeface="Calibri"/>
              </a:rPr>
              <a:t> I </a:t>
            </a:r>
            <a:r>
              <a:rPr lang="en-US" dirty="0" err="1">
                <a:ea typeface="Calibri"/>
                <a:cs typeface="Calibri"/>
              </a:rPr>
              <a:t>norske</a:t>
            </a:r>
            <a:r>
              <a:rPr lang="en-US" dirty="0">
                <a:ea typeface="Calibri"/>
                <a:cs typeface="Calibri"/>
              </a:rPr>
              <a:t> </a:t>
            </a:r>
            <a:r>
              <a:rPr lang="en-US" dirty="0" err="1">
                <a:ea typeface="Calibri"/>
                <a:cs typeface="Calibri"/>
              </a:rPr>
              <a:t>barnehager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barna</a:t>
            </a:r>
            <a:r>
              <a:rPr lang="en-US" dirty="0">
                <a:ea typeface="Calibri"/>
                <a:cs typeface="Calibri"/>
              </a:rPr>
              <a:t> </a:t>
            </a:r>
            <a:r>
              <a:rPr lang="en-US" dirty="0" err="1">
                <a:ea typeface="Calibri"/>
                <a:cs typeface="Calibri"/>
              </a:rPr>
              <a:t>får</a:t>
            </a:r>
            <a:r>
              <a:rPr lang="en-US" dirty="0">
                <a:ea typeface="Calibri"/>
                <a:cs typeface="Calibri"/>
              </a:rPr>
              <a:t> </a:t>
            </a:r>
            <a:r>
              <a:rPr lang="en-US" dirty="0" err="1">
                <a:ea typeface="Calibri"/>
                <a:cs typeface="Calibri"/>
              </a:rPr>
              <a:t>lov</a:t>
            </a:r>
            <a:r>
              <a:rPr lang="en-US" dirty="0">
                <a:ea typeface="Calibri"/>
                <a:cs typeface="Calibri"/>
              </a:rPr>
              <a:t> </a:t>
            </a:r>
            <a:r>
              <a:rPr lang="en-US" dirty="0" err="1">
                <a:ea typeface="Calibri"/>
                <a:cs typeface="Calibri"/>
              </a:rPr>
              <a:t>til</a:t>
            </a:r>
            <a:r>
              <a:rPr lang="en-US" dirty="0">
                <a:ea typeface="Calibri"/>
                <a:cs typeface="Calibri"/>
              </a:rPr>
              <a:t> å </a:t>
            </a:r>
            <a:r>
              <a:rPr lang="en-US" dirty="0" err="1">
                <a:ea typeface="Calibri"/>
                <a:cs typeface="Calibri"/>
              </a:rPr>
              <a:t>leke</a:t>
            </a:r>
            <a:r>
              <a:rPr lang="en-US" dirty="0">
                <a:ea typeface="Calibri"/>
                <a:cs typeface="Calibri"/>
              </a:rPr>
              <a:t> I nature, </a:t>
            </a:r>
            <a:r>
              <a:rPr lang="en-US" dirty="0" err="1">
                <a:ea typeface="Calibri"/>
                <a:cs typeface="Calibri"/>
              </a:rPr>
              <a:t>skitne</a:t>
            </a:r>
            <a:r>
              <a:rPr lang="en-US" dirty="0">
                <a:ea typeface="Calibri"/>
                <a:cs typeface="Calibri"/>
              </a:rPr>
              <a:t> seg </a:t>
            </a:r>
            <a:r>
              <a:rPr lang="en-US" dirty="0" err="1">
                <a:ea typeface="Calibri"/>
                <a:cs typeface="Calibri"/>
              </a:rPr>
              <a:t>til</a:t>
            </a:r>
            <a:r>
              <a:rPr lang="en-US" dirty="0">
                <a:ea typeface="Calibri"/>
                <a:cs typeface="Calibri"/>
              </a:rPr>
              <a:t> med </a:t>
            </a:r>
            <a:r>
              <a:rPr lang="en-US" dirty="0" err="1">
                <a:ea typeface="Calibri"/>
                <a:cs typeface="Calibri"/>
              </a:rPr>
              <a:t>søle</a:t>
            </a:r>
            <a:r>
              <a:rPr lang="en-US" dirty="0">
                <a:ea typeface="Calibri"/>
                <a:cs typeface="Calibri"/>
              </a:rPr>
              <a:t> </a:t>
            </a:r>
            <a:r>
              <a:rPr lang="en-US" dirty="0" err="1">
                <a:ea typeface="Calibri"/>
                <a:cs typeface="Calibri"/>
              </a:rPr>
              <a:t>osv</a:t>
            </a:r>
            <a:r>
              <a:rPr lang="en-US" dirty="0">
                <a:ea typeface="Calibri"/>
                <a:cs typeface="Calibri"/>
              </a:rPr>
              <a:t>. Men de </a:t>
            </a:r>
            <a:r>
              <a:rPr lang="en-US" dirty="0" err="1">
                <a:ea typeface="Calibri"/>
                <a:cs typeface="Calibri"/>
              </a:rPr>
              <a:t>skal</a:t>
            </a:r>
            <a:r>
              <a:rPr lang="en-US" dirty="0">
                <a:ea typeface="Calibri"/>
                <a:cs typeface="Calibri"/>
              </a:rPr>
              <a:t> </a:t>
            </a:r>
            <a:r>
              <a:rPr lang="en-US" dirty="0" err="1">
                <a:ea typeface="Calibri"/>
                <a:cs typeface="Calibri"/>
              </a:rPr>
              <a:t>være</a:t>
            </a:r>
            <a:r>
              <a:rPr lang="en-US" dirty="0">
                <a:ea typeface="Calibri"/>
                <a:cs typeface="Calibri"/>
              </a:rPr>
              <a:t> under </a:t>
            </a:r>
            <a:r>
              <a:rPr lang="en-US" dirty="0" err="1">
                <a:ea typeface="Calibri"/>
                <a:cs typeface="Calibri"/>
              </a:rPr>
              <a:t>oppsikt</a:t>
            </a:r>
            <a:r>
              <a:rPr lang="en-US" dirty="0">
                <a:ea typeface="Calibri"/>
                <a:cs typeface="Calibri"/>
              </a:rPr>
              <a:t> av </a:t>
            </a:r>
            <a:r>
              <a:rPr lang="en-US" dirty="0" err="1">
                <a:ea typeface="Calibri"/>
                <a:cs typeface="Calibri"/>
              </a:rPr>
              <a:t>voksne</a:t>
            </a:r>
            <a:r>
              <a:rPr lang="en-US" dirty="0">
                <a:ea typeface="Calibri"/>
                <a:cs typeface="Calibri"/>
              </a:rPr>
              <a:t> </a:t>
            </a:r>
            <a:r>
              <a:rPr lang="en-US" dirty="0" err="1">
                <a:ea typeface="Calibri"/>
                <a:cs typeface="Calibri"/>
              </a:rPr>
              <a:t>slik</a:t>
            </a:r>
            <a:r>
              <a:rPr lang="en-US" dirty="0">
                <a:ea typeface="Calibri"/>
                <a:cs typeface="Calibri"/>
              </a:rPr>
              <a:t> at de er I </a:t>
            </a:r>
            <a:r>
              <a:rPr lang="en-US" dirty="0" err="1">
                <a:ea typeface="Calibri"/>
                <a:cs typeface="Calibri"/>
              </a:rPr>
              <a:t>trygge</a:t>
            </a:r>
            <a:r>
              <a:rPr lang="en-US" dirty="0">
                <a:ea typeface="Calibri"/>
                <a:cs typeface="Calibri"/>
              </a:rPr>
              <a:t> </a:t>
            </a:r>
            <a:r>
              <a:rPr lang="en-US" dirty="0" err="1">
                <a:ea typeface="Calibri"/>
                <a:cs typeface="Calibri"/>
              </a:rPr>
              <a:t>omgivelser</a:t>
            </a:r>
            <a:r>
              <a:rPr lang="en-US" dirty="0">
                <a:ea typeface="Calibri"/>
                <a:cs typeface="Calibri"/>
              </a:rPr>
              <a:t>. </a:t>
            </a:r>
          </a:p>
          <a:p>
            <a:pPr lvl="1" indent="-171450">
              <a:buFont typeface="Calibri"/>
              <a:buChar char="-"/>
            </a:pPr>
            <a:endParaRPr lang="en-US" dirty="0">
              <a:ea typeface="Calibri"/>
              <a:cs typeface="Calibri"/>
            </a:endParaRPr>
          </a:p>
          <a:p>
            <a:pPr marL="285750" lvl="1"/>
            <a:r>
              <a:rPr lang="en-US" dirty="0" err="1">
                <a:ea typeface="Calibri"/>
                <a:cs typeface="Calibri"/>
              </a:rPr>
              <a:t>Målet</a:t>
            </a:r>
            <a:r>
              <a:rPr lang="en-US" dirty="0">
                <a:ea typeface="Calibri"/>
                <a:cs typeface="Calibri"/>
              </a:rPr>
              <a:t> I </a:t>
            </a:r>
            <a:r>
              <a:rPr lang="en-US" dirty="0" err="1">
                <a:ea typeface="Calibri"/>
                <a:cs typeface="Calibri"/>
              </a:rPr>
              <a:t>barnehagen</a:t>
            </a:r>
            <a:endParaRPr lang="en-US" dirty="0">
              <a:ea typeface="Calibri"/>
              <a:cs typeface="Calibri"/>
            </a:endParaRPr>
          </a:p>
          <a:p>
            <a:pPr lvl="1" indent="-171450">
              <a:buFont typeface="Calibri"/>
              <a:buChar char="-"/>
            </a:pPr>
            <a:r>
              <a:rPr lang="en-US" dirty="0" err="1">
                <a:ea typeface="Calibri"/>
                <a:cs typeface="Calibri"/>
              </a:rPr>
              <a:t>Barnehage</a:t>
            </a:r>
            <a:r>
              <a:rPr lang="en-US" dirty="0">
                <a:ea typeface="Calibri"/>
                <a:cs typeface="Calibri"/>
              </a:rPr>
              <a:t> er </a:t>
            </a:r>
            <a:r>
              <a:rPr lang="en-US" dirty="0" err="1">
                <a:ea typeface="Calibri"/>
                <a:cs typeface="Calibri"/>
              </a:rPr>
              <a:t>mer</a:t>
            </a:r>
            <a:r>
              <a:rPr lang="en-US" dirty="0">
                <a:ea typeface="Calibri"/>
                <a:cs typeface="Calibri"/>
              </a:rPr>
              <a:t> </a:t>
            </a:r>
            <a:r>
              <a:rPr lang="en-US" dirty="0" err="1">
                <a:ea typeface="Calibri"/>
                <a:cs typeface="Calibri"/>
              </a:rPr>
              <a:t>enn</a:t>
            </a:r>
            <a:r>
              <a:rPr lang="en-US" dirty="0">
                <a:ea typeface="Calibri"/>
                <a:cs typeface="Calibri"/>
              </a:rPr>
              <a:t> </a:t>
            </a:r>
            <a:r>
              <a:rPr lang="en-US" dirty="0" err="1">
                <a:ea typeface="Calibri"/>
                <a:cs typeface="Calibri"/>
              </a:rPr>
              <a:t>oppbevaring</a:t>
            </a:r>
            <a:r>
              <a:rPr lang="en-US" dirty="0">
                <a:ea typeface="Calibri"/>
                <a:cs typeface="Calibri"/>
              </a:rPr>
              <a:t>. Det er </a:t>
            </a:r>
            <a:r>
              <a:rPr lang="en-US" dirty="0" err="1">
                <a:ea typeface="Calibri"/>
                <a:cs typeface="Calibri"/>
              </a:rPr>
              <a:t>viktig</a:t>
            </a:r>
            <a:r>
              <a:rPr lang="en-US" dirty="0">
                <a:ea typeface="Calibri"/>
                <a:cs typeface="Calibri"/>
              </a:rPr>
              <a:t> at </a:t>
            </a:r>
            <a:r>
              <a:rPr lang="en-US" dirty="0" err="1">
                <a:ea typeface="Calibri"/>
                <a:cs typeface="Calibri"/>
              </a:rPr>
              <a:t>barna</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sosialisert</a:t>
            </a:r>
            <a:r>
              <a:rPr lang="en-US" dirty="0">
                <a:ea typeface="Calibri"/>
                <a:cs typeface="Calibri"/>
              </a:rPr>
              <a:t> med </a:t>
            </a:r>
            <a:r>
              <a:rPr lang="en-US" dirty="0" err="1">
                <a:ea typeface="Calibri"/>
                <a:cs typeface="Calibri"/>
              </a:rPr>
              <a:t>andre</a:t>
            </a:r>
            <a:r>
              <a:rPr lang="en-US" dirty="0">
                <a:ea typeface="Calibri"/>
                <a:cs typeface="Calibri"/>
              </a:rPr>
              <a:t> barn I lek. I </a:t>
            </a:r>
            <a:r>
              <a:rPr lang="en-US" dirty="0" err="1">
                <a:ea typeface="Calibri"/>
                <a:cs typeface="Calibri"/>
              </a:rPr>
              <a:t>tillegg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fri</a:t>
            </a:r>
            <a:r>
              <a:rPr lang="en-US" dirty="0">
                <a:ea typeface="Calibri"/>
                <a:cs typeface="Calibri"/>
              </a:rPr>
              <a:t> lek er det </a:t>
            </a:r>
            <a:r>
              <a:rPr lang="en-US" dirty="0" err="1">
                <a:ea typeface="Calibri"/>
                <a:cs typeface="Calibri"/>
              </a:rPr>
              <a:t>en</a:t>
            </a:r>
            <a:r>
              <a:rPr lang="en-US" dirty="0">
                <a:ea typeface="Calibri"/>
                <a:cs typeface="Calibri"/>
              </a:rPr>
              <a:t> </a:t>
            </a:r>
            <a:r>
              <a:rPr lang="en-US" dirty="0" err="1">
                <a:ea typeface="Calibri"/>
                <a:cs typeface="Calibri"/>
              </a:rPr>
              <a:t>pedagogisk</a:t>
            </a:r>
            <a:r>
              <a:rPr lang="en-US" dirty="0">
                <a:ea typeface="Calibri"/>
                <a:cs typeface="Calibri"/>
              </a:rPr>
              <a:t> plan I </a:t>
            </a:r>
            <a:r>
              <a:rPr lang="en-US" dirty="0" err="1">
                <a:ea typeface="Calibri"/>
                <a:cs typeface="Calibri"/>
              </a:rPr>
              <a:t>barnehager</a:t>
            </a:r>
            <a:r>
              <a:rPr lang="en-US" dirty="0">
                <a:ea typeface="Calibri"/>
                <a:cs typeface="Calibri"/>
              </a:rPr>
              <a:t>, </a:t>
            </a:r>
            <a:r>
              <a:rPr lang="en-US" dirty="0" err="1">
                <a:ea typeface="Calibri"/>
                <a:cs typeface="Calibri"/>
              </a:rPr>
              <a:t>hvor</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pedagogisk</a:t>
            </a:r>
            <a:r>
              <a:rPr lang="en-US" dirty="0">
                <a:ea typeface="Calibri"/>
                <a:cs typeface="Calibri"/>
              </a:rPr>
              <a:t> </a:t>
            </a:r>
            <a:r>
              <a:rPr lang="en-US" dirty="0" err="1">
                <a:ea typeface="Calibri"/>
                <a:cs typeface="Calibri"/>
              </a:rPr>
              <a:t>leder</a:t>
            </a:r>
            <a:r>
              <a:rPr lang="en-US" dirty="0">
                <a:ea typeface="Calibri"/>
                <a:cs typeface="Calibri"/>
              </a:rPr>
              <a:t> </a:t>
            </a:r>
            <a:r>
              <a:rPr lang="en-US" dirty="0" err="1">
                <a:ea typeface="Calibri"/>
                <a:cs typeface="Calibri"/>
              </a:rPr>
              <a:t>følger</a:t>
            </a:r>
            <a:r>
              <a:rPr lang="en-US" dirty="0">
                <a:ea typeface="Calibri"/>
                <a:cs typeface="Calibri"/>
              </a:rPr>
              <a:t> </a:t>
            </a:r>
            <a:r>
              <a:rPr lang="en-US" dirty="0" err="1">
                <a:ea typeface="Calibri"/>
                <a:cs typeface="Calibri"/>
              </a:rPr>
              <a:t>opp</a:t>
            </a:r>
            <a:r>
              <a:rPr lang="en-US" dirty="0">
                <a:ea typeface="Calibri"/>
                <a:cs typeface="Calibri"/>
              </a:rPr>
              <a:t> </a:t>
            </a:r>
            <a:r>
              <a:rPr lang="en-US" dirty="0" err="1">
                <a:ea typeface="Calibri"/>
                <a:cs typeface="Calibri"/>
              </a:rPr>
              <a:t>slik</a:t>
            </a:r>
            <a:r>
              <a:rPr lang="en-US" dirty="0">
                <a:ea typeface="Calibri"/>
                <a:cs typeface="Calibri"/>
              </a:rPr>
              <a:t> at </a:t>
            </a:r>
            <a:r>
              <a:rPr lang="en-US" dirty="0" err="1">
                <a:ea typeface="Calibri"/>
                <a:cs typeface="Calibri"/>
              </a:rPr>
              <a:t>barna</a:t>
            </a:r>
            <a:r>
              <a:rPr lang="en-US" dirty="0">
                <a:ea typeface="Calibri"/>
                <a:cs typeface="Calibri"/>
              </a:rPr>
              <a:t> </a:t>
            </a:r>
            <a:r>
              <a:rPr lang="en-US" dirty="0" err="1">
                <a:ea typeface="Calibri"/>
                <a:cs typeface="Calibri"/>
              </a:rPr>
              <a:t>får</a:t>
            </a:r>
            <a:r>
              <a:rPr lang="en-US" dirty="0">
                <a:ea typeface="Calibri"/>
                <a:cs typeface="Calibri"/>
              </a:rPr>
              <a:t> de </a:t>
            </a:r>
            <a:r>
              <a:rPr lang="en-US" dirty="0" err="1">
                <a:ea typeface="Calibri"/>
                <a:cs typeface="Calibri"/>
              </a:rPr>
              <a:t>erfaringene</a:t>
            </a:r>
            <a:r>
              <a:rPr lang="en-US" dirty="0">
                <a:ea typeface="Calibri"/>
                <a:cs typeface="Calibri"/>
              </a:rPr>
              <a:t> de </a:t>
            </a:r>
            <a:r>
              <a:rPr lang="en-US" dirty="0" err="1">
                <a:ea typeface="Calibri"/>
                <a:cs typeface="Calibri"/>
              </a:rPr>
              <a:t>skal</a:t>
            </a:r>
            <a:r>
              <a:rPr lang="en-US" dirty="0">
                <a:ea typeface="Calibri"/>
                <a:cs typeface="Calibri"/>
              </a:rPr>
              <a:t>. </a:t>
            </a:r>
          </a:p>
          <a:p>
            <a:pPr lvl="1" indent="-171450">
              <a:buFont typeface="Calibri"/>
              <a:buChar char="-"/>
            </a:pPr>
            <a:endParaRPr lang="en-US" dirty="0"/>
          </a:p>
          <a:p>
            <a:pPr marL="285750" lvl="1"/>
            <a:r>
              <a:rPr lang="en-US" dirty="0" err="1"/>
              <a:t>Hva</a:t>
            </a:r>
            <a:r>
              <a:rPr lang="en-US" dirty="0"/>
              <a:t> er </a:t>
            </a:r>
            <a:r>
              <a:rPr lang="en-US" dirty="0" err="1"/>
              <a:t>foreldres</a:t>
            </a:r>
            <a:r>
              <a:rPr lang="en-US" dirty="0"/>
              <a:t> </a:t>
            </a:r>
            <a:r>
              <a:rPr lang="en-US" dirty="0" err="1"/>
              <a:t>oppgaver</a:t>
            </a:r>
            <a:r>
              <a:rPr lang="en-US" dirty="0"/>
              <a:t> </a:t>
            </a:r>
            <a:r>
              <a:rPr lang="en-US" dirty="0" err="1"/>
              <a:t>når</a:t>
            </a:r>
            <a:r>
              <a:rPr lang="en-US" dirty="0"/>
              <a:t> </a:t>
            </a:r>
            <a:r>
              <a:rPr lang="en-US" dirty="0" err="1"/>
              <a:t>barna</a:t>
            </a:r>
            <a:r>
              <a:rPr lang="en-US" dirty="0"/>
              <a:t> </a:t>
            </a:r>
            <a:r>
              <a:rPr lang="en-US" dirty="0" err="1"/>
              <a:t>skal</a:t>
            </a:r>
            <a:r>
              <a:rPr lang="en-US" dirty="0"/>
              <a:t> I </a:t>
            </a:r>
            <a:r>
              <a:rPr lang="en-US" dirty="0" err="1"/>
              <a:t>barnehage</a:t>
            </a:r>
            <a:r>
              <a:rPr lang="en-US" dirty="0"/>
              <a:t>?</a:t>
            </a:r>
          </a:p>
          <a:p>
            <a:pPr lvl="1" indent="-171450">
              <a:buFont typeface="Calibri"/>
              <a:buChar char="-"/>
            </a:pPr>
            <a:r>
              <a:rPr lang="en-US" dirty="0" err="1"/>
              <a:t>Foreldre</a:t>
            </a:r>
            <a:r>
              <a:rPr lang="en-US" dirty="0"/>
              <a:t> </a:t>
            </a:r>
            <a:r>
              <a:rPr lang="en-US" dirty="0" err="1"/>
              <a:t>forventes</a:t>
            </a:r>
            <a:r>
              <a:rPr lang="en-US" dirty="0"/>
              <a:t> å </a:t>
            </a:r>
            <a:r>
              <a:rPr lang="en-US" dirty="0" err="1"/>
              <a:t>følge</a:t>
            </a:r>
            <a:r>
              <a:rPr lang="en-US" dirty="0"/>
              <a:t> med </a:t>
            </a:r>
            <a:r>
              <a:rPr lang="en-US" dirty="0" err="1"/>
              <a:t>på</a:t>
            </a:r>
            <a:r>
              <a:rPr lang="en-US" dirty="0"/>
              <a:t> </a:t>
            </a:r>
            <a:r>
              <a:rPr lang="en-US" dirty="0" err="1"/>
              <a:t>planen</a:t>
            </a:r>
            <a:r>
              <a:rPr lang="en-US" dirty="0"/>
              <a:t> </a:t>
            </a:r>
            <a:r>
              <a:rPr lang="en-US" dirty="0" err="1"/>
              <a:t>til</a:t>
            </a:r>
            <a:r>
              <a:rPr lang="en-US" dirty="0"/>
              <a:t> </a:t>
            </a:r>
            <a:r>
              <a:rPr lang="en-US" dirty="0" err="1"/>
              <a:t>barna</a:t>
            </a:r>
            <a:r>
              <a:rPr lang="en-US" dirty="0"/>
              <a:t> </a:t>
            </a:r>
            <a:r>
              <a:rPr lang="en-US" dirty="0" err="1"/>
              <a:t>og</a:t>
            </a:r>
            <a:r>
              <a:rPr lang="en-US" dirty="0"/>
              <a:t> ha med det de </a:t>
            </a:r>
            <a:r>
              <a:rPr lang="en-US" dirty="0" err="1"/>
              <a:t>trenger</a:t>
            </a:r>
            <a:r>
              <a:rPr lang="en-US" dirty="0"/>
              <a:t> av </a:t>
            </a:r>
            <a:r>
              <a:rPr lang="en-US" dirty="0" err="1"/>
              <a:t>utstyr</a:t>
            </a:r>
            <a:r>
              <a:rPr lang="en-US" dirty="0"/>
              <a:t>. Eksempel </a:t>
            </a:r>
            <a:r>
              <a:rPr lang="en-US" dirty="0" err="1"/>
              <a:t>på</a:t>
            </a:r>
            <a:r>
              <a:rPr lang="en-US" dirty="0"/>
              <a:t> </a:t>
            </a:r>
            <a:r>
              <a:rPr lang="en-US" dirty="0" err="1"/>
              <a:t>dette</a:t>
            </a:r>
            <a:r>
              <a:rPr lang="en-US" dirty="0"/>
              <a:t> </a:t>
            </a:r>
            <a:r>
              <a:rPr lang="en-US" dirty="0" err="1"/>
              <a:t>kan</a:t>
            </a:r>
            <a:r>
              <a:rPr lang="en-US" dirty="0"/>
              <a:t> </a:t>
            </a:r>
            <a:r>
              <a:rPr lang="en-US" dirty="0" err="1"/>
              <a:t>være</a:t>
            </a:r>
            <a:r>
              <a:rPr lang="en-US" dirty="0"/>
              <a:t> </a:t>
            </a:r>
            <a:r>
              <a:rPr lang="en-US" dirty="0" err="1"/>
              <a:t>matpakker</a:t>
            </a:r>
            <a:r>
              <a:rPr lang="en-US" dirty="0"/>
              <a:t> </a:t>
            </a:r>
            <a:r>
              <a:rPr lang="en-US" dirty="0" err="1"/>
              <a:t>daglig</a:t>
            </a:r>
            <a:r>
              <a:rPr lang="en-US" dirty="0"/>
              <a:t>, </a:t>
            </a:r>
            <a:r>
              <a:rPr lang="en-US" dirty="0" err="1"/>
              <a:t>og</a:t>
            </a:r>
            <a:r>
              <a:rPr lang="en-US" dirty="0"/>
              <a:t> </a:t>
            </a:r>
            <a:r>
              <a:rPr lang="en-US" dirty="0" err="1"/>
              <a:t>turutstyr</a:t>
            </a:r>
            <a:r>
              <a:rPr lang="en-US" dirty="0"/>
              <a:t> </a:t>
            </a:r>
            <a:r>
              <a:rPr lang="en-US" dirty="0" err="1"/>
              <a:t>til</a:t>
            </a:r>
            <a:r>
              <a:rPr lang="en-US" dirty="0"/>
              <a:t> </a:t>
            </a:r>
            <a:r>
              <a:rPr lang="en-US" dirty="0" err="1"/>
              <a:t>enkelte</a:t>
            </a:r>
            <a:r>
              <a:rPr lang="en-US" dirty="0"/>
              <a:t> </a:t>
            </a:r>
            <a:r>
              <a:rPr lang="en-US" dirty="0" err="1"/>
              <a:t>dager</a:t>
            </a:r>
            <a:r>
              <a:rPr lang="en-US" dirty="0"/>
              <a:t>. </a:t>
            </a:r>
            <a:r>
              <a:rPr lang="en-US" dirty="0" err="1"/>
              <a:t>Barna</a:t>
            </a:r>
            <a:r>
              <a:rPr lang="en-US" dirty="0"/>
              <a:t> </a:t>
            </a:r>
            <a:r>
              <a:rPr lang="en-US" dirty="0" err="1"/>
              <a:t>har</a:t>
            </a:r>
            <a:r>
              <a:rPr lang="en-US" dirty="0"/>
              <a:t> </a:t>
            </a:r>
            <a:r>
              <a:rPr lang="en-US" dirty="0" err="1"/>
              <a:t>ofte</a:t>
            </a:r>
            <a:r>
              <a:rPr lang="en-US" dirty="0"/>
              <a:t> </a:t>
            </a:r>
            <a:r>
              <a:rPr lang="en-US" dirty="0" err="1"/>
              <a:t>skift</a:t>
            </a:r>
            <a:r>
              <a:rPr lang="en-US" dirty="0"/>
              <a:t> </a:t>
            </a:r>
            <a:r>
              <a:rPr lang="en-US" dirty="0" err="1"/>
              <a:t>og</a:t>
            </a:r>
            <a:r>
              <a:rPr lang="en-US" dirty="0"/>
              <a:t> </a:t>
            </a:r>
            <a:r>
              <a:rPr lang="en-US" dirty="0" err="1"/>
              <a:t>klær</a:t>
            </a:r>
            <a:r>
              <a:rPr lang="en-US" dirty="0"/>
              <a:t> </a:t>
            </a:r>
            <a:r>
              <a:rPr lang="en-US" dirty="0" err="1"/>
              <a:t>tilgjengelig</a:t>
            </a:r>
            <a:r>
              <a:rPr lang="en-US" dirty="0"/>
              <a:t> I </a:t>
            </a:r>
            <a:r>
              <a:rPr lang="en-US" dirty="0" err="1"/>
              <a:t>barnehagen</a:t>
            </a:r>
            <a:r>
              <a:rPr lang="en-US" dirty="0"/>
              <a:t>, </a:t>
            </a:r>
            <a:r>
              <a:rPr lang="en-US" dirty="0" err="1"/>
              <a:t>og</a:t>
            </a:r>
            <a:r>
              <a:rPr lang="en-US" dirty="0"/>
              <a:t> de </a:t>
            </a:r>
            <a:r>
              <a:rPr lang="en-US" dirty="0" err="1"/>
              <a:t>blir</a:t>
            </a:r>
            <a:r>
              <a:rPr lang="en-US" dirty="0"/>
              <a:t> </a:t>
            </a:r>
            <a:r>
              <a:rPr lang="en-US" dirty="0" err="1"/>
              <a:t>skiftet</a:t>
            </a:r>
            <a:r>
              <a:rPr lang="en-US" dirty="0"/>
              <a:t> </a:t>
            </a:r>
            <a:r>
              <a:rPr lang="en-US" dirty="0" err="1"/>
              <a:t>på</a:t>
            </a:r>
            <a:r>
              <a:rPr lang="en-US" dirty="0"/>
              <a:t> om de </a:t>
            </a:r>
            <a:r>
              <a:rPr lang="en-US" dirty="0" err="1"/>
              <a:t>søler</a:t>
            </a:r>
            <a:r>
              <a:rPr lang="en-US" dirty="0"/>
              <a:t> </a:t>
            </a:r>
            <a:r>
              <a:rPr lang="en-US" dirty="0" err="1"/>
              <a:t>slik</a:t>
            </a:r>
            <a:r>
              <a:rPr lang="en-US" dirty="0"/>
              <a:t> at de </a:t>
            </a:r>
            <a:r>
              <a:rPr lang="en-US" dirty="0" err="1"/>
              <a:t>blir</a:t>
            </a:r>
            <a:r>
              <a:rPr lang="en-US" dirty="0"/>
              <a:t> </a:t>
            </a:r>
            <a:r>
              <a:rPr lang="en-US" dirty="0" err="1"/>
              <a:t>kalde</a:t>
            </a:r>
            <a:r>
              <a:rPr lang="en-US" dirty="0"/>
              <a:t> </a:t>
            </a:r>
            <a:r>
              <a:rPr lang="en-US" dirty="0" err="1"/>
              <a:t>eller</a:t>
            </a:r>
            <a:r>
              <a:rPr lang="en-US" dirty="0"/>
              <a:t> </a:t>
            </a:r>
            <a:r>
              <a:rPr lang="en-US" dirty="0" err="1"/>
              <a:t>lignende</a:t>
            </a:r>
            <a:r>
              <a:rPr lang="en-US" dirty="0"/>
              <a:t>. </a:t>
            </a:r>
            <a:r>
              <a:rPr lang="en-US" dirty="0" err="1"/>
              <a:t>Allikevel</a:t>
            </a:r>
            <a:r>
              <a:rPr lang="en-US" dirty="0"/>
              <a:t> er det </a:t>
            </a:r>
            <a:r>
              <a:rPr lang="en-US" dirty="0" err="1"/>
              <a:t>ikke</a:t>
            </a:r>
            <a:r>
              <a:rPr lang="en-US" dirty="0"/>
              <a:t> </a:t>
            </a:r>
            <a:r>
              <a:rPr lang="en-US" dirty="0" err="1"/>
              <a:t>fous</a:t>
            </a:r>
            <a:r>
              <a:rPr lang="en-US" dirty="0"/>
              <a:t> </a:t>
            </a:r>
            <a:r>
              <a:rPr lang="en-US" dirty="0" err="1"/>
              <a:t>på</a:t>
            </a:r>
            <a:r>
              <a:rPr lang="en-US" dirty="0"/>
              <a:t> at </a:t>
            </a:r>
            <a:r>
              <a:rPr lang="en-US" dirty="0" err="1"/>
              <a:t>barna</a:t>
            </a:r>
            <a:r>
              <a:rPr lang="en-US" dirty="0"/>
              <a:t> </a:t>
            </a:r>
            <a:r>
              <a:rPr lang="en-US" dirty="0" err="1"/>
              <a:t>skal</a:t>
            </a:r>
            <a:r>
              <a:rPr lang="en-US" dirty="0"/>
              <a:t> ha </a:t>
            </a:r>
            <a:r>
              <a:rPr lang="en-US" dirty="0" err="1"/>
              <a:t>rene</a:t>
            </a:r>
            <a:r>
              <a:rPr lang="en-US" dirty="0"/>
              <a:t> </a:t>
            </a:r>
            <a:r>
              <a:rPr lang="en-US" dirty="0" err="1"/>
              <a:t>klær</a:t>
            </a:r>
            <a:r>
              <a:rPr lang="en-US" dirty="0"/>
              <a:t> </a:t>
            </a:r>
            <a:r>
              <a:rPr lang="en-US" dirty="0" err="1"/>
              <a:t>når</a:t>
            </a:r>
            <a:r>
              <a:rPr lang="en-US" dirty="0"/>
              <a:t> de </a:t>
            </a:r>
            <a:r>
              <a:rPr lang="en-US" dirty="0" err="1"/>
              <a:t>går</a:t>
            </a:r>
            <a:r>
              <a:rPr lang="en-US" dirty="0"/>
              <a:t> </a:t>
            </a:r>
            <a:r>
              <a:rPr lang="en-US" dirty="0" err="1"/>
              <a:t>hjem</a:t>
            </a:r>
            <a:r>
              <a:rPr lang="en-US" dirty="0"/>
              <a:t>, </a:t>
            </a:r>
            <a:r>
              <a:rPr lang="en-US" dirty="0" err="1"/>
              <a:t>og</a:t>
            </a:r>
            <a:r>
              <a:rPr lang="en-US" dirty="0"/>
              <a:t> de </a:t>
            </a:r>
            <a:r>
              <a:rPr lang="en-US" dirty="0" err="1"/>
              <a:t>kan</a:t>
            </a:r>
            <a:r>
              <a:rPr lang="en-US" dirty="0"/>
              <a:t> se </a:t>
            </a:r>
            <a:r>
              <a:rPr lang="en-US" dirty="0" err="1"/>
              <a:t>litt</a:t>
            </a:r>
            <a:r>
              <a:rPr lang="en-US" dirty="0"/>
              <a:t> </a:t>
            </a:r>
            <a:r>
              <a:rPr lang="en-US" dirty="0" err="1"/>
              <a:t>lurvete</a:t>
            </a:r>
            <a:r>
              <a:rPr lang="en-US" dirty="0"/>
              <a:t> </a:t>
            </a:r>
            <a:r>
              <a:rPr lang="en-US" dirty="0" err="1"/>
              <a:t>ut</a:t>
            </a:r>
            <a:r>
              <a:rPr lang="en-US" dirty="0"/>
              <a:t> om de </a:t>
            </a:r>
            <a:r>
              <a:rPr lang="en-US" dirty="0" err="1"/>
              <a:t>har</a:t>
            </a:r>
            <a:r>
              <a:rPr lang="en-US" dirty="0"/>
              <a:t> </a:t>
            </a:r>
            <a:r>
              <a:rPr lang="en-US" dirty="0" err="1"/>
              <a:t>kost</a:t>
            </a:r>
            <a:r>
              <a:rPr lang="en-US" dirty="0"/>
              <a:t> seg </a:t>
            </a:r>
            <a:r>
              <a:rPr lang="en-US" dirty="0" err="1"/>
              <a:t>mye</a:t>
            </a:r>
            <a:r>
              <a:rPr lang="en-US" dirty="0"/>
              <a:t> med </a:t>
            </a:r>
            <a:r>
              <a:rPr lang="en-US" dirty="0" err="1"/>
              <a:t>utelek</a:t>
            </a:r>
            <a:r>
              <a:rPr lang="en-US" dirty="0"/>
              <a:t>, </a:t>
            </a:r>
            <a:r>
              <a:rPr lang="en-US" dirty="0" err="1"/>
              <a:t>maling</a:t>
            </a:r>
            <a:r>
              <a:rPr lang="en-US" dirty="0"/>
              <a:t> </a:t>
            </a:r>
            <a:r>
              <a:rPr lang="en-US" dirty="0" err="1"/>
              <a:t>eller</a:t>
            </a:r>
            <a:r>
              <a:rPr lang="en-US" dirty="0"/>
              <a:t> </a:t>
            </a:r>
            <a:r>
              <a:rPr lang="en-US" dirty="0" err="1"/>
              <a:t>lignende</a:t>
            </a:r>
            <a:r>
              <a:rPr lang="en-US" dirty="0"/>
              <a:t>. Det er </a:t>
            </a:r>
            <a:r>
              <a:rPr lang="en-US" dirty="0" err="1"/>
              <a:t>helt</a:t>
            </a:r>
            <a:r>
              <a:rPr lang="en-US" dirty="0"/>
              <a:t> normal. </a:t>
            </a:r>
          </a:p>
          <a:p>
            <a:pPr lvl="1" indent="-171450">
              <a:buFont typeface="Calibri"/>
              <a:buChar char="-"/>
            </a:pPr>
            <a:r>
              <a:rPr lang="en-US" dirty="0" err="1"/>
              <a:t>Barnehagen</a:t>
            </a:r>
            <a:r>
              <a:rPr lang="en-US" dirty="0"/>
              <a:t> </a:t>
            </a:r>
            <a:r>
              <a:rPr lang="en-US" dirty="0" err="1"/>
              <a:t>vil</a:t>
            </a:r>
            <a:r>
              <a:rPr lang="en-US" dirty="0"/>
              <a:t> </a:t>
            </a:r>
            <a:r>
              <a:rPr lang="en-US" dirty="0" err="1"/>
              <a:t>hjelpe</a:t>
            </a:r>
            <a:r>
              <a:rPr lang="en-US" dirty="0"/>
              <a:t> deg med å </a:t>
            </a:r>
            <a:r>
              <a:rPr lang="en-US" dirty="0" err="1"/>
              <a:t>gi</a:t>
            </a:r>
            <a:r>
              <a:rPr lang="en-US" dirty="0"/>
              <a:t> </a:t>
            </a:r>
            <a:r>
              <a:rPr lang="en-US" dirty="0" err="1"/>
              <a:t>beskjed</a:t>
            </a:r>
            <a:r>
              <a:rPr lang="en-US" dirty="0"/>
              <a:t> om det er </a:t>
            </a:r>
            <a:r>
              <a:rPr lang="en-US" dirty="0" err="1"/>
              <a:t>noe</a:t>
            </a:r>
            <a:r>
              <a:rPr lang="en-US" dirty="0"/>
              <a:t> du </a:t>
            </a:r>
            <a:r>
              <a:rPr lang="en-US" dirty="0" err="1"/>
              <a:t>trenger</a:t>
            </a:r>
            <a:r>
              <a:rPr lang="en-US" dirty="0"/>
              <a:t> av </a:t>
            </a:r>
            <a:r>
              <a:rPr lang="en-US" dirty="0" err="1"/>
              <a:t>utstyr</a:t>
            </a:r>
            <a:r>
              <a:rPr lang="en-US" dirty="0"/>
              <a:t> </a:t>
            </a:r>
            <a:r>
              <a:rPr lang="en-US" dirty="0" err="1"/>
              <a:t>som</a:t>
            </a:r>
            <a:r>
              <a:rPr lang="en-US" dirty="0"/>
              <a:t> </a:t>
            </a:r>
            <a:r>
              <a:rPr lang="en-US" dirty="0" err="1"/>
              <a:t>barnet</a:t>
            </a:r>
            <a:r>
              <a:rPr lang="en-US" dirty="0"/>
              <a:t> </a:t>
            </a:r>
            <a:r>
              <a:rPr lang="en-US" dirty="0" err="1"/>
              <a:t>ditt</a:t>
            </a:r>
            <a:r>
              <a:rPr lang="en-US" dirty="0"/>
              <a:t> </a:t>
            </a:r>
            <a:r>
              <a:rPr lang="en-US" dirty="0" err="1"/>
              <a:t>ikke</a:t>
            </a:r>
            <a:r>
              <a:rPr lang="en-US" dirty="0"/>
              <a:t> </a:t>
            </a:r>
            <a:r>
              <a:rPr lang="en-US" dirty="0" err="1"/>
              <a:t>har</a:t>
            </a:r>
            <a:r>
              <a:rPr lang="en-US" dirty="0"/>
              <a:t> </a:t>
            </a:r>
            <a:r>
              <a:rPr lang="en-US" dirty="0" err="1"/>
              <a:t>liggende</a:t>
            </a:r>
            <a:r>
              <a:rPr lang="en-US" dirty="0"/>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dirty="0" err="1">
                <a:ea typeface="Calibri"/>
                <a:cs typeface="Calibri"/>
              </a:rPr>
              <a:t>Når</a:t>
            </a:r>
            <a:r>
              <a:rPr lang="en-US" dirty="0">
                <a:ea typeface="Calibri"/>
                <a:cs typeface="Calibri"/>
              </a:rPr>
              <a:t> </a:t>
            </a:r>
            <a:r>
              <a:rPr lang="en-US" dirty="0" err="1">
                <a:ea typeface="Calibri"/>
                <a:cs typeface="Calibri"/>
              </a:rPr>
              <a:t>kan</a:t>
            </a:r>
            <a:r>
              <a:rPr lang="en-US" dirty="0">
                <a:ea typeface="Calibri"/>
                <a:cs typeface="Calibri"/>
              </a:rPr>
              <a:t> du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snakke</a:t>
            </a:r>
            <a:r>
              <a:rPr lang="en-US" dirty="0">
                <a:ea typeface="Calibri"/>
                <a:cs typeface="Calibri"/>
              </a:rPr>
              <a:t> med </a:t>
            </a:r>
            <a:r>
              <a:rPr lang="en-US" dirty="0" err="1">
                <a:ea typeface="Calibri"/>
                <a:cs typeface="Calibri"/>
              </a:rPr>
              <a:t>barnehageansatte</a:t>
            </a:r>
            <a:r>
              <a:rPr lang="en-US" dirty="0">
                <a:ea typeface="Calibri"/>
                <a:cs typeface="Calibri"/>
              </a:rPr>
              <a:t>?</a:t>
            </a:r>
          </a:p>
          <a:p>
            <a:pPr lvl="1" indent="-171450">
              <a:buFont typeface="Calibri"/>
              <a:buChar char="-"/>
            </a:pPr>
            <a:r>
              <a:rPr lang="en-US" dirty="0" err="1">
                <a:ea typeface="Calibri"/>
                <a:cs typeface="Calibri"/>
              </a:rPr>
              <a:t>Foreldreinvolvering</a:t>
            </a:r>
            <a:r>
              <a:rPr lang="en-US" dirty="0">
                <a:ea typeface="Calibri"/>
                <a:cs typeface="Calibri"/>
              </a:rPr>
              <a:t>: </a:t>
            </a:r>
            <a:r>
              <a:rPr lang="en-US" dirty="0" err="1">
                <a:ea typeface="Calibri"/>
                <a:cs typeface="Calibri"/>
              </a:rPr>
              <a:t>Hente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levere</a:t>
            </a:r>
            <a:r>
              <a:rPr lang="en-US" dirty="0">
                <a:ea typeface="Calibri"/>
                <a:cs typeface="Calibri"/>
              </a:rPr>
              <a:t> (</a:t>
            </a:r>
            <a:r>
              <a:rPr lang="en-US" dirty="0" err="1">
                <a:ea typeface="Calibri"/>
                <a:cs typeface="Calibri"/>
              </a:rPr>
              <a:t>ofte</a:t>
            </a:r>
            <a:r>
              <a:rPr lang="en-US" dirty="0">
                <a:ea typeface="Calibri"/>
                <a:cs typeface="Calibri"/>
              </a:rPr>
              <a:t> </a:t>
            </a:r>
            <a:r>
              <a:rPr lang="en-US" dirty="0" err="1">
                <a:ea typeface="Calibri"/>
                <a:cs typeface="Calibri"/>
              </a:rPr>
              <a:t>innenfor</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kjernetidspunkt</a:t>
            </a:r>
            <a:r>
              <a:rPr lang="en-US" dirty="0">
                <a:ea typeface="Calibri"/>
                <a:cs typeface="Calibri"/>
              </a:rPr>
              <a:t>). </a:t>
            </a:r>
            <a:r>
              <a:rPr lang="en-US" dirty="0" err="1">
                <a:ea typeface="Calibri"/>
                <a:cs typeface="Calibri"/>
              </a:rPr>
              <a:t>Snakker</a:t>
            </a:r>
            <a:r>
              <a:rPr lang="en-US" dirty="0">
                <a:ea typeface="Calibri"/>
                <a:cs typeface="Calibri"/>
              </a:rPr>
              <a:t> med de </a:t>
            </a:r>
            <a:r>
              <a:rPr lang="en-US" dirty="0" err="1">
                <a:ea typeface="Calibri"/>
                <a:cs typeface="Calibri"/>
              </a:rPr>
              <a:t>voksne</a:t>
            </a:r>
            <a:r>
              <a:rPr lang="en-US" dirty="0">
                <a:ea typeface="Calibri"/>
                <a:cs typeface="Calibri"/>
              </a:rPr>
              <a:t> I </a:t>
            </a:r>
            <a:r>
              <a:rPr lang="en-US" dirty="0" err="1">
                <a:ea typeface="Calibri"/>
                <a:cs typeface="Calibri"/>
              </a:rPr>
              <a:t>barnehage</a:t>
            </a:r>
            <a:r>
              <a:rPr lang="en-US" dirty="0">
                <a:ea typeface="Calibri"/>
                <a:cs typeface="Calibri"/>
              </a:rPr>
              <a:t> </a:t>
            </a:r>
            <a:r>
              <a:rPr lang="en-US" dirty="0" err="1">
                <a:ea typeface="Calibri"/>
                <a:cs typeface="Calibri"/>
              </a:rPr>
              <a:t>ved</a:t>
            </a:r>
            <a:r>
              <a:rPr lang="en-US" dirty="0">
                <a:ea typeface="Calibri"/>
                <a:cs typeface="Calibri"/>
              </a:rPr>
              <a:t> henting ("</a:t>
            </a:r>
            <a:r>
              <a:rPr lang="en-US" dirty="0" err="1">
                <a:ea typeface="Calibri"/>
                <a:cs typeface="Calibri"/>
              </a:rPr>
              <a:t>hvordan</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dagen</a:t>
            </a:r>
            <a:r>
              <a:rPr lang="en-US" dirty="0">
                <a:ea typeface="Calibri"/>
                <a:cs typeface="Calibri"/>
              </a:rPr>
              <a:t> </a:t>
            </a:r>
            <a:r>
              <a:rPr lang="en-US" dirty="0" err="1">
                <a:ea typeface="Calibri"/>
                <a:cs typeface="Calibri"/>
              </a:rPr>
              <a:t>vært</a:t>
            </a:r>
            <a:r>
              <a:rPr lang="en-US" dirty="0">
                <a:ea typeface="Calibri"/>
                <a:cs typeface="Calibri"/>
              </a:rPr>
              <a:t>"?). Som </a:t>
            </a:r>
            <a:r>
              <a:rPr lang="en-US" dirty="0" err="1">
                <a:ea typeface="Calibri"/>
                <a:cs typeface="Calibri"/>
              </a:rPr>
              <a:t>foreldre</a:t>
            </a:r>
            <a:r>
              <a:rPr lang="en-US" dirty="0">
                <a:ea typeface="Calibri"/>
                <a:cs typeface="Calibri"/>
              </a:rPr>
              <a:t> </a:t>
            </a:r>
            <a:r>
              <a:rPr lang="en-US" dirty="0" err="1">
                <a:ea typeface="Calibri"/>
                <a:cs typeface="Calibri"/>
              </a:rPr>
              <a:t>kan</a:t>
            </a:r>
            <a:r>
              <a:rPr lang="en-US" dirty="0">
                <a:ea typeface="Calibri"/>
                <a:cs typeface="Calibri"/>
              </a:rPr>
              <a:t> du </a:t>
            </a:r>
            <a:r>
              <a:rPr lang="en-US" dirty="0" err="1">
                <a:ea typeface="Calibri"/>
                <a:cs typeface="Calibri"/>
              </a:rPr>
              <a:t>også</a:t>
            </a:r>
            <a:r>
              <a:rPr lang="en-US" dirty="0">
                <a:ea typeface="Calibri"/>
                <a:cs typeface="Calibri"/>
              </a:rPr>
              <a:t> </a:t>
            </a:r>
            <a:r>
              <a:rPr lang="en-US" dirty="0" err="1">
                <a:ea typeface="Calibri"/>
                <a:cs typeface="Calibri"/>
              </a:rPr>
              <a:t>stille</a:t>
            </a:r>
            <a:r>
              <a:rPr lang="en-US" dirty="0">
                <a:ea typeface="Calibri"/>
                <a:cs typeface="Calibri"/>
              </a:rPr>
              <a:t> </a:t>
            </a:r>
            <a:r>
              <a:rPr lang="en-US" dirty="0" err="1">
                <a:ea typeface="Calibri"/>
                <a:cs typeface="Calibri"/>
              </a:rPr>
              <a:t>spørsmål</a:t>
            </a:r>
            <a:r>
              <a:rPr lang="en-US" dirty="0">
                <a:ea typeface="Calibri"/>
                <a:cs typeface="Calibri"/>
              </a:rPr>
              <a:t> her </a:t>
            </a:r>
            <a:r>
              <a:rPr lang="en-US" dirty="0" err="1">
                <a:ea typeface="Calibri"/>
                <a:cs typeface="Calibri"/>
              </a:rPr>
              <a:t>eller</a:t>
            </a:r>
            <a:r>
              <a:rPr lang="en-US" dirty="0">
                <a:ea typeface="Calibri"/>
                <a:cs typeface="Calibri"/>
              </a:rPr>
              <a:t> </a:t>
            </a:r>
            <a:r>
              <a:rPr lang="en-US" dirty="0" err="1">
                <a:ea typeface="Calibri"/>
                <a:cs typeface="Calibri"/>
              </a:rPr>
              <a:t>si</a:t>
            </a:r>
            <a:r>
              <a:rPr lang="en-US" dirty="0">
                <a:ea typeface="Calibri"/>
                <a:cs typeface="Calibri"/>
              </a:rPr>
              <a:t> om det er </a:t>
            </a:r>
            <a:r>
              <a:rPr lang="en-US" dirty="0" err="1">
                <a:ea typeface="Calibri"/>
                <a:cs typeface="Calibri"/>
              </a:rPr>
              <a:t>noe</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merket</a:t>
            </a:r>
            <a:r>
              <a:rPr lang="en-US" dirty="0">
                <a:ea typeface="Calibri"/>
                <a:cs typeface="Calibri"/>
              </a:rPr>
              <a:t> er </a:t>
            </a:r>
            <a:r>
              <a:rPr lang="en-US" dirty="0" err="1">
                <a:ea typeface="Calibri"/>
                <a:cs typeface="Calibri"/>
              </a:rPr>
              <a:t>viktig</a:t>
            </a:r>
            <a:r>
              <a:rPr lang="en-US" dirty="0">
                <a:ea typeface="Calibri"/>
                <a:cs typeface="Calibri"/>
              </a:rPr>
              <a:t> for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a:t>
            </a:r>
            <a:r>
              <a:rPr lang="en-US" dirty="0" err="1">
                <a:ea typeface="Calibri"/>
                <a:cs typeface="Calibri"/>
              </a:rPr>
              <a:t>beskjeder</a:t>
            </a:r>
            <a:r>
              <a:rPr lang="en-US" dirty="0">
                <a:ea typeface="Calibri"/>
                <a:cs typeface="Calibri"/>
              </a:rPr>
              <a:t> </a:t>
            </a:r>
            <a:r>
              <a:rPr lang="en-US" dirty="0" err="1">
                <a:ea typeface="Calibri"/>
                <a:cs typeface="Calibri"/>
              </a:rPr>
              <a:t>m.m.</a:t>
            </a:r>
            <a:r>
              <a:rPr lang="en-US" dirty="0">
                <a:ea typeface="Calibri"/>
                <a:cs typeface="Calibri"/>
              </a:rPr>
              <a:t> </a:t>
            </a:r>
            <a:endParaRPr lang="en-US" dirty="0"/>
          </a:p>
          <a:p>
            <a:pPr lvl="1" indent="-171450">
              <a:buFont typeface="Calibri"/>
              <a:buChar char="-"/>
            </a:pPr>
            <a:endParaRPr lang="en-US" dirty="0">
              <a:ea typeface="Calibri"/>
              <a:cs typeface="Calibri"/>
            </a:endParaRPr>
          </a:p>
          <a:p>
            <a:pPr marL="285750" lvl="1"/>
            <a:r>
              <a:rPr lang="en-US" dirty="0" err="1">
                <a:ea typeface="Calibri"/>
                <a:cs typeface="Calibri"/>
              </a:rPr>
              <a:t>Når</a:t>
            </a:r>
            <a:r>
              <a:rPr lang="en-US" dirty="0">
                <a:ea typeface="Calibri"/>
                <a:cs typeface="Calibri"/>
              </a:rPr>
              <a:t> </a:t>
            </a:r>
            <a:r>
              <a:rPr lang="en-US" dirty="0" err="1">
                <a:ea typeface="Calibri"/>
                <a:cs typeface="Calibri"/>
              </a:rPr>
              <a:t>barnehageansatte</a:t>
            </a:r>
            <a:r>
              <a:rPr lang="en-US" dirty="0">
                <a:ea typeface="Calibri"/>
                <a:cs typeface="Calibri"/>
              </a:rPr>
              <a:t> </a:t>
            </a:r>
            <a:r>
              <a:rPr lang="en-US" dirty="0" err="1">
                <a:ea typeface="Calibri"/>
                <a:cs typeface="Calibri"/>
              </a:rPr>
              <a:t>ønsker</a:t>
            </a:r>
            <a:r>
              <a:rPr lang="en-US" dirty="0">
                <a:ea typeface="Calibri"/>
                <a:cs typeface="Calibri"/>
              </a:rPr>
              <a:t> å </a:t>
            </a:r>
            <a:r>
              <a:rPr lang="en-US" dirty="0" err="1">
                <a:ea typeface="Calibri"/>
                <a:cs typeface="Calibri"/>
              </a:rPr>
              <a:t>snakke</a:t>
            </a:r>
            <a:r>
              <a:rPr lang="en-US" dirty="0">
                <a:ea typeface="Calibri"/>
                <a:cs typeface="Calibri"/>
              </a:rPr>
              <a:t> med deg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a:t>
            </a:r>
          </a:p>
          <a:p>
            <a:pPr lvl="1" indent="-171450">
              <a:buFont typeface="Calibri"/>
              <a:buChar char="-"/>
            </a:pPr>
            <a:r>
              <a:rPr lang="en-US" dirty="0">
                <a:ea typeface="Calibri"/>
                <a:cs typeface="Calibri"/>
              </a:rPr>
              <a:t>Dersom de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til</a:t>
            </a:r>
            <a:r>
              <a:rPr lang="en-US" dirty="0">
                <a:ea typeface="Calibri"/>
                <a:cs typeface="Calibri"/>
              </a:rPr>
              <a:t> deg </a:t>
            </a:r>
            <a:r>
              <a:rPr lang="en-US" dirty="0" err="1">
                <a:ea typeface="Calibri"/>
                <a:cs typeface="Calibri"/>
              </a:rPr>
              <a:t>og</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Om de </a:t>
            </a:r>
            <a:r>
              <a:rPr lang="en-US" dirty="0" err="1">
                <a:ea typeface="Calibri"/>
                <a:cs typeface="Calibri"/>
              </a:rPr>
              <a:t>blir</a:t>
            </a:r>
            <a:r>
              <a:rPr lang="en-US" dirty="0">
                <a:ea typeface="Calibri"/>
                <a:cs typeface="Calibri"/>
              </a:rPr>
              <a:t> </a:t>
            </a:r>
            <a:r>
              <a:rPr lang="en-US" dirty="0" err="1">
                <a:ea typeface="Calibri"/>
                <a:cs typeface="Calibri"/>
              </a:rPr>
              <a:t>urolig</a:t>
            </a:r>
            <a:r>
              <a:rPr lang="en-US" dirty="0">
                <a:ea typeface="Calibri"/>
                <a:cs typeface="Calibri"/>
              </a:rPr>
              <a:t> for om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har</a:t>
            </a:r>
            <a:r>
              <a:rPr lang="en-US" dirty="0">
                <a:ea typeface="Calibri"/>
                <a:cs typeface="Calibri"/>
              </a:rPr>
              <a:t> det bra. </a:t>
            </a:r>
            <a:r>
              <a:rPr lang="en-US" dirty="0" err="1">
                <a:ea typeface="Calibri"/>
                <a:cs typeface="Calibri"/>
              </a:rPr>
              <a:t>Ofte</a:t>
            </a:r>
            <a:r>
              <a:rPr lang="en-US" dirty="0">
                <a:ea typeface="Calibri"/>
                <a:cs typeface="Calibri"/>
              </a:rPr>
              <a:t> er </a:t>
            </a:r>
            <a:r>
              <a:rPr lang="en-US" dirty="0" err="1">
                <a:ea typeface="Calibri"/>
                <a:cs typeface="Calibri"/>
              </a:rPr>
              <a:t>behovet</a:t>
            </a:r>
            <a:r>
              <a:rPr lang="en-US" dirty="0">
                <a:ea typeface="Calibri"/>
                <a:cs typeface="Calibri"/>
              </a:rPr>
              <a:t> </a:t>
            </a:r>
            <a:r>
              <a:rPr lang="en-US" dirty="0" err="1">
                <a:ea typeface="Calibri"/>
                <a:cs typeface="Calibri"/>
              </a:rPr>
              <a:t>først</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fremst</a:t>
            </a:r>
            <a:r>
              <a:rPr lang="en-US" dirty="0">
                <a:ea typeface="Calibri"/>
                <a:cs typeface="Calibri"/>
              </a:rPr>
              <a:t> å </a:t>
            </a:r>
            <a:r>
              <a:rPr lang="en-US" dirty="0" err="1">
                <a:ea typeface="Calibri"/>
                <a:cs typeface="Calibri"/>
              </a:rPr>
              <a:t>snakke</a:t>
            </a:r>
            <a:r>
              <a:rPr lang="en-US" dirty="0">
                <a:ea typeface="Calibri"/>
                <a:cs typeface="Calibri"/>
              </a:rPr>
              <a:t> med deg om </a:t>
            </a:r>
            <a:r>
              <a:rPr lang="en-US" dirty="0" err="1">
                <a:ea typeface="Calibri"/>
                <a:cs typeface="Calibri"/>
              </a:rPr>
              <a:t>dette</a:t>
            </a:r>
            <a:r>
              <a:rPr lang="en-US" dirty="0">
                <a:ea typeface="Calibri"/>
                <a:cs typeface="Calibri"/>
              </a:rPr>
              <a:t> for å </a:t>
            </a:r>
            <a:r>
              <a:rPr lang="en-US" dirty="0" err="1">
                <a:ea typeface="Calibri"/>
                <a:cs typeface="Calibri"/>
              </a:rPr>
              <a:t>blir</a:t>
            </a:r>
            <a:r>
              <a:rPr lang="en-US" dirty="0">
                <a:ea typeface="Calibri"/>
                <a:cs typeface="Calibri"/>
              </a:rPr>
              <a:t> </a:t>
            </a:r>
            <a:r>
              <a:rPr lang="en-US" dirty="0" err="1">
                <a:ea typeface="Calibri"/>
                <a:cs typeface="Calibri"/>
              </a:rPr>
              <a:t>bedre</a:t>
            </a:r>
            <a:r>
              <a:rPr lang="en-US" dirty="0">
                <a:ea typeface="Calibri"/>
                <a:cs typeface="Calibri"/>
              </a:rPr>
              <a:t> </a:t>
            </a:r>
            <a:r>
              <a:rPr lang="en-US" dirty="0" err="1">
                <a:ea typeface="Calibri"/>
                <a:cs typeface="Calibri"/>
              </a:rPr>
              <a:t>kjent</a:t>
            </a:r>
            <a:r>
              <a:rPr lang="en-US" dirty="0">
                <a:ea typeface="Calibri"/>
                <a:cs typeface="Calibri"/>
              </a:rPr>
              <a:t> med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og</a:t>
            </a:r>
            <a:r>
              <a:rPr lang="en-US" dirty="0">
                <a:ea typeface="Calibri"/>
                <a:cs typeface="Calibri"/>
              </a:rPr>
              <a:t> deg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 </a:t>
            </a:r>
          </a:p>
          <a:p>
            <a:pPr lvl="1" indent="-171450">
              <a:buFont typeface="Calibri"/>
              <a:buChar char="-"/>
            </a:pPr>
            <a:r>
              <a:rPr lang="en-US" dirty="0" err="1">
                <a:ea typeface="Calibri"/>
                <a:cs typeface="Calibri"/>
              </a:rPr>
              <a:t>Noen</a:t>
            </a:r>
            <a:r>
              <a:rPr lang="en-US" dirty="0">
                <a:ea typeface="Calibri"/>
                <a:cs typeface="Calibri"/>
              </a:rPr>
              <a:t> ganger lurer </a:t>
            </a:r>
            <a:r>
              <a:rPr lang="en-US" dirty="0" err="1">
                <a:ea typeface="Calibri"/>
                <a:cs typeface="Calibri"/>
              </a:rPr>
              <a:t>barnehageansatte</a:t>
            </a:r>
            <a:r>
              <a:rPr lang="en-US" dirty="0">
                <a:ea typeface="Calibri"/>
                <a:cs typeface="Calibri"/>
              </a:rPr>
              <a:t> </a:t>
            </a:r>
            <a:r>
              <a:rPr lang="en-US" dirty="0" err="1">
                <a:ea typeface="Calibri"/>
                <a:cs typeface="Calibri"/>
              </a:rPr>
              <a:t>på</a:t>
            </a:r>
            <a:r>
              <a:rPr lang="en-US" dirty="0">
                <a:ea typeface="Calibri"/>
                <a:cs typeface="Calibri"/>
              </a:rPr>
              <a:t> om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behov</a:t>
            </a:r>
            <a:r>
              <a:rPr lang="en-US" dirty="0">
                <a:ea typeface="Calibri"/>
                <a:cs typeface="Calibri"/>
              </a:rPr>
              <a:t> for </a:t>
            </a:r>
            <a:r>
              <a:rPr lang="en-US" dirty="0" err="1">
                <a:ea typeface="Calibri"/>
                <a:cs typeface="Calibri"/>
              </a:rPr>
              <a:t>hjelp</a:t>
            </a:r>
            <a:r>
              <a:rPr lang="en-US" dirty="0">
                <a:ea typeface="Calibri"/>
                <a:cs typeface="Calibri"/>
              </a:rPr>
              <a:t> </a:t>
            </a:r>
            <a:r>
              <a:rPr lang="en-US" dirty="0" err="1">
                <a:ea typeface="Calibri"/>
                <a:cs typeface="Calibri"/>
              </a:rPr>
              <a:t>fra</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tjenester</a:t>
            </a:r>
            <a:r>
              <a:rPr lang="en-US" dirty="0">
                <a:ea typeface="Calibri"/>
                <a:cs typeface="Calibri"/>
              </a:rPr>
              <a:t> I </a:t>
            </a:r>
            <a:r>
              <a:rPr lang="en-US" dirty="0" err="1">
                <a:ea typeface="Calibri"/>
                <a:cs typeface="Calibri"/>
              </a:rPr>
              <a:t>kommunnen</a:t>
            </a:r>
            <a:r>
              <a:rPr lang="en-US" dirty="0">
                <a:ea typeface="Calibri"/>
                <a:cs typeface="Calibri"/>
              </a:rPr>
              <a:t>. </a:t>
            </a:r>
          </a:p>
          <a:p>
            <a:pPr lvl="1" indent="-171450">
              <a:buFont typeface="Calibri"/>
              <a:buChar char="-"/>
            </a:pPr>
            <a:endParaRPr lang="en-US" dirty="0">
              <a:ea typeface="Calibri"/>
              <a:cs typeface="Calibri"/>
            </a:endParaRPr>
          </a:p>
          <a:p>
            <a:pPr lvl="1" indent="-171450">
              <a:buFont typeface="Calibri"/>
              <a:buChar char="-"/>
            </a:pPr>
            <a:r>
              <a:rPr lang="en-US" dirty="0" err="1">
                <a:ea typeface="Calibri"/>
                <a:cs typeface="Calibri"/>
              </a:rPr>
              <a:t>Barnehagen</a:t>
            </a:r>
            <a:r>
              <a:rPr lang="en-US" dirty="0">
                <a:ea typeface="Calibri"/>
                <a:cs typeface="Calibri"/>
              </a:rPr>
              <a:t> </a:t>
            </a:r>
            <a:r>
              <a:rPr lang="en-US" dirty="0" err="1">
                <a:ea typeface="Calibri"/>
                <a:cs typeface="Calibri"/>
              </a:rPr>
              <a:t>følger</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vil</a:t>
            </a:r>
            <a:r>
              <a:rPr lang="en-US" dirty="0">
                <a:ea typeface="Calibri"/>
                <a:cs typeface="Calibri"/>
              </a:rPr>
              <a:t> 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å </a:t>
            </a:r>
            <a:r>
              <a:rPr lang="en-US" dirty="0" err="1">
                <a:ea typeface="Calibri"/>
                <a:cs typeface="Calibri"/>
              </a:rPr>
              <a:t>kontakte</a:t>
            </a:r>
            <a:r>
              <a:rPr lang="en-US" dirty="0">
                <a:ea typeface="Calibri"/>
                <a:cs typeface="Calibri"/>
              </a:rPr>
              <a:t> PPT om de </a:t>
            </a:r>
            <a:r>
              <a:rPr lang="en-US" dirty="0" err="1">
                <a:ea typeface="Calibri"/>
                <a:cs typeface="Calibri"/>
              </a:rPr>
              <a:t>mener</a:t>
            </a:r>
            <a:r>
              <a:rPr lang="en-US" dirty="0">
                <a:ea typeface="Calibri"/>
                <a:cs typeface="Calibri"/>
              </a:rPr>
              <a:t> at </a:t>
            </a:r>
            <a:r>
              <a:rPr lang="en-US" dirty="0" err="1">
                <a:ea typeface="Calibri"/>
                <a:cs typeface="Calibri"/>
              </a:rPr>
              <a:t>barnet</a:t>
            </a:r>
            <a:r>
              <a:rPr lang="en-US" dirty="0">
                <a:ea typeface="Calibri"/>
                <a:cs typeface="Calibri"/>
              </a:rPr>
              <a:t> </a:t>
            </a:r>
            <a:r>
              <a:rPr lang="en-US" dirty="0" err="1">
                <a:ea typeface="Calibri"/>
                <a:cs typeface="Calibri"/>
              </a:rPr>
              <a:t>trenger</a:t>
            </a:r>
            <a:r>
              <a:rPr lang="en-US" dirty="0">
                <a:ea typeface="Calibri"/>
                <a:cs typeface="Calibri"/>
              </a:rPr>
              <a:t> </a:t>
            </a:r>
            <a:r>
              <a:rPr lang="en-US" dirty="0" err="1">
                <a:ea typeface="Calibri"/>
                <a:cs typeface="Calibri"/>
              </a:rPr>
              <a:t>ekstra</a:t>
            </a:r>
            <a:r>
              <a:rPr lang="en-US" dirty="0">
                <a:ea typeface="Calibri"/>
                <a:cs typeface="Calibri"/>
              </a:rPr>
              <a:t> </a:t>
            </a:r>
            <a:r>
              <a:rPr lang="en-US" dirty="0" err="1">
                <a:ea typeface="Calibri"/>
                <a:cs typeface="Calibri"/>
              </a:rPr>
              <a:t>støtte</a:t>
            </a:r>
            <a:r>
              <a:rPr lang="en-US" dirty="0">
                <a:ea typeface="Calibri"/>
                <a:cs typeface="Calibri"/>
              </a:rPr>
              <a:t>. Dette er </a:t>
            </a:r>
            <a:r>
              <a:rPr lang="en-US" dirty="0" err="1">
                <a:ea typeface="Calibri"/>
                <a:cs typeface="Calibri"/>
              </a:rPr>
              <a:t>en</a:t>
            </a:r>
            <a:r>
              <a:rPr lang="en-US" dirty="0">
                <a:ea typeface="Calibri"/>
                <a:cs typeface="Calibri"/>
              </a:rPr>
              <a:t> </a:t>
            </a:r>
            <a:r>
              <a:rPr lang="en-US" dirty="0" err="1">
                <a:ea typeface="Calibri"/>
                <a:cs typeface="Calibri"/>
              </a:rPr>
              <a:t>tjeneste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skal</a:t>
            </a:r>
            <a:r>
              <a:rPr lang="en-US" dirty="0">
                <a:ea typeface="Calibri"/>
                <a:cs typeface="Calibri"/>
              </a:rPr>
              <a:t> </a:t>
            </a:r>
            <a:r>
              <a:rPr lang="en-US" dirty="0" err="1">
                <a:ea typeface="Calibri"/>
                <a:cs typeface="Calibri"/>
              </a:rPr>
              <a:t>følge</a:t>
            </a:r>
            <a:r>
              <a:rPr lang="en-US" dirty="0">
                <a:ea typeface="Calibri"/>
                <a:cs typeface="Calibri"/>
              </a:rPr>
              <a:t> med om </a:t>
            </a:r>
            <a:r>
              <a:rPr lang="en-US" dirty="0" err="1">
                <a:ea typeface="Calibri"/>
                <a:cs typeface="Calibri"/>
              </a:rPr>
              <a:t>barnet</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noen</a:t>
            </a:r>
            <a:r>
              <a:rPr lang="en-US" dirty="0">
                <a:ea typeface="Calibri"/>
                <a:cs typeface="Calibri"/>
              </a:rPr>
              <a:t> </a:t>
            </a:r>
            <a:r>
              <a:rPr lang="en-US" dirty="0" err="1">
                <a:ea typeface="Calibri"/>
                <a:cs typeface="Calibri"/>
              </a:rPr>
              <a:t>spesielle</a:t>
            </a:r>
            <a:r>
              <a:rPr lang="en-US" dirty="0">
                <a:ea typeface="Calibri"/>
                <a:cs typeface="Calibri"/>
              </a:rPr>
              <a:t> </a:t>
            </a:r>
            <a:r>
              <a:rPr lang="en-US" dirty="0" err="1">
                <a:ea typeface="Calibri"/>
                <a:cs typeface="Calibri"/>
              </a:rPr>
              <a:t>behov</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foreslå</a:t>
            </a:r>
            <a:r>
              <a:rPr lang="en-US" dirty="0">
                <a:ea typeface="Calibri"/>
                <a:cs typeface="Calibri"/>
              </a:rPr>
              <a:t> </a:t>
            </a:r>
            <a:r>
              <a:rPr lang="en-US" dirty="0" err="1">
                <a:ea typeface="Calibri"/>
                <a:cs typeface="Calibri"/>
              </a:rPr>
              <a:t>tiltak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kan</a:t>
            </a:r>
            <a:r>
              <a:rPr lang="en-US" dirty="0">
                <a:ea typeface="Calibri"/>
                <a:cs typeface="Calibri"/>
              </a:rPr>
              <a:t> </a:t>
            </a:r>
            <a:r>
              <a:rPr lang="en-US" dirty="0" err="1">
                <a:ea typeface="Calibri"/>
                <a:cs typeface="Calibri"/>
              </a:rPr>
              <a:t>hjelpe</a:t>
            </a:r>
            <a:r>
              <a:rPr lang="en-US" dirty="0">
                <a:ea typeface="Calibri"/>
                <a:cs typeface="Calibri"/>
              </a:rPr>
              <a:t> </a:t>
            </a:r>
            <a:r>
              <a:rPr lang="en-US" dirty="0" err="1">
                <a:ea typeface="Calibri"/>
                <a:cs typeface="Calibri"/>
              </a:rPr>
              <a:t>barnet</a:t>
            </a:r>
            <a:r>
              <a:rPr lang="en-US" dirty="0">
                <a:ea typeface="Calibri"/>
                <a:cs typeface="Calibri"/>
              </a:rPr>
              <a:t>. </a:t>
            </a:r>
          </a:p>
          <a:p>
            <a:pPr lvl="1" indent="-171450">
              <a:buFont typeface="Calibri"/>
              <a:buChar char="-"/>
            </a:pPr>
            <a:endParaRPr lang="en-US" dirty="0">
              <a:ea typeface="Calibri"/>
              <a:cs typeface="Calibri"/>
            </a:endParaRPr>
          </a:p>
          <a:p>
            <a:pPr lvl="1" indent="-171450">
              <a:buFont typeface="Calibri"/>
              <a:buChar char="-"/>
            </a:pPr>
            <a:r>
              <a:rPr lang="en-US" dirty="0" err="1">
                <a:ea typeface="Calibri"/>
                <a:cs typeface="Calibri"/>
              </a:rPr>
              <a:t>Barnehager</a:t>
            </a:r>
            <a:r>
              <a:rPr lang="en-US" dirty="0">
                <a:ea typeface="Calibri"/>
                <a:cs typeface="Calibri"/>
              </a:rPr>
              <a:t> er </a:t>
            </a:r>
            <a:r>
              <a:rPr lang="en-US" dirty="0" err="1">
                <a:ea typeface="Calibri"/>
                <a:cs typeface="Calibri"/>
              </a:rPr>
              <a:t>støttet</a:t>
            </a:r>
            <a:r>
              <a:rPr lang="en-US" dirty="0">
                <a:ea typeface="Calibri"/>
                <a:cs typeface="Calibri"/>
              </a:rPr>
              <a:t> av det </a:t>
            </a:r>
            <a:r>
              <a:rPr lang="en-US" dirty="0" err="1">
                <a:ea typeface="Calibri"/>
                <a:cs typeface="Calibri"/>
              </a:rPr>
              <a:t>offentlige</a:t>
            </a:r>
            <a:r>
              <a:rPr lang="en-US" dirty="0">
                <a:ea typeface="Calibri"/>
                <a:cs typeface="Calibri"/>
              </a:rPr>
              <a:t>, men det </a:t>
            </a:r>
            <a:r>
              <a:rPr lang="en-US" dirty="0" err="1">
                <a:ea typeface="Calibri"/>
                <a:cs typeface="Calibri"/>
              </a:rPr>
              <a:t>koster</a:t>
            </a:r>
            <a:r>
              <a:rPr lang="en-US" dirty="0">
                <a:ea typeface="Calibri"/>
                <a:cs typeface="Calibri"/>
              </a:rPr>
              <a:t> </a:t>
            </a:r>
            <a:r>
              <a:rPr lang="en-US" dirty="0" err="1">
                <a:ea typeface="Calibri"/>
                <a:cs typeface="Calibri"/>
              </a:rPr>
              <a:t>penger</a:t>
            </a:r>
            <a:r>
              <a:rPr lang="en-US" dirty="0">
                <a:ea typeface="Calibri"/>
                <a:cs typeface="Calibri"/>
              </a:rPr>
              <a:t> å ha </a:t>
            </a:r>
            <a:r>
              <a:rPr lang="en-US" dirty="0" err="1">
                <a:ea typeface="Calibri"/>
                <a:cs typeface="Calibri"/>
              </a:rPr>
              <a:t>barnet</a:t>
            </a:r>
            <a:r>
              <a:rPr lang="en-US" dirty="0">
                <a:ea typeface="Calibri"/>
                <a:cs typeface="Calibri"/>
              </a:rPr>
              <a:t> I </a:t>
            </a:r>
            <a:r>
              <a:rPr lang="en-US" dirty="0" err="1">
                <a:ea typeface="Calibri"/>
                <a:cs typeface="Calibri"/>
              </a:rPr>
              <a:t>barnehage</a:t>
            </a:r>
            <a:r>
              <a:rPr lang="en-US" dirty="0">
                <a:ea typeface="Calibri"/>
                <a:cs typeface="Calibri"/>
              </a:rPr>
              <a:t>. Det </a:t>
            </a:r>
            <a:r>
              <a:rPr lang="en-US" dirty="0" err="1">
                <a:ea typeface="Calibri"/>
                <a:cs typeface="Calibri"/>
              </a:rPr>
              <a:t>finnes</a:t>
            </a:r>
            <a:r>
              <a:rPr lang="en-US" dirty="0">
                <a:ea typeface="Calibri"/>
                <a:cs typeface="Calibri"/>
              </a:rPr>
              <a:t> </a:t>
            </a:r>
            <a:r>
              <a:rPr lang="en-US" dirty="0" err="1">
                <a:ea typeface="Calibri"/>
                <a:cs typeface="Calibri"/>
              </a:rPr>
              <a:t>støtteordninger</a:t>
            </a:r>
            <a:r>
              <a:rPr lang="en-US" dirty="0">
                <a:ea typeface="Calibri"/>
                <a:cs typeface="Calibri"/>
              </a:rPr>
              <a:t> om man </a:t>
            </a:r>
            <a:r>
              <a:rPr lang="en-US" dirty="0" err="1">
                <a:ea typeface="Calibri"/>
                <a:cs typeface="Calibri"/>
              </a:rPr>
              <a:t>ikke</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mulighet</a:t>
            </a:r>
            <a:r>
              <a:rPr lang="en-US" dirty="0">
                <a:ea typeface="Calibri"/>
                <a:cs typeface="Calibri"/>
              </a:rPr>
              <a:t> </a:t>
            </a:r>
            <a:r>
              <a:rPr lang="en-US" dirty="0" err="1">
                <a:ea typeface="Calibri"/>
                <a:cs typeface="Calibri"/>
              </a:rPr>
              <a:t>til</a:t>
            </a:r>
            <a:r>
              <a:rPr lang="en-US" dirty="0">
                <a:ea typeface="Calibri"/>
                <a:cs typeface="Calibri"/>
              </a:rPr>
              <a:t> å </a:t>
            </a:r>
            <a:r>
              <a:rPr lang="en-US" dirty="0" err="1">
                <a:ea typeface="Calibri"/>
                <a:cs typeface="Calibri"/>
              </a:rPr>
              <a:t>betale</a:t>
            </a:r>
            <a:r>
              <a:rPr lang="en-US" dirty="0">
                <a:ea typeface="Calibri"/>
                <a:cs typeface="Calibri"/>
              </a:rPr>
              <a:t> </a:t>
            </a:r>
            <a:r>
              <a:rPr lang="en-US" dirty="0" err="1">
                <a:ea typeface="Calibri"/>
                <a:cs typeface="Calibri"/>
              </a:rPr>
              <a:t>dette</a:t>
            </a:r>
            <a:r>
              <a:rPr lang="en-US" dirty="0">
                <a:ea typeface="Calibri"/>
                <a:cs typeface="Calibri"/>
              </a:rPr>
              <a:t>. Her </a:t>
            </a:r>
            <a:r>
              <a:rPr lang="en-US" dirty="0" err="1">
                <a:ea typeface="Calibri"/>
                <a:cs typeface="Calibri"/>
              </a:rPr>
              <a:t>kan</a:t>
            </a:r>
            <a:r>
              <a:rPr lang="en-US" dirty="0">
                <a:ea typeface="Calibri"/>
                <a:cs typeface="Calibri"/>
              </a:rPr>
              <a:t> du </a:t>
            </a:r>
            <a:r>
              <a:rPr lang="en-US" dirty="0" err="1">
                <a:ea typeface="Calibri"/>
                <a:cs typeface="Calibri"/>
              </a:rPr>
              <a:t>eventuelt</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om </a:t>
            </a:r>
            <a:r>
              <a:rPr lang="en-US" dirty="0" err="1">
                <a:ea typeface="Calibri"/>
                <a:cs typeface="Calibri"/>
              </a:rPr>
              <a:t>makspris</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barnehagene</a:t>
            </a:r>
            <a:r>
              <a:rPr lang="en-US" dirty="0">
                <a:ea typeface="Calibri"/>
                <a:cs typeface="Calibri"/>
              </a:rPr>
              <a:t>, om gratis </a:t>
            </a:r>
            <a:r>
              <a:rPr lang="en-US" dirty="0" err="1">
                <a:ea typeface="Calibri"/>
                <a:cs typeface="Calibri"/>
              </a:rPr>
              <a:t>kjernetid</a:t>
            </a:r>
            <a:r>
              <a:rPr lang="en-US" dirty="0">
                <a:ea typeface="Calibri"/>
                <a:cs typeface="Calibri"/>
              </a:rPr>
              <a:t> for </a:t>
            </a:r>
            <a:r>
              <a:rPr lang="en-US" dirty="0" err="1">
                <a:ea typeface="Calibri"/>
                <a:cs typeface="Calibri"/>
              </a:rPr>
              <a:t>lavinntektsfamilier</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støttetiltak</a:t>
            </a:r>
            <a:r>
              <a:rPr lang="en-US" dirty="0">
                <a:ea typeface="Calibri"/>
                <a:cs typeface="Calibri"/>
              </a:rPr>
              <a:t>.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Alle barn er I </a:t>
            </a:r>
            <a:r>
              <a:rPr lang="en-US" dirty="0" err="1">
                <a:ea typeface="Calibri"/>
                <a:cs typeface="Calibri"/>
              </a:rPr>
              <a:t>skole</a:t>
            </a:r>
            <a:endParaRPr lang="en-US" dirty="0">
              <a:cs typeface="Calibri"/>
            </a:endParaRPr>
          </a:p>
          <a:p>
            <a:pPr lvl="1" indent="-171450">
              <a:buFont typeface="Calibri"/>
              <a:buChar char="-"/>
            </a:pPr>
            <a:r>
              <a:rPr lang="en-US" dirty="0">
                <a:ea typeface="Calibri"/>
                <a:cs typeface="Calibri"/>
              </a:rPr>
              <a:t>Her er det </a:t>
            </a:r>
            <a:r>
              <a:rPr lang="en-US" dirty="0" err="1">
                <a:ea typeface="Calibri"/>
                <a:cs typeface="Calibri"/>
              </a:rPr>
              <a:t>først</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fremst</a:t>
            </a:r>
            <a:r>
              <a:rPr lang="en-US" dirty="0">
                <a:ea typeface="Calibri"/>
                <a:cs typeface="Calibri"/>
              </a:rPr>
              <a:t> </a:t>
            </a:r>
            <a:r>
              <a:rPr lang="en-US" dirty="0" err="1">
                <a:ea typeface="Calibri"/>
                <a:cs typeface="Calibri"/>
              </a:rPr>
              <a:t>læring</a:t>
            </a:r>
            <a:r>
              <a:rPr lang="en-US" dirty="0">
                <a:ea typeface="Calibri"/>
                <a:cs typeface="Calibri"/>
              </a:rPr>
              <a:t> </a:t>
            </a:r>
            <a:r>
              <a:rPr lang="en-US" dirty="0" err="1">
                <a:ea typeface="Calibri"/>
                <a:cs typeface="Calibri"/>
              </a:rPr>
              <a:t>og</a:t>
            </a:r>
            <a:r>
              <a:rPr lang="en-US" dirty="0">
                <a:ea typeface="Calibri"/>
                <a:cs typeface="Calibri"/>
              </a:rPr>
              <a:t> lek/</a:t>
            </a:r>
            <a:r>
              <a:rPr lang="en-US" dirty="0" err="1">
                <a:ea typeface="Calibri"/>
                <a:cs typeface="Calibri"/>
              </a:rPr>
              <a:t>sosialt</a:t>
            </a:r>
            <a:r>
              <a:rPr lang="en-US" dirty="0">
                <a:ea typeface="Calibri"/>
                <a:cs typeface="Calibri"/>
              </a:rPr>
              <a:t> </a:t>
            </a:r>
            <a:r>
              <a:rPr lang="en-US" dirty="0" err="1">
                <a:ea typeface="Calibri"/>
                <a:cs typeface="Calibri"/>
              </a:rPr>
              <a:t>samvær</a:t>
            </a:r>
            <a:r>
              <a:rPr lang="en-US" dirty="0">
                <a:ea typeface="Calibri"/>
                <a:cs typeface="Calibri"/>
              </a:rPr>
              <a:t> med </a:t>
            </a:r>
            <a:r>
              <a:rPr lang="en-US" dirty="0" err="1">
                <a:ea typeface="Calibri"/>
                <a:cs typeface="Calibri"/>
              </a:rPr>
              <a:t>andre</a:t>
            </a:r>
            <a:r>
              <a:rPr lang="en-US" dirty="0">
                <a:ea typeface="Calibri"/>
                <a:cs typeface="Calibri"/>
              </a:rPr>
              <a:t> barn. Det er </a:t>
            </a:r>
            <a:r>
              <a:rPr lang="en-US" dirty="0" err="1">
                <a:ea typeface="Calibri"/>
                <a:cs typeface="Calibri"/>
              </a:rPr>
              <a:t>lærere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voksne</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stede</a:t>
            </a:r>
            <a:r>
              <a:rPr lang="en-US" dirty="0">
                <a:ea typeface="Calibri"/>
                <a:cs typeface="Calibri"/>
              </a:rPr>
              <a:t>.</a:t>
            </a:r>
          </a:p>
          <a:p>
            <a:pPr lvl="1" indent="-171450">
              <a:buFont typeface="Calibri"/>
              <a:buChar char="-"/>
            </a:pPr>
            <a:r>
              <a:rPr lang="en-US" dirty="0">
                <a:ea typeface="Calibri"/>
                <a:cs typeface="Calibri"/>
              </a:rPr>
              <a:t>Det </a:t>
            </a:r>
            <a:r>
              <a:rPr lang="en-US" dirty="0" err="1">
                <a:ea typeface="Calibri"/>
                <a:cs typeface="Calibri"/>
              </a:rPr>
              <a:t>som</a:t>
            </a:r>
            <a:r>
              <a:rPr lang="en-US" dirty="0">
                <a:ea typeface="Calibri"/>
                <a:cs typeface="Calibri"/>
              </a:rPr>
              <a:t> </a:t>
            </a:r>
            <a:r>
              <a:rPr lang="en-US" dirty="0" err="1">
                <a:ea typeface="Calibri"/>
                <a:cs typeface="Calibri"/>
              </a:rPr>
              <a:t>forventes</a:t>
            </a:r>
            <a:r>
              <a:rPr lang="en-US" dirty="0">
                <a:ea typeface="Calibri"/>
                <a:cs typeface="Calibri"/>
              </a:rPr>
              <a:t> av </a:t>
            </a:r>
            <a:r>
              <a:rPr lang="en-US" dirty="0" err="1">
                <a:ea typeface="Calibri"/>
                <a:cs typeface="Calibri"/>
              </a:rPr>
              <a:t>foreldrene</a:t>
            </a:r>
            <a:r>
              <a:rPr lang="en-US" dirty="0">
                <a:ea typeface="Calibri"/>
                <a:cs typeface="Calibri"/>
              </a:rPr>
              <a:t> er å </a:t>
            </a:r>
            <a:r>
              <a:rPr lang="en-US" dirty="0" err="1">
                <a:ea typeface="Calibri"/>
                <a:cs typeface="Calibri"/>
              </a:rPr>
              <a:t>følge</a:t>
            </a:r>
            <a:r>
              <a:rPr lang="en-US" dirty="0">
                <a:ea typeface="Calibri"/>
                <a:cs typeface="Calibri"/>
              </a:rPr>
              <a:t> med </a:t>
            </a:r>
            <a:r>
              <a:rPr lang="en-US" dirty="0" err="1">
                <a:ea typeface="Calibri"/>
                <a:cs typeface="Calibri"/>
              </a:rPr>
              <a:t>på</a:t>
            </a:r>
            <a:r>
              <a:rPr lang="en-US" dirty="0">
                <a:ea typeface="Calibri"/>
                <a:cs typeface="Calibri"/>
              </a:rPr>
              <a:t> at </a:t>
            </a:r>
            <a:r>
              <a:rPr lang="en-US" dirty="0" err="1">
                <a:ea typeface="Calibri"/>
                <a:cs typeface="Calibri"/>
              </a:rPr>
              <a:t>barna</a:t>
            </a:r>
            <a:r>
              <a:rPr lang="en-US" dirty="0">
                <a:ea typeface="Calibri"/>
                <a:cs typeface="Calibri"/>
              </a:rPr>
              <a:t> </a:t>
            </a:r>
            <a:r>
              <a:rPr lang="en-US" dirty="0" err="1">
                <a:ea typeface="Calibri"/>
                <a:cs typeface="Calibri"/>
              </a:rPr>
              <a:t>gjør</a:t>
            </a:r>
            <a:r>
              <a:rPr lang="en-US" dirty="0">
                <a:ea typeface="Calibri"/>
                <a:cs typeface="Calibri"/>
              </a:rPr>
              <a:t> </a:t>
            </a:r>
            <a:r>
              <a:rPr lang="en-US" dirty="0" err="1">
                <a:ea typeface="Calibri"/>
                <a:cs typeface="Calibri"/>
              </a:rPr>
              <a:t>lekser</a:t>
            </a:r>
            <a:r>
              <a:rPr lang="en-US" dirty="0">
                <a:ea typeface="Calibri"/>
                <a:cs typeface="Calibri"/>
              </a:rPr>
              <a:t>, </a:t>
            </a:r>
            <a:r>
              <a:rPr lang="en-US" dirty="0" err="1">
                <a:ea typeface="Calibri"/>
                <a:cs typeface="Calibri"/>
              </a:rPr>
              <a:t>har</a:t>
            </a:r>
            <a:r>
              <a:rPr lang="en-US" dirty="0">
                <a:ea typeface="Calibri"/>
                <a:cs typeface="Calibri"/>
              </a:rPr>
              <a:t> med </a:t>
            </a:r>
            <a:r>
              <a:rPr lang="en-US" dirty="0" err="1">
                <a:ea typeface="Calibri"/>
                <a:cs typeface="Calibri"/>
              </a:rPr>
              <a:t>matpakke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turutstyr</a:t>
            </a:r>
            <a:r>
              <a:rPr lang="en-US" dirty="0">
                <a:ea typeface="Calibri"/>
                <a:cs typeface="Calibri"/>
              </a:rPr>
              <a:t>. </a:t>
            </a:r>
            <a:endParaRPr lang="en-US" dirty="0"/>
          </a:p>
          <a:p>
            <a:pPr lvl="1" indent="-171450">
              <a:buFont typeface="Calibri"/>
              <a:buChar char="-"/>
            </a:pPr>
            <a:r>
              <a:rPr lang="en-US" dirty="0">
                <a:ea typeface="Calibri"/>
                <a:cs typeface="Calibri"/>
              </a:rPr>
              <a:t>Det </a:t>
            </a:r>
            <a:r>
              <a:rPr lang="en-US" dirty="0" err="1">
                <a:ea typeface="Calibri"/>
                <a:cs typeface="Calibri"/>
              </a:rPr>
              <a:t>koster</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penger</a:t>
            </a:r>
            <a:endParaRPr lang="en-US" dirty="0"/>
          </a:p>
          <a:p>
            <a:pPr lvl="1" indent="-171450">
              <a:buFont typeface="Calibri"/>
              <a:buChar char="-"/>
            </a:pPr>
            <a:r>
              <a:rPr lang="en-US" dirty="0" err="1">
                <a:ea typeface="Calibri"/>
                <a:cs typeface="Calibri"/>
              </a:rPr>
              <a:t>Skolen</a:t>
            </a:r>
            <a:r>
              <a:rPr lang="en-US" dirty="0">
                <a:ea typeface="Calibri"/>
                <a:cs typeface="Calibri"/>
              </a:rPr>
              <a:t>/</a:t>
            </a:r>
            <a:r>
              <a:rPr lang="en-US" dirty="0" err="1">
                <a:ea typeface="Calibri"/>
                <a:cs typeface="Calibri"/>
              </a:rPr>
              <a:t>lærer</a:t>
            </a:r>
            <a:r>
              <a:rPr lang="en-US" dirty="0">
                <a:ea typeface="Calibri"/>
                <a:cs typeface="Calibri"/>
              </a:rPr>
              <a:t> </a:t>
            </a:r>
            <a:r>
              <a:rPr lang="en-US" dirty="0" err="1">
                <a:ea typeface="Calibri"/>
                <a:cs typeface="Calibri"/>
              </a:rPr>
              <a:t>gir</a:t>
            </a:r>
            <a:r>
              <a:rPr lang="en-US" dirty="0">
                <a:ea typeface="Calibri"/>
                <a:cs typeface="Calibri"/>
              </a:rPr>
              <a:t> </a:t>
            </a:r>
            <a:r>
              <a:rPr lang="en-US" dirty="0" err="1">
                <a:ea typeface="Calibri"/>
                <a:cs typeface="Calibri"/>
              </a:rPr>
              <a:t>beskjed</a:t>
            </a:r>
            <a:r>
              <a:rPr lang="en-US" dirty="0">
                <a:ea typeface="Calibri"/>
                <a:cs typeface="Calibri"/>
              </a:rPr>
              <a:t> om det er </a:t>
            </a:r>
            <a:r>
              <a:rPr lang="en-US" dirty="0" err="1">
                <a:ea typeface="Calibri"/>
                <a:cs typeface="Calibri"/>
              </a:rPr>
              <a:t>noe</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skjer</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skolen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Feks</a:t>
            </a:r>
            <a:r>
              <a:rPr lang="en-US" dirty="0">
                <a:ea typeface="Calibri"/>
                <a:cs typeface="Calibri"/>
              </a:rPr>
              <a:t> om det er </a:t>
            </a:r>
            <a:r>
              <a:rPr lang="en-US" dirty="0" err="1">
                <a:ea typeface="Calibri"/>
                <a:cs typeface="Calibri"/>
              </a:rPr>
              <a:t>noe</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skal</a:t>
            </a:r>
            <a:r>
              <a:rPr lang="en-US" dirty="0">
                <a:ea typeface="Calibri"/>
                <a:cs typeface="Calibri"/>
              </a:rPr>
              <a:t> ta med </a:t>
            </a:r>
            <a:r>
              <a:rPr lang="en-US" dirty="0" err="1">
                <a:ea typeface="Calibri"/>
                <a:cs typeface="Calibri"/>
              </a:rPr>
              <a:t>på</a:t>
            </a:r>
            <a:r>
              <a:rPr lang="en-US" dirty="0">
                <a:ea typeface="Calibri"/>
                <a:cs typeface="Calibri"/>
              </a:rPr>
              <a:t> </a:t>
            </a:r>
            <a:r>
              <a:rPr lang="en-US" dirty="0" err="1">
                <a:ea typeface="Calibri"/>
                <a:cs typeface="Calibri"/>
              </a:rPr>
              <a:t>skolen</a:t>
            </a:r>
            <a:r>
              <a:rPr lang="en-US" dirty="0">
                <a:ea typeface="Calibri"/>
                <a:cs typeface="Calibri"/>
              </a:rPr>
              <a:t> (</a:t>
            </a:r>
            <a:r>
              <a:rPr lang="en-US" dirty="0" err="1">
                <a:ea typeface="Calibri"/>
                <a:cs typeface="Calibri"/>
              </a:rPr>
              <a:t>f.eks</a:t>
            </a:r>
            <a:r>
              <a:rPr lang="en-US" dirty="0">
                <a:ea typeface="Calibri"/>
                <a:cs typeface="Calibri"/>
              </a:rPr>
              <a:t> ha med seg </a:t>
            </a:r>
            <a:r>
              <a:rPr lang="en-US" dirty="0" err="1">
                <a:ea typeface="Calibri"/>
                <a:cs typeface="Calibri"/>
              </a:rPr>
              <a:t>kleskift</a:t>
            </a:r>
            <a:r>
              <a:rPr lang="en-US" dirty="0">
                <a:ea typeface="Calibri"/>
                <a:cs typeface="Calibri"/>
              </a:rPr>
              <a:t>, </a:t>
            </a:r>
            <a:r>
              <a:rPr lang="en-US" dirty="0" err="1">
                <a:ea typeface="Calibri"/>
                <a:cs typeface="Calibri"/>
              </a:rPr>
              <a:t>skolebøker</a:t>
            </a:r>
            <a:r>
              <a:rPr lang="en-US" dirty="0">
                <a:ea typeface="Calibri"/>
                <a:cs typeface="Calibri"/>
              </a:rPr>
              <a:t> </a:t>
            </a:r>
            <a:r>
              <a:rPr lang="en-US" dirty="0" err="1">
                <a:ea typeface="Calibri"/>
                <a:cs typeface="Calibri"/>
              </a:rPr>
              <a:t>osv</a:t>
            </a:r>
            <a:r>
              <a:rPr lang="en-US" dirty="0">
                <a:ea typeface="Calibri"/>
                <a:cs typeface="Calibri"/>
              </a:rPr>
              <a:t>...). </a:t>
            </a:r>
          </a:p>
          <a:p>
            <a:pPr lvl="1" indent="-171450">
              <a:buFont typeface="Calibri"/>
              <a:buChar char="-"/>
            </a:pPr>
            <a:r>
              <a:rPr lang="en-US" dirty="0">
                <a:ea typeface="Calibri"/>
                <a:cs typeface="Calibri"/>
              </a:rPr>
              <a:t>Kan ta </a:t>
            </a:r>
            <a:r>
              <a:rPr lang="en-US" dirty="0" err="1">
                <a:ea typeface="Calibri"/>
                <a:cs typeface="Calibri"/>
              </a:rPr>
              <a:t>kontakt</a:t>
            </a:r>
            <a:r>
              <a:rPr lang="en-US" dirty="0">
                <a:ea typeface="Calibri"/>
                <a:cs typeface="Calibri"/>
              </a:rPr>
              <a:t> med </a:t>
            </a:r>
            <a:r>
              <a:rPr lang="en-US" dirty="0" err="1">
                <a:ea typeface="Calibri"/>
                <a:cs typeface="Calibri"/>
              </a:rPr>
              <a:t>skolen</a:t>
            </a:r>
            <a:r>
              <a:rPr lang="en-US" dirty="0">
                <a:ea typeface="Calibri"/>
                <a:cs typeface="Calibri"/>
              </a:rPr>
              <a:t>/</a:t>
            </a:r>
            <a:r>
              <a:rPr lang="en-US" dirty="0" err="1">
                <a:ea typeface="Calibri"/>
                <a:cs typeface="Calibri"/>
              </a:rPr>
              <a:t>lærer</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dersom</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tenker</a:t>
            </a:r>
            <a:r>
              <a:rPr lang="en-US" dirty="0">
                <a:ea typeface="Calibri"/>
                <a:cs typeface="Calibri"/>
              </a:rPr>
              <a:t> det er </a:t>
            </a:r>
            <a:r>
              <a:rPr lang="en-US" dirty="0" err="1">
                <a:ea typeface="Calibri"/>
                <a:cs typeface="Calibri"/>
              </a:rPr>
              <a:t>noe</a:t>
            </a:r>
            <a:r>
              <a:rPr lang="en-US" dirty="0">
                <a:ea typeface="Calibri"/>
                <a:cs typeface="Calibri"/>
              </a:rPr>
              <a:t> det er </a:t>
            </a:r>
            <a:r>
              <a:rPr lang="en-US" dirty="0" err="1">
                <a:ea typeface="Calibri"/>
                <a:cs typeface="Calibri"/>
              </a:rPr>
              <a:t>viktig</a:t>
            </a:r>
            <a:r>
              <a:rPr lang="en-US" dirty="0">
                <a:ea typeface="Calibri"/>
                <a:cs typeface="Calibri"/>
              </a:rPr>
              <a:t> de vet om </a:t>
            </a:r>
            <a:r>
              <a:rPr lang="en-US" dirty="0" err="1">
                <a:ea typeface="Calibri"/>
                <a:cs typeface="Calibri"/>
              </a:rPr>
              <a:t>barnet</a:t>
            </a:r>
            <a:r>
              <a:rPr lang="en-US" dirty="0">
                <a:ea typeface="Calibri"/>
                <a:cs typeface="Calibri"/>
              </a:rPr>
              <a:t> </a:t>
            </a:r>
            <a:r>
              <a:rPr lang="en-US" dirty="0" err="1">
                <a:ea typeface="Calibri"/>
                <a:cs typeface="Calibri"/>
              </a:rPr>
              <a:t>ditt</a:t>
            </a:r>
            <a:r>
              <a:rPr lang="en-US" dirty="0">
                <a:ea typeface="Calibri"/>
                <a:cs typeface="Calibri"/>
              </a:rPr>
              <a:t> (</a:t>
            </a:r>
            <a:r>
              <a:rPr lang="en-US" dirty="0" err="1">
                <a:ea typeface="Calibri"/>
                <a:cs typeface="Calibri"/>
              </a:rPr>
              <a:t>gi</a:t>
            </a:r>
            <a:r>
              <a:rPr lang="en-US" dirty="0">
                <a:ea typeface="Calibri"/>
                <a:cs typeface="Calibri"/>
              </a:rPr>
              <a:t> </a:t>
            </a:r>
            <a:r>
              <a:rPr lang="en-US" dirty="0" err="1">
                <a:ea typeface="Calibri"/>
                <a:cs typeface="Calibri"/>
              </a:rPr>
              <a:t>eksempler</a:t>
            </a:r>
            <a:r>
              <a:rPr lang="en-US" dirty="0">
                <a:ea typeface="Calibri"/>
                <a:cs typeface="Calibri"/>
              </a:rPr>
              <a:t>)</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skolen</a:t>
            </a:r>
            <a:r>
              <a:rPr lang="en-US" dirty="0">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Si </a:t>
            </a:r>
            <a:r>
              <a:rPr lang="en-US" dirty="0" err="1">
                <a:ea typeface="Calibri"/>
                <a:cs typeface="Calibri"/>
              </a:rPr>
              <a:t>fra</a:t>
            </a:r>
            <a:r>
              <a:rPr lang="en-US" dirty="0">
                <a:ea typeface="Calibri"/>
                <a:cs typeface="Calibri"/>
              </a:rPr>
              <a:t> </a:t>
            </a:r>
            <a:r>
              <a:rPr lang="en-US" dirty="0" err="1">
                <a:ea typeface="Calibri"/>
                <a:cs typeface="Calibri"/>
              </a:rPr>
              <a:t>hver</a:t>
            </a:r>
            <a:r>
              <a:rPr lang="en-US" dirty="0">
                <a:ea typeface="Calibri"/>
                <a:cs typeface="Calibri"/>
              </a:rPr>
              <a:t> </a:t>
            </a:r>
            <a:r>
              <a:rPr lang="en-US" dirty="0" err="1">
                <a:ea typeface="Calibri"/>
                <a:cs typeface="Calibri"/>
              </a:rPr>
              <a:t>dag</a:t>
            </a:r>
            <a:r>
              <a:rPr lang="en-US" dirty="0">
                <a:ea typeface="Calibri"/>
                <a:cs typeface="Calibri"/>
              </a:rPr>
              <a:t> </a:t>
            </a:r>
            <a:r>
              <a:rPr lang="en-US" dirty="0" err="1">
                <a:ea typeface="Calibri"/>
                <a:cs typeface="Calibri"/>
              </a:rPr>
              <a:t>dersom</a:t>
            </a:r>
            <a:r>
              <a:rPr lang="en-US" dirty="0">
                <a:ea typeface="Calibri"/>
                <a:cs typeface="Calibri"/>
              </a:rPr>
              <a:t> </a:t>
            </a:r>
            <a:r>
              <a:rPr lang="en-US" dirty="0" err="1">
                <a:ea typeface="Calibri"/>
                <a:cs typeface="Calibri"/>
              </a:rPr>
              <a:t>barnet</a:t>
            </a:r>
            <a:r>
              <a:rPr lang="en-US" dirty="0">
                <a:ea typeface="Calibri"/>
                <a:cs typeface="Calibri"/>
              </a:rPr>
              <a:t> er </a:t>
            </a:r>
            <a:r>
              <a:rPr lang="en-US" dirty="0" err="1">
                <a:ea typeface="Calibri"/>
                <a:cs typeface="Calibri"/>
              </a:rPr>
              <a:t>sykt</a:t>
            </a:r>
            <a:r>
              <a:rPr lang="en-US" dirty="0">
                <a:ea typeface="Calibri"/>
                <a:cs typeface="Calibri"/>
              </a:rPr>
              <a:t> I </a:t>
            </a:r>
            <a:r>
              <a:rPr lang="en-US" dirty="0" err="1">
                <a:ea typeface="Calibri"/>
                <a:cs typeface="Calibri"/>
              </a:rPr>
              <a:t>flere</a:t>
            </a:r>
            <a:r>
              <a:rPr lang="en-US" dirty="0">
                <a:ea typeface="Calibri"/>
                <a:cs typeface="Calibri"/>
              </a:rPr>
              <a:t> </a:t>
            </a:r>
            <a:r>
              <a:rPr lang="en-US" dirty="0" err="1">
                <a:ea typeface="Calibri"/>
                <a:cs typeface="Calibri"/>
              </a:rPr>
              <a:t>dager</a:t>
            </a:r>
            <a:r>
              <a:rPr lang="en-US" dirty="0">
                <a:ea typeface="Calibri"/>
                <a:cs typeface="Calibri"/>
              </a:rPr>
              <a:t>.  </a:t>
            </a:r>
          </a:p>
          <a:p>
            <a:pPr lvl="1" indent="-171450">
              <a:buFont typeface="Calibri"/>
              <a:buChar char="-"/>
            </a:pPr>
            <a:r>
              <a:rPr lang="en-US" dirty="0">
                <a:ea typeface="Calibri"/>
                <a:cs typeface="Calibri"/>
              </a:rPr>
              <a:t>Delta </a:t>
            </a:r>
            <a:r>
              <a:rPr lang="en-US" dirty="0" err="1">
                <a:ea typeface="Calibri"/>
                <a:cs typeface="Calibri"/>
              </a:rPr>
              <a:t>på</a:t>
            </a:r>
            <a:r>
              <a:rPr lang="en-US" dirty="0">
                <a:ea typeface="Calibri"/>
                <a:cs typeface="Calibri"/>
              </a:rPr>
              <a:t> </a:t>
            </a:r>
            <a:r>
              <a:rPr lang="en-US" dirty="0" err="1">
                <a:ea typeface="Calibri"/>
                <a:cs typeface="Calibri"/>
              </a:rPr>
              <a:t>foreldresamtale</a:t>
            </a:r>
            <a:r>
              <a:rPr lang="en-US" dirty="0">
                <a:ea typeface="Calibri"/>
                <a:cs typeface="Calibri"/>
              </a:rPr>
              <a:t>, </a:t>
            </a:r>
            <a:r>
              <a:rPr lang="en-US" dirty="0" err="1">
                <a:ea typeface="Calibri"/>
                <a:cs typeface="Calibri"/>
              </a:rPr>
              <a:t>foreldremøter</a:t>
            </a:r>
            <a:endParaRPr lang="en-US" dirty="0">
              <a:ea typeface="Calibri"/>
              <a:cs typeface="Calibri"/>
            </a:endParaRPr>
          </a:p>
          <a:p>
            <a:pPr lvl="1" indent="-171450">
              <a:buFont typeface="Calibri"/>
              <a:buChar char="-"/>
            </a:pPr>
            <a:r>
              <a:rPr lang="nb-NO" dirty="0"/>
              <a:t>Også her vil PPT bli kontaktet om det er slik at skolen vurderer at barnet har behov for ekstra hjelp.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dirty="0" err="1">
                <a:ea typeface="Calibri"/>
                <a:cs typeface="Calibri"/>
              </a:rPr>
              <a:t>Fritidsaktiviteter</a:t>
            </a:r>
            <a:endParaRPr lang="en-US" dirty="0">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dirty="0">
                <a:ea typeface="Calibri"/>
                <a:cs typeface="Calibri"/>
              </a:rPr>
              <a:t>Det </a:t>
            </a:r>
            <a:r>
              <a:rPr lang="en-US" dirty="0" err="1">
                <a:ea typeface="Calibri"/>
                <a:cs typeface="Calibri"/>
              </a:rPr>
              <a:t>vil</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denne</a:t>
            </a:r>
            <a:r>
              <a:rPr lang="en-US" dirty="0">
                <a:ea typeface="Calibri"/>
                <a:cs typeface="Calibri"/>
              </a:rPr>
              <a:t> </a:t>
            </a:r>
            <a:r>
              <a:rPr lang="en-US" dirty="0" err="1">
                <a:ea typeface="Calibri"/>
                <a:cs typeface="Calibri"/>
              </a:rPr>
              <a:t>sliden</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viktig</a:t>
            </a:r>
            <a:r>
              <a:rPr lang="en-US" dirty="0">
                <a:ea typeface="Calibri"/>
                <a:cs typeface="Calibri"/>
              </a:rPr>
              <a:t> å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om at </a:t>
            </a:r>
            <a:r>
              <a:rPr lang="en-US" dirty="0" err="1">
                <a:ea typeface="Calibri"/>
                <a:cs typeface="Calibri"/>
              </a:rPr>
              <a:t>barna</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behov</a:t>
            </a:r>
            <a:r>
              <a:rPr lang="en-US" dirty="0">
                <a:ea typeface="Calibri"/>
                <a:cs typeface="Calibri"/>
              </a:rPr>
              <a:t> for å </a:t>
            </a:r>
            <a:r>
              <a:rPr lang="en-US" dirty="0" err="1">
                <a:ea typeface="Calibri"/>
                <a:cs typeface="Calibri"/>
              </a:rPr>
              <a:t>kunne</a:t>
            </a:r>
            <a:r>
              <a:rPr lang="en-US" dirty="0">
                <a:ea typeface="Calibri"/>
                <a:cs typeface="Calibri"/>
              </a:rPr>
              <a:t> </a:t>
            </a:r>
            <a:r>
              <a:rPr lang="en-US" dirty="0" err="1">
                <a:ea typeface="Calibri"/>
                <a:cs typeface="Calibri"/>
              </a:rPr>
              <a:t>være</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de liker, </a:t>
            </a:r>
            <a:r>
              <a:rPr lang="en-US" dirty="0" err="1">
                <a:ea typeface="Calibri"/>
                <a:cs typeface="Calibri"/>
              </a:rPr>
              <a:t>sammen</a:t>
            </a:r>
            <a:r>
              <a:rPr lang="en-US" dirty="0">
                <a:ea typeface="Calibri"/>
                <a:cs typeface="Calibri"/>
              </a:rPr>
              <a:t> med </a:t>
            </a:r>
            <a:r>
              <a:rPr lang="en-US" dirty="0" err="1">
                <a:ea typeface="Calibri"/>
                <a:cs typeface="Calibri"/>
              </a:rPr>
              <a:t>andre</a:t>
            </a:r>
            <a:r>
              <a:rPr lang="en-US" dirty="0">
                <a:ea typeface="Calibri"/>
                <a:cs typeface="Calibri"/>
              </a:rPr>
              <a:t> barn I </a:t>
            </a:r>
            <a:r>
              <a:rPr lang="en-US" dirty="0" err="1">
                <a:ea typeface="Calibri"/>
                <a:cs typeface="Calibri"/>
              </a:rPr>
              <a:t>nærområdet</a:t>
            </a:r>
            <a:r>
              <a:rPr lang="en-US" dirty="0">
                <a:ea typeface="Calibri"/>
                <a:cs typeface="Calibri"/>
              </a:rPr>
              <a:t>. For barn er </a:t>
            </a:r>
            <a:r>
              <a:rPr lang="en-US" dirty="0" err="1">
                <a:ea typeface="Calibri"/>
                <a:cs typeface="Calibri"/>
              </a:rPr>
              <a:t>tilhørighet</a:t>
            </a:r>
            <a:r>
              <a:rPr lang="en-US" dirty="0">
                <a:ea typeface="Calibri"/>
                <a:cs typeface="Calibri"/>
              </a:rPr>
              <a:t> med </a:t>
            </a:r>
            <a:r>
              <a:rPr lang="en-US" dirty="0" err="1">
                <a:ea typeface="Calibri"/>
                <a:cs typeface="Calibri"/>
              </a:rPr>
              <a:t>andre</a:t>
            </a:r>
            <a:r>
              <a:rPr lang="en-US" dirty="0">
                <a:ea typeface="Calibri"/>
                <a:cs typeface="Calibri"/>
              </a:rPr>
              <a:t> </a:t>
            </a:r>
            <a:r>
              <a:rPr lang="en-US" dirty="0" err="1">
                <a:ea typeface="Calibri"/>
                <a:cs typeface="Calibri"/>
              </a:rPr>
              <a:t>jevnaldrene</a:t>
            </a:r>
            <a:r>
              <a:rPr lang="en-US" dirty="0">
                <a:ea typeface="Calibri"/>
                <a:cs typeface="Calibri"/>
              </a:rPr>
              <a:t> </a:t>
            </a:r>
            <a:r>
              <a:rPr lang="en-US" dirty="0" err="1">
                <a:ea typeface="Calibri"/>
                <a:cs typeface="Calibri"/>
              </a:rPr>
              <a:t>veldig</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og</a:t>
            </a:r>
            <a:r>
              <a:rPr lang="en-US" dirty="0">
                <a:ea typeface="Calibri"/>
                <a:cs typeface="Calibri"/>
              </a:rPr>
              <a:t> å </a:t>
            </a:r>
            <a:r>
              <a:rPr lang="en-US" dirty="0" err="1">
                <a:ea typeface="Calibri"/>
                <a:cs typeface="Calibri"/>
              </a:rPr>
              <a:t>støtte</a:t>
            </a:r>
            <a:r>
              <a:rPr lang="en-US" dirty="0">
                <a:ea typeface="Calibri"/>
                <a:cs typeface="Calibri"/>
              </a:rPr>
              <a:t> dem I å </a:t>
            </a:r>
            <a:r>
              <a:rPr lang="en-US" dirty="0" err="1">
                <a:ea typeface="Calibri"/>
                <a:cs typeface="Calibri"/>
              </a:rPr>
              <a:t>bli</a:t>
            </a:r>
            <a:r>
              <a:rPr lang="en-US" dirty="0">
                <a:ea typeface="Calibri"/>
                <a:cs typeface="Calibri"/>
              </a:rPr>
              <a:t> </a:t>
            </a:r>
            <a:r>
              <a:rPr lang="en-US" dirty="0" err="1">
                <a:ea typeface="Calibri"/>
                <a:cs typeface="Calibri"/>
              </a:rPr>
              <a:t>kjent</a:t>
            </a:r>
            <a:r>
              <a:rPr lang="en-US" dirty="0">
                <a:ea typeface="Calibri"/>
                <a:cs typeface="Calibri"/>
              </a:rPr>
              <a:t> med barn I </a:t>
            </a:r>
            <a:r>
              <a:rPr lang="en-US" dirty="0" err="1">
                <a:ea typeface="Calibri"/>
                <a:cs typeface="Calibri"/>
              </a:rPr>
              <a:t>nærområdet</a:t>
            </a:r>
            <a:r>
              <a:rPr lang="en-US" dirty="0">
                <a:ea typeface="Calibri"/>
                <a:cs typeface="Calibri"/>
              </a:rPr>
              <a:t> er </a:t>
            </a:r>
            <a:r>
              <a:rPr lang="en-US" dirty="0" err="1">
                <a:ea typeface="Calibri"/>
                <a:cs typeface="Calibri"/>
              </a:rPr>
              <a: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oppgave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dirty="0">
              <a:ea typeface="Calibri"/>
              <a:cs typeface="Calibri"/>
            </a:endParaRPr>
          </a:p>
          <a:p>
            <a:pPr lvl="1" indent="-171450">
              <a:buFont typeface="Calibri"/>
              <a:buChar char="-"/>
            </a:pPr>
            <a:r>
              <a:rPr lang="en-US" dirty="0">
                <a:ea typeface="Calibri"/>
                <a:cs typeface="Calibri"/>
              </a:rPr>
              <a:t>Dette </a:t>
            </a:r>
            <a:r>
              <a:rPr lang="en-US" dirty="0" err="1">
                <a:ea typeface="Calibri"/>
                <a:cs typeface="Calibri"/>
              </a:rPr>
              <a:t>kan</a:t>
            </a:r>
            <a:r>
              <a:rPr lang="en-US" dirty="0">
                <a:ea typeface="Calibri"/>
                <a:cs typeface="Calibri"/>
              </a:rPr>
              <a:t> </a:t>
            </a:r>
            <a:r>
              <a:rPr lang="en-US" dirty="0" err="1">
                <a:ea typeface="Calibri"/>
                <a:cs typeface="Calibri"/>
              </a:rPr>
              <a:t>være</a:t>
            </a:r>
            <a:r>
              <a:rPr lang="en-US" dirty="0">
                <a:ea typeface="Calibri"/>
                <a:cs typeface="Calibri"/>
              </a:rPr>
              <a:t> mange </a:t>
            </a:r>
            <a:r>
              <a:rPr lang="en-US" dirty="0" err="1">
                <a:ea typeface="Calibri"/>
                <a:cs typeface="Calibri"/>
              </a:rPr>
              <a:t>ulike</a:t>
            </a:r>
            <a:r>
              <a:rPr lang="en-US" dirty="0">
                <a:ea typeface="Calibri"/>
                <a:cs typeface="Calibri"/>
              </a:rPr>
              <a:t> ting. Gi </a:t>
            </a:r>
            <a:r>
              <a:rPr lang="en-US" dirty="0" err="1">
                <a:ea typeface="Calibri"/>
                <a:cs typeface="Calibri"/>
              </a:rPr>
              <a:t>flere</a:t>
            </a:r>
            <a:r>
              <a:rPr lang="en-US" dirty="0">
                <a:ea typeface="Calibri"/>
                <a:cs typeface="Calibri"/>
              </a:rPr>
              <a:t> </a:t>
            </a:r>
            <a:r>
              <a:rPr lang="en-US" dirty="0" err="1">
                <a:ea typeface="Calibri"/>
                <a:cs typeface="Calibri"/>
              </a:rPr>
              <a:t>eksempler</a:t>
            </a:r>
            <a:r>
              <a:rPr lang="en-US" dirty="0">
                <a:ea typeface="Calibri"/>
                <a:cs typeface="Calibri"/>
              </a:rPr>
              <a:t> av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er </a:t>
            </a:r>
            <a:r>
              <a:rPr lang="en-US" dirty="0" err="1">
                <a:ea typeface="Calibri"/>
                <a:cs typeface="Calibri"/>
              </a:rPr>
              <a:t>tilgjengelig</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endParaRPr lang="en-US" dirty="0"/>
          </a:p>
          <a:p>
            <a:pPr lvl="1" indent="-171450">
              <a:buFont typeface="Calibri"/>
              <a:buChar char="-"/>
            </a:pPr>
            <a:r>
              <a:rPr lang="en-US" dirty="0" err="1">
                <a:ea typeface="Calibri"/>
                <a:cs typeface="Calibri"/>
              </a:rPr>
              <a:t>Noen</a:t>
            </a:r>
            <a:r>
              <a:rPr lang="en-US" dirty="0">
                <a:ea typeface="Calibri"/>
                <a:cs typeface="Calibri"/>
              </a:rPr>
              <a:t> ganger er </a:t>
            </a:r>
            <a:r>
              <a:rPr lang="en-US" dirty="0" err="1">
                <a:ea typeface="Calibri"/>
                <a:cs typeface="Calibri"/>
              </a:rPr>
              <a:t>disse</a:t>
            </a:r>
            <a:r>
              <a:rPr lang="en-US" dirty="0">
                <a:ea typeface="Calibri"/>
                <a:cs typeface="Calibri"/>
              </a:rPr>
              <a:t> </a:t>
            </a:r>
            <a:r>
              <a:rPr lang="en-US" dirty="0" err="1">
                <a:ea typeface="Calibri"/>
                <a:cs typeface="Calibri"/>
              </a:rPr>
              <a:t>aktivitetene</a:t>
            </a:r>
            <a:r>
              <a:rPr lang="en-US" dirty="0">
                <a:ea typeface="Calibri"/>
                <a:cs typeface="Calibri"/>
              </a:rPr>
              <a:t> gratis, </a:t>
            </a:r>
            <a:r>
              <a:rPr lang="en-US" dirty="0" err="1">
                <a:ea typeface="Calibri"/>
                <a:cs typeface="Calibri"/>
              </a:rPr>
              <a:t>noen</a:t>
            </a:r>
            <a:r>
              <a:rPr lang="en-US" dirty="0">
                <a:ea typeface="Calibri"/>
                <a:cs typeface="Calibri"/>
              </a:rPr>
              <a:t> ganger </a:t>
            </a:r>
            <a:r>
              <a:rPr lang="en-US" dirty="0" err="1">
                <a:ea typeface="Calibri"/>
                <a:cs typeface="Calibri"/>
              </a:rPr>
              <a:t>penger</a:t>
            </a:r>
            <a:r>
              <a:rPr lang="en-US" dirty="0">
                <a:ea typeface="Calibri"/>
                <a:cs typeface="Calibri"/>
              </a:rPr>
              <a:t> (Si </a:t>
            </a:r>
            <a:r>
              <a:rPr lang="en-US" dirty="0" err="1">
                <a:ea typeface="Calibri"/>
                <a:cs typeface="Calibri"/>
              </a:rPr>
              <a:t>noe</a:t>
            </a:r>
            <a:r>
              <a:rPr lang="en-US" dirty="0">
                <a:ea typeface="Calibri"/>
                <a:cs typeface="Calibri"/>
              </a:rPr>
              <a:t> om at </a:t>
            </a:r>
            <a:r>
              <a:rPr lang="en-US" dirty="0" err="1">
                <a:ea typeface="Calibri"/>
                <a:cs typeface="Calibri"/>
              </a:rPr>
              <a:t>noe</a:t>
            </a:r>
            <a:r>
              <a:rPr lang="en-US" dirty="0">
                <a:ea typeface="Calibri"/>
                <a:cs typeface="Calibri"/>
              </a:rPr>
              <a:t> er </a:t>
            </a:r>
            <a:r>
              <a:rPr lang="en-US" dirty="0" err="1">
                <a:ea typeface="Calibri"/>
                <a:cs typeface="Calibri"/>
              </a:rPr>
              <a:t>dyrere</a:t>
            </a:r>
            <a:r>
              <a:rPr lang="en-US" dirty="0">
                <a:ea typeface="Calibri"/>
                <a:cs typeface="Calibri"/>
              </a:rPr>
              <a:t> </a:t>
            </a:r>
            <a:r>
              <a:rPr lang="en-US" dirty="0" err="1">
                <a:ea typeface="Calibri"/>
                <a:cs typeface="Calibri"/>
              </a:rPr>
              <a:t>enn</a:t>
            </a:r>
            <a:r>
              <a:rPr lang="en-US" dirty="0">
                <a:ea typeface="Calibri"/>
                <a:cs typeface="Calibri"/>
              </a:rPr>
              <a:t> </a:t>
            </a:r>
            <a:r>
              <a:rPr lang="en-US" dirty="0" err="1">
                <a:ea typeface="Calibri"/>
                <a:cs typeface="Calibri"/>
              </a:rPr>
              <a:t>andre</a:t>
            </a:r>
            <a:r>
              <a:rPr lang="en-US" dirty="0">
                <a:ea typeface="Calibri"/>
                <a:cs typeface="Calibri"/>
              </a:rPr>
              <a:t>?)</a:t>
            </a:r>
          </a:p>
          <a:p>
            <a:pPr lvl="1" indent="-171450">
              <a:buFont typeface="Calibri"/>
              <a:buChar char="-"/>
            </a:pPr>
            <a:r>
              <a:rPr lang="en-US" dirty="0" err="1">
                <a:ea typeface="Calibri"/>
                <a:cs typeface="Calibri"/>
              </a:rPr>
              <a:t>Enkelte</a:t>
            </a:r>
            <a:r>
              <a:rPr lang="en-US" dirty="0">
                <a:ea typeface="Calibri"/>
                <a:cs typeface="Calibri"/>
              </a:rPr>
              <a:t> </a:t>
            </a:r>
            <a:r>
              <a:rPr lang="en-US" dirty="0" err="1">
                <a:ea typeface="Calibri"/>
                <a:cs typeface="Calibri"/>
              </a:rPr>
              <a:t>fritidsaktiviteter</a:t>
            </a:r>
            <a:r>
              <a:rPr lang="en-US" dirty="0">
                <a:ea typeface="Calibri"/>
                <a:cs typeface="Calibri"/>
              </a:rPr>
              <a:t> </a:t>
            </a:r>
            <a:r>
              <a:rPr lang="en-US" dirty="0" err="1">
                <a:ea typeface="Calibri"/>
                <a:cs typeface="Calibri"/>
              </a:rPr>
              <a:t>krever</a:t>
            </a:r>
            <a:r>
              <a:rPr lang="en-US" dirty="0">
                <a:ea typeface="Calibri"/>
                <a:cs typeface="Calibri"/>
              </a:rPr>
              <a:t> at </a:t>
            </a:r>
            <a:r>
              <a:rPr lang="en-US" dirty="0" err="1">
                <a:ea typeface="Calibri"/>
                <a:cs typeface="Calibri"/>
              </a:rPr>
              <a:t>foreldrene</a:t>
            </a:r>
            <a:r>
              <a:rPr lang="en-US" dirty="0">
                <a:ea typeface="Calibri"/>
                <a:cs typeface="Calibri"/>
              </a:rPr>
              <a:t> </a:t>
            </a:r>
            <a:r>
              <a:rPr lang="en-US" dirty="0" err="1">
                <a:ea typeface="Calibri"/>
                <a:cs typeface="Calibri"/>
              </a:rPr>
              <a:t>følger</a:t>
            </a:r>
            <a:r>
              <a:rPr lang="en-US" dirty="0">
                <a:ea typeface="Calibri"/>
                <a:cs typeface="Calibri"/>
              </a:rPr>
              <a:t> </a:t>
            </a:r>
            <a:r>
              <a:rPr lang="en-US" dirty="0" err="1">
                <a:ea typeface="Calibri"/>
                <a:cs typeface="Calibri"/>
              </a:rPr>
              <a:t>opp</a:t>
            </a:r>
            <a:r>
              <a:rPr lang="en-US" dirty="0">
                <a:ea typeface="Calibri"/>
                <a:cs typeface="Calibri"/>
              </a:rPr>
              <a:t> </a:t>
            </a:r>
            <a:r>
              <a:rPr lang="en-US" dirty="0" err="1">
                <a:ea typeface="Calibri"/>
                <a:cs typeface="Calibri"/>
              </a:rPr>
              <a:t>ved</a:t>
            </a:r>
            <a:r>
              <a:rPr lang="en-US" dirty="0">
                <a:ea typeface="Calibri"/>
                <a:cs typeface="Calibri"/>
              </a:rPr>
              <a:t> å </a:t>
            </a:r>
            <a:r>
              <a:rPr lang="en-US" dirty="0" err="1">
                <a:ea typeface="Calibri"/>
                <a:cs typeface="Calibri"/>
              </a:rPr>
              <a:t>være</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dugnader</a:t>
            </a:r>
            <a:r>
              <a:rPr lang="en-US" dirty="0">
                <a:ea typeface="Calibri"/>
                <a:cs typeface="Calibri"/>
              </a:rPr>
              <a:t>, </a:t>
            </a:r>
            <a:r>
              <a:rPr lang="en-US" dirty="0" err="1">
                <a:ea typeface="Calibri"/>
                <a:cs typeface="Calibri"/>
              </a:rPr>
              <a:t>samle</a:t>
            </a:r>
            <a:r>
              <a:rPr lang="en-US" dirty="0">
                <a:ea typeface="Calibri"/>
                <a:cs typeface="Calibri"/>
              </a:rPr>
              <a:t> inn </a:t>
            </a:r>
            <a:r>
              <a:rPr lang="en-US" dirty="0" err="1">
                <a:ea typeface="Calibri"/>
                <a:cs typeface="Calibri"/>
              </a:rPr>
              <a:t>penger</a:t>
            </a:r>
            <a:r>
              <a:rPr lang="en-US" dirty="0">
                <a:ea typeface="Calibri"/>
                <a:cs typeface="Calibri"/>
              </a:rPr>
              <a:t> </a:t>
            </a:r>
            <a:r>
              <a:rPr lang="en-US" dirty="0" err="1">
                <a:ea typeface="Calibri"/>
                <a:cs typeface="Calibri"/>
              </a:rPr>
              <a:t>ved</a:t>
            </a:r>
            <a:r>
              <a:rPr lang="en-US" dirty="0">
                <a:ea typeface="Calibri"/>
                <a:cs typeface="Calibri"/>
              </a:rPr>
              <a:t> </a:t>
            </a:r>
            <a:r>
              <a:rPr lang="en-US" dirty="0" err="1">
                <a:ea typeface="Calibri"/>
                <a:cs typeface="Calibri"/>
              </a:rPr>
              <a:t>loppenmarked</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Igjen</a:t>
            </a:r>
            <a:r>
              <a:rPr lang="en-US" dirty="0">
                <a:ea typeface="Calibri"/>
                <a:cs typeface="Calibri"/>
              </a:rPr>
              <a:t> bruk </a:t>
            </a:r>
            <a:r>
              <a:rPr lang="en-US" dirty="0" err="1">
                <a:ea typeface="Calibri"/>
                <a:cs typeface="Calibri"/>
              </a:rPr>
              <a:t>eksempler</a:t>
            </a:r>
            <a:r>
              <a:rPr lang="en-US" dirty="0">
                <a:ea typeface="Calibri"/>
                <a:cs typeface="Calibri"/>
              </a:rPr>
              <a:t> </a:t>
            </a:r>
            <a:r>
              <a:rPr lang="en-US" dirty="0" err="1">
                <a:ea typeface="Calibri"/>
                <a:cs typeface="Calibri"/>
              </a:rPr>
              <a:t>som</a:t>
            </a:r>
            <a:r>
              <a:rPr lang="en-US" dirty="0">
                <a:ea typeface="Calibri"/>
                <a:cs typeface="Calibri"/>
              </a:rPr>
              <a:t> er relevant for </a:t>
            </a:r>
            <a:r>
              <a:rPr lang="en-US" dirty="0" err="1">
                <a:ea typeface="Calibri"/>
                <a:cs typeface="Calibri"/>
              </a:rPr>
              <a:t>deres</a:t>
            </a:r>
            <a:r>
              <a:rPr lang="en-US" dirty="0">
                <a:ea typeface="Calibri"/>
                <a:cs typeface="Calibri"/>
              </a:rPr>
              <a:t> </a:t>
            </a:r>
            <a:r>
              <a:rPr lang="en-US" dirty="0" err="1">
                <a:ea typeface="Calibri"/>
                <a:cs typeface="Calibri"/>
              </a:rPr>
              <a:t>nærmiljø</a:t>
            </a:r>
            <a:r>
              <a:rPr lang="en-US" dirty="0">
                <a:ea typeface="Calibri"/>
                <a:cs typeface="Calibri"/>
              </a:rPr>
              <a:t>. </a:t>
            </a:r>
          </a:p>
          <a:p>
            <a:pPr lvl="1" indent="-171450">
              <a:buFont typeface="Calibri"/>
              <a:buChar cha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man har invitert inn lokale hjelpeinstanser. </a:t>
            </a:r>
          </a:p>
          <a:p>
            <a:endParaRPr lang="nb-NO" dirty="0"/>
          </a:p>
          <a:p>
            <a:r>
              <a:rPr lang="nb-NO" dirty="0"/>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dirty="0"/>
          </a:p>
          <a:p>
            <a:r>
              <a:rPr lang="nb-NO" dirty="0"/>
              <a:t>Si noe om at alle småbarn følges opp av helsestasjonen, men at det også finnes helsestasjon for ungdom og skolehelsetjeneste. </a:t>
            </a:r>
          </a:p>
          <a:p>
            <a:endParaRPr lang="nb-NO" dirty="0"/>
          </a:p>
          <a:p>
            <a:r>
              <a:rPr lang="nb-NO" dirty="0"/>
              <a:t>Si noe om at det finnes tjenester som skal følge opp psykisk helse i spesialisthelsetjenesten.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dirty="0"/>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p>
          <a:p>
            <a:endParaRPr lang="nb-NO" dirty="0"/>
          </a:p>
          <a:p>
            <a:r>
              <a:rPr lang="nb-NO" dirty="0"/>
              <a:t>Ved vansker i familien kan en ta kontakt med familievernkontoret</a:t>
            </a:r>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r" rtl="1"/>
            <a:r>
              <a:rPr lang="ar-SY" sz="4000" dirty="0">
                <a:solidFill>
                  <a:schemeClr val="tx2"/>
                </a:solidFill>
              </a:rPr>
              <a:t>اجتماع 2</a:t>
            </a:r>
            <a:endParaRPr lang="en-US" sz="40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ar-SY" sz="2800" dirty="0">
                <a:solidFill>
                  <a:schemeClr val="tx2"/>
                </a:solidFill>
                <a:cs typeface="+mj-cs"/>
              </a:rPr>
              <a:t>عرض تقديمي للآباء</a:t>
            </a:r>
            <a:endParaRPr lang="en-US" sz="2800" dirty="0">
              <a:solidFill>
                <a:schemeClr val="tx2"/>
              </a:solidFill>
              <a:cs typeface="+mj-cs"/>
            </a:endParaRPr>
          </a:p>
          <a:p>
            <a:pPr marL="457200" indent="-228600" algn="r" rtl="1">
              <a:buFont typeface="Arial" panose="020B0604020202020204" pitchFamily="34" charset="0"/>
              <a:buChar char="•"/>
            </a:pPr>
            <a:r>
              <a:rPr lang="ar-SY" sz="2800" dirty="0">
                <a:cs typeface="+mj-cs"/>
              </a:rPr>
              <a:t>دليل التعليم للمعلم / المشرف </a:t>
            </a:r>
            <a:br>
              <a:rPr lang="ar-SY" sz="2800" dirty="0">
                <a:cs typeface="+mj-cs"/>
              </a:rPr>
            </a:br>
            <a:r>
              <a:rPr lang="ar-SY" sz="2800" dirty="0">
                <a:cs typeface="+mj-cs"/>
              </a:rPr>
              <a:t>( في حقل الملاحظات )</a:t>
            </a:r>
          </a:p>
          <a:p>
            <a:pPr marL="457200" indent="-228600" algn="r" rtl="1">
              <a:buFont typeface="Arial" panose="020B0604020202020204" pitchFamily="34" charset="0"/>
              <a:buChar char="•"/>
            </a:pPr>
            <a:r>
              <a:rPr lang="ar-SY" sz="2800" dirty="0">
                <a:solidFill>
                  <a:schemeClr val="tx2"/>
                </a:solidFill>
                <a:cs typeface="+mj-cs"/>
              </a:rPr>
              <a:t>الواجبات المدرسية المنزلية</a:t>
            </a:r>
            <a:endParaRPr lang="en-US" sz="2800" dirty="0">
              <a:solidFill>
                <a:schemeClr val="tx2"/>
              </a:solidFill>
              <a:cs typeface="+mj-cs"/>
            </a:endParaRPr>
          </a:p>
          <a:p>
            <a:pPr marL="457200" indent="-228600" algn="r" rtl="1">
              <a:buFont typeface="Arial" panose="020B0604020202020204" pitchFamily="34" charset="0"/>
              <a:buChar char="•"/>
            </a:pPr>
            <a:r>
              <a:rPr lang="ar-SY" sz="2800" dirty="0">
                <a:solidFill>
                  <a:schemeClr val="tx2"/>
                </a:solidFill>
                <a:cs typeface="+mj-cs"/>
              </a:rPr>
              <a:t>موارد للآباء مع المزيد من المعلومات</a:t>
            </a:r>
            <a:endParaRPr lang="en-US" sz="2800" dirty="0">
              <a:solidFill>
                <a:schemeClr val="tx2"/>
              </a:solidFill>
              <a:cs typeface="+mj-cs"/>
            </a:endParaRP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خدمات البلدية</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هيئة العمل والرفاهية النرويجية </a:t>
            </a:r>
            <a:r>
              <a:rPr lang="en-US" sz="2400" dirty="0"/>
              <a:t>NAV)</a:t>
            </a:r>
            <a:r>
              <a:rPr lang="ar-SY" sz="2400" dirty="0"/>
              <a:t>)</a:t>
            </a:r>
            <a:endParaRPr lang="en-US" sz="2400" dirty="0"/>
          </a:p>
          <a:p>
            <a:pPr algn="r" rtl="1"/>
            <a:r>
              <a:rPr lang="ar-SY" sz="2400" dirty="0"/>
              <a:t>فريق الأسرة</a:t>
            </a:r>
            <a:r>
              <a:rPr lang="nb-NO" sz="2400" dirty="0"/>
              <a:t> </a:t>
            </a:r>
            <a:r>
              <a:rPr lang="nb-NO" sz="2400" dirty="0">
                <a:solidFill>
                  <a:schemeClr val="bg1"/>
                </a:solidFill>
              </a:rPr>
              <a:t>. . . . . . . . . . . </a:t>
            </a:r>
            <a:endParaRPr lang="ar-SY" sz="2400" dirty="0"/>
          </a:p>
          <a:p>
            <a:pPr algn="r" rtl="1"/>
            <a:r>
              <a:rPr lang="ar-SY" sz="2400" dirty="0"/>
              <a:t>بيت الأسرة</a:t>
            </a:r>
          </a:p>
          <a:p>
            <a:pPr algn="r" rtl="1"/>
            <a:endParaRPr lang="en-US" sz="2400" dirty="0"/>
          </a:p>
          <a:p>
            <a:pPr algn="r" rtl="1"/>
            <a:r>
              <a:rPr lang="ar-SY" sz="2400" dirty="0"/>
              <a:t>(أضف الخدمات ذات الصلة من بلديتك)</a:t>
            </a:r>
            <a:endParaRPr lang="en-US" sz="2400" dirty="0"/>
          </a:p>
          <a:p>
            <a:pPr algn="r" rtl="1"/>
            <a:endParaRPr lang="en-US" sz="2400" dirty="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خدمة حماية الطفل</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ar-SY" sz="2400" dirty="0"/>
              <a:t>المساعدة للآباء والأطفال الذين يحتاجون إلى الدعم لأسباب مختلفة</a:t>
            </a:r>
          </a:p>
          <a:p>
            <a:pPr algn="r" rtl="1"/>
            <a:r>
              <a:rPr lang="ar-SY" sz="2400" dirty="0"/>
              <a:t>لصالح الطفل</a:t>
            </a:r>
            <a:r>
              <a:rPr lang="nb-NO" sz="2400" dirty="0"/>
              <a:t> </a:t>
            </a:r>
            <a:r>
              <a:rPr lang="nb-NO" sz="2400" dirty="0">
                <a:solidFill>
                  <a:schemeClr val="bg1"/>
                </a:solidFill>
              </a:rPr>
              <a:t>. . . . . . . . . . . </a:t>
            </a:r>
            <a:endParaRPr lang="ar-SY" sz="2400" dirty="0"/>
          </a:p>
          <a:p>
            <a:pPr algn="r" rtl="1"/>
            <a:r>
              <a:rPr lang="ar-SY" sz="2400" dirty="0"/>
              <a:t>إجراءات الدعم:</a:t>
            </a:r>
          </a:p>
          <a:p>
            <a:pPr lvl="1" algn="r" rtl="1"/>
            <a:r>
              <a:rPr lang="ar-SY" dirty="0"/>
              <a:t>الاستشارة والتوجيه</a:t>
            </a:r>
          </a:p>
          <a:p>
            <a:pPr lvl="1" algn="r" rtl="1"/>
            <a:r>
              <a:rPr lang="ar-SY" dirty="0"/>
              <a:t>مجموعات الآباء</a:t>
            </a:r>
          </a:p>
          <a:p>
            <a:pPr lvl="1" algn="r" rtl="1"/>
            <a:r>
              <a:rPr lang="ar-SY" dirty="0"/>
              <a:t>الدعم المالي لرياض الأطفال، مدرسة النشاطات، إلخ</a:t>
            </a:r>
          </a:p>
          <a:p>
            <a:pPr lvl="1" algn="r" rtl="1"/>
            <a:r>
              <a:rPr lang="ar-SY" dirty="0"/>
              <a:t>دور الراحة</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ar-SY" sz="3600" dirty="0">
                <a:solidFill>
                  <a:schemeClr val="tx2"/>
                </a:solidFill>
              </a:rPr>
              <a:t>ما هو الجيد بما فيه الكفاية؟</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dirty="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نصائح من المتخصصين:</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منح الطفل الحب غير المشروط، أي إظهار أنك تحب الطفل بغض النظر عما يفعله</a:t>
            </a:r>
            <a:r>
              <a:rPr lang="nb-NO" sz="2400" dirty="0"/>
              <a:t> </a:t>
            </a:r>
            <a:r>
              <a:rPr lang="nb-NO" sz="2400" dirty="0">
                <a:solidFill>
                  <a:schemeClr val="bg1"/>
                </a:solidFill>
              </a:rPr>
              <a:t>. . . . . . . . . . . </a:t>
            </a:r>
            <a:endParaRPr lang="ar-SY" sz="2400" dirty="0"/>
          </a:p>
          <a:p>
            <a:pPr algn="r" rtl="1"/>
            <a:r>
              <a:rPr lang="ar-SY" sz="2400" dirty="0"/>
              <a:t>قبول الطفل كما هو في السراء والضراء</a:t>
            </a:r>
          </a:p>
          <a:p>
            <a:pPr algn="r" rtl="1"/>
            <a:r>
              <a:rPr lang="ar-SY" sz="2400" dirty="0"/>
              <a:t>كن بالغًا واضحًا، بحدود واضحة يفهمها الطفل</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3200" dirty="0"/>
              <a:t>مجموعات التوجيه الأبوي</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إذا كنت ترغب في مشاركة تجاربك الخاصة والتحدث مع الآخرين في وضع مماثل</a:t>
            </a:r>
            <a:r>
              <a:rPr lang="nb-NO" sz="2400" dirty="0"/>
              <a:t> </a:t>
            </a:r>
            <a:r>
              <a:rPr lang="nb-NO" sz="2400" dirty="0">
                <a:solidFill>
                  <a:schemeClr val="bg1"/>
                </a:solidFill>
              </a:rPr>
              <a:t>. . . . . . . . . . . </a:t>
            </a:r>
            <a:endParaRPr lang="ar-SY" sz="2400" dirty="0"/>
          </a:p>
          <a:p>
            <a:pPr algn="r" rtl="1"/>
            <a:r>
              <a:rPr lang="ar-SY" sz="2400" dirty="0"/>
              <a:t>إذا كنت ترغب في الحصول على الدعم لتصبح أكثر أمانًا في دورك كوالد</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600" dirty="0"/>
              <a:t>الواجب المنزلي</a:t>
            </a:r>
            <a:endParaRPr lang="nb-NO" sz="4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ar-SY" sz="2400" dirty="0"/>
              <a:t>كيف تجد متابعة الطفل في رياض الأطفال، المدرسة والأنشطة الترفيهية في النرويج؟ هل هو مختلف عما كان عليه في بلدك الأم؟</a:t>
            </a:r>
            <a:r>
              <a:rPr lang="nb-NO" sz="2400" dirty="0"/>
              <a:t> </a:t>
            </a:r>
            <a:r>
              <a:rPr lang="nb-NO" sz="2400" dirty="0">
                <a:solidFill>
                  <a:schemeClr val="bg1"/>
                </a:solidFill>
              </a:rPr>
              <a:t>. . . . . . . . . . . </a:t>
            </a:r>
            <a:endParaRPr lang="ar-SY" sz="2400" dirty="0"/>
          </a:p>
          <a:p>
            <a:pPr algn="r" rtl="1"/>
            <a:r>
              <a:rPr lang="ar-SY" sz="2400" b="0" i="0" dirty="0">
                <a:effectLst/>
                <a:highlight>
                  <a:srgbClr val="FFFFFF"/>
                </a:highlight>
              </a:rPr>
              <a:t>فكر في احتياجاتك الخاصة. هل هناك خدمات تشعر أنك تحتاج إلى مزيد من المعلومات عنها أو مزيد من الدعم منها؟</a:t>
            </a:r>
          </a:p>
          <a:p>
            <a:pPr algn="r" rtl="1"/>
            <a:r>
              <a:rPr lang="ar-SY" sz="2400" b="0" i="0" dirty="0">
                <a:effectLst/>
                <a:highlight>
                  <a:srgbClr val="FFFFFF"/>
                </a:highlight>
              </a:rPr>
              <a:t>هل لديك مخاوف بشأن الخدمات التي تستخدمها أو ترغب في استخدامها في المستقبل؟</a:t>
            </a:r>
            <a:endParaRPr lang="en-US" sz="2400" dirty="0"/>
          </a:p>
          <a:p>
            <a:pPr algn="r" rtl="1"/>
            <a:endParaRPr lang="en-US" sz="24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pPr algn="r" rtl="1"/>
            <a:r>
              <a:rPr lang="ar-SY" dirty="0"/>
              <a:t>روابط وعناوين مفيدة</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pPr algn="r" rtl="1"/>
            <a:r>
              <a:rPr lang="nb-NO" dirty="0"/>
              <a:t>Foreldrehverdag.no</a:t>
            </a:r>
          </a:p>
          <a:p>
            <a:pPr algn="r" rtl="1"/>
            <a:r>
              <a:rPr lang="ar-SY" dirty="0"/>
              <a:t>(قم بملء ما هو مناسب من أرقام الهواتف، الروابط والعناوين)</a:t>
            </a:r>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r" rtl="1"/>
            <a:r>
              <a:rPr lang="ar-SY" sz="5000" kern="1200" dirty="0">
                <a:solidFill>
                  <a:schemeClr val="tx1"/>
                </a:solidFill>
                <a:latin typeface="+mj-lt"/>
                <a:ea typeface="+mj-ea"/>
                <a:cs typeface="+mj-cs"/>
              </a:rPr>
              <a:t>الواجب المنزلي</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algn="r" rtl="1">
              <a:lnSpc>
                <a:spcPct val="100000"/>
              </a:lnSpc>
            </a:pPr>
            <a:r>
              <a:rPr lang="ar-SY" sz="2400" dirty="0">
                <a:cs typeface="+mj-cs"/>
              </a:rPr>
              <a:t>مهمة للتفكير </a:t>
            </a:r>
            <a:r>
              <a:rPr lang="nb-NO" sz="2400" dirty="0">
                <a:solidFill>
                  <a:schemeClr val="bg1"/>
                </a:solidFill>
              </a:rPr>
              <a:t>. . . . . . . . . . . </a:t>
            </a:r>
            <a:endParaRPr lang="en-US" sz="2400" dirty="0">
              <a:cs typeface="+mj-cs"/>
            </a:endParaRPr>
          </a:p>
          <a:p>
            <a:pPr lvl="1" algn="r" rtl="1">
              <a:lnSpc>
                <a:spcPct val="100000"/>
              </a:lnSpc>
            </a:pPr>
            <a:r>
              <a:rPr lang="ar-SY" dirty="0">
                <a:cs typeface="+mj-cs"/>
              </a:rPr>
              <a:t>هل لاحظت أي اختلافات بين كونك والدًا في بلدك الأم والنرويج؟</a:t>
            </a:r>
          </a:p>
          <a:p>
            <a:pPr lvl="1" algn="r" rtl="1">
              <a:lnSpc>
                <a:spcPct val="100000"/>
              </a:lnSpc>
            </a:pPr>
            <a:r>
              <a:rPr lang="ar-SY" dirty="0">
                <a:cs typeface="+mj-cs"/>
              </a:rPr>
              <a:t>هل هناك شيء اكتشفته في النظام النرويجي يثير فضولك؟</a:t>
            </a:r>
          </a:p>
          <a:p>
            <a:pPr lvl="1" algn="r" rtl="1">
              <a:lnSpc>
                <a:spcPct val="100000"/>
              </a:lnSpc>
            </a:pPr>
            <a:r>
              <a:rPr lang="ar-SY" dirty="0">
                <a:cs typeface="+mj-cs"/>
              </a:rPr>
              <a:t>هل هناك شيء يقلقك بشأن كونك والدًا في النرويج؟</a:t>
            </a:r>
          </a:p>
          <a:p>
            <a:pPr marL="457200" lvl="1" indent="0" algn="r" rtl="1">
              <a:lnSpc>
                <a:spcPct val="100000"/>
              </a:lnSpc>
              <a:buNone/>
            </a:pPr>
            <a:endParaRPr lang="en-US" dirty="0">
              <a:cs typeface="+mj-cs"/>
            </a:endParaRPr>
          </a:p>
          <a:p>
            <a:pPr marL="457200" lvl="1" indent="0" algn="r" rtl="1">
              <a:lnSpc>
                <a:spcPct val="100000"/>
              </a:lnSpc>
              <a:buNone/>
            </a:pPr>
            <a:endParaRPr lang="en-US" dirty="0">
              <a:cs typeface="+mj-cs"/>
            </a:endParaRPr>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جدول أعمال اليوم</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مجتمع الرفاهية</a:t>
            </a:r>
            <a:endParaRPr lang="en-US" sz="2400" dirty="0"/>
          </a:p>
          <a:p>
            <a:pPr algn="r" rtl="1"/>
            <a:r>
              <a:rPr lang="ar-SY" sz="2400" dirty="0"/>
              <a:t>أن تكون والدًا في النرويج</a:t>
            </a:r>
          </a:p>
          <a:p>
            <a:pPr algn="r" rtl="1"/>
            <a:r>
              <a:rPr lang="ar-SY" sz="2400" dirty="0"/>
              <a:t>عروض الخدمات</a:t>
            </a:r>
          </a:p>
          <a:p>
            <a:pPr algn="r" rtl="1"/>
            <a:r>
              <a:rPr lang="ar-SY" sz="2400" dirty="0"/>
              <a:t>الواجب المنزلي</a:t>
            </a:r>
          </a:p>
          <a:p>
            <a:pPr marL="0" indent="0" algn="r" rtl="1">
              <a:buNone/>
            </a:pPr>
            <a:endParaRPr lang="en-US" sz="2400"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مجتمع الرفاهية</a:t>
            </a:r>
            <a:endParaRPr lang="en-US" sz="5400" dirty="0"/>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algn="r" rtl="1"/>
            <a:r>
              <a:rPr lang="ar-SY" sz="2400" dirty="0"/>
              <a:t>رياض الأطفال</a:t>
            </a:r>
          </a:p>
          <a:p>
            <a:pPr algn="r" rtl="1"/>
            <a:r>
              <a:rPr lang="ar-SY" sz="2400" dirty="0"/>
              <a:t>مستوصف الصحة</a:t>
            </a:r>
            <a:r>
              <a:rPr lang="en-US" sz="2400" dirty="0"/>
              <a:t> </a:t>
            </a:r>
            <a:r>
              <a:rPr lang="nb-NO" sz="2400" dirty="0">
                <a:solidFill>
                  <a:schemeClr val="bg1"/>
                </a:solidFill>
              </a:rPr>
              <a:t> . . . . . . . . . . . </a:t>
            </a:r>
            <a:endParaRPr lang="en-US" sz="2400" dirty="0"/>
          </a:p>
          <a:p>
            <a:pPr algn="r" rtl="1"/>
            <a:r>
              <a:rPr lang="ar-SY" sz="2400" dirty="0"/>
              <a:t>المدرسة ونظام رعاية ما بعد المدرسة</a:t>
            </a:r>
          </a:p>
          <a:p>
            <a:pPr algn="r" rtl="1"/>
            <a:r>
              <a:rPr lang="ar-SY" sz="2400" dirty="0"/>
              <a:t>الطبيب العام</a:t>
            </a:r>
            <a:endParaRPr lang="en-US" sz="2400" dirty="0"/>
          </a:p>
          <a:p>
            <a:pPr algn="r" rtl="1"/>
            <a:r>
              <a:rPr lang="ar-SY" sz="2400" dirty="0"/>
              <a:t>هيئة العمل والرفاهية النرويجية (</a:t>
            </a:r>
            <a:r>
              <a:rPr lang="nb-NO" sz="2400" dirty="0"/>
              <a:t>NAV</a:t>
            </a:r>
            <a:r>
              <a:rPr lang="ar-SY" sz="2400" dirty="0"/>
              <a:t>) </a:t>
            </a:r>
            <a:endParaRPr lang="en-US" sz="2400" dirty="0"/>
          </a:p>
          <a:p>
            <a:pPr algn="r" rtl="1"/>
            <a:r>
              <a:rPr lang="ar-SY" sz="2400" dirty="0"/>
              <a:t>خدمة حماية الطفل</a:t>
            </a:r>
            <a:endParaRPr lang="en-US" sz="2400" dirty="0"/>
          </a:p>
          <a:p>
            <a:pPr algn="r" rtl="1"/>
            <a:r>
              <a:rPr lang="ar-SY" sz="2400" dirty="0"/>
              <a:t>المشافي</a:t>
            </a:r>
            <a:endParaRPr lang="en-US" sz="2400" dirty="0"/>
          </a:p>
          <a:p>
            <a:pPr algn="r" rtl="1"/>
            <a:r>
              <a:rPr lang="ar-SY" sz="2400" dirty="0"/>
              <a:t>غرفة الطوارئ</a:t>
            </a:r>
            <a:endParaRPr lang="en-US" sz="2400" dirty="0"/>
          </a:p>
          <a:p>
            <a:pPr algn="r" rtl="1"/>
            <a:r>
              <a:rPr lang="ar-SY" sz="2400" dirty="0"/>
              <a:t>خدمات البلدية الصحية</a:t>
            </a:r>
            <a:endParaRPr lang="en-US" sz="2400" dirty="0"/>
          </a:p>
          <a:p>
            <a:pPr algn="r" rtl="1"/>
            <a:endParaRPr lang="en-US" sz="2400" dirty="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200" dirty="0"/>
              <a:t>ما المتوقع من دور الآباء في النرويج</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متابعة الطفل في المدرسة ورياض الأطفال</a:t>
            </a:r>
          </a:p>
          <a:p>
            <a:pPr algn="r" rtl="1"/>
            <a:r>
              <a:rPr lang="ar-SY" sz="2400" dirty="0"/>
              <a:t>متابعة صحة الطفل</a:t>
            </a:r>
          </a:p>
          <a:p>
            <a:pPr algn="r" rtl="1"/>
            <a:r>
              <a:rPr lang="ar-SY" sz="2400" dirty="0"/>
              <a:t>السماح للطفل بأن يكون اجتماعيًا وأن يشارك في الأنشطة</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رياض الأطفال</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algn="r" rtl="1"/>
            <a:r>
              <a:rPr lang="ar-SY" sz="2400" dirty="0"/>
              <a:t>التعلم من خلال اللعب والحياة في الهواء الطلق</a:t>
            </a:r>
          </a:p>
          <a:p>
            <a:pPr algn="r" rtl="1"/>
            <a:r>
              <a:rPr lang="ar-SY" sz="2400" dirty="0"/>
              <a:t>خطة تربوية</a:t>
            </a:r>
            <a:r>
              <a:rPr lang="nb-NO" sz="2400" dirty="0"/>
              <a:t> </a:t>
            </a:r>
            <a:r>
              <a:rPr lang="nb-NO" sz="2400" dirty="0">
                <a:solidFill>
                  <a:schemeClr val="bg1"/>
                </a:solidFill>
              </a:rPr>
              <a:t>. . . . . . . . . . . </a:t>
            </a:r>
            <a:endParaRPr lang="ar-SY" sz="2400" dirty="0"/>
          </a:p>
          <a:p>
            <a:pPr algn="r" rtl="1"/>
            <a:r>
              <a:rPr lang="ar-SY" sz="2400" dirty="0"/>
              <a:t>إحضار علبة الطعام ومعدات الرحلات</a:t>
            </a:r>
          </a:p>
          <a:p>
            <a:pPr algn="r" rtl="1"/>
            <a:r>
              <a:rPr lang="ar-SY" sz="2400" dirty="0"/>
              <a:t>الالتزام بأوقات استلام وتسليم الأطفال</a:t>
            </a:r>
          </a:p>
          <a:p>
            <a:pPr algn="r" rtl="1"/>
            <a:r>
              <a:rPr lang="ar-SY" sz="2400" dirty="0"/>
              <a:t>الإبلاغ عن المرض والغياب</a:t>
            </a:r>
          </a:p>
          <a:p>
            <a:pPr algn="r" rtl="1"/>
            <a:r>
              <a:rPr lang="ar-SY" sz="2400" dirty="0"/>
              <a:t>خدمة الاستشارة النفسية والتربوية </a:t>
            </a:r>
            <a:r>
              <a:rPr lang="nb-NO" sz="2400" dirty="0"/>
              <a:t>PPT)</a:t>
            </a:r>
            <a:r>
              <a:rPr lang="ar-SY" sz="2400" dirty="0"/>
              <a:t>)</a:t>
            </a:r>
            <a:br>
              <a:rPr lang="ar-SY" sz="2400" dirty="0"/>
            </a:br>
            <a:r>
              <a:rPr lang="ar-SY" sz="2400" dirty="0"/>
              <a:t>عند الحاجة</a:t>
            </a:r>
          </a:p>
          <a:p>
            <a:pPr algn="r" rtl="1"/>
            <a:r>
              <a:rPr lang="ar-SY" sz="2400" dirty="0"/>
              <a:t>تكاليف مالية</a:t>
            </a:r>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fontScale="90000"/>
          </a:bodyPr>
          <a:lstStyle/>
          <a:p>
            <a:pPr algn="r" rtl="1"/>
            <a:r>
              <a:rPr lang="ar-SY" sz="5400" kern="1200" dirty="0">
                <a:solidFill>
                  <a:schemeClr val="tx1"/>
                </a:solidFill>
                <a:latin typeface="+mj-lt"/>
                <a:ea typeface="+mj-ea"/>
                <a:cs typeface="+mj-cs"/>
              </a:rPr>
              <a:t>المدرسة</a:t>
            </a:r>
            <a:br>
              <a:rPr lang="ar-SY"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fontScale="85000" lnSpcReduction="10000"/>
          </a:bodyPr>
          <a:lstStyle/>
          <a:p>
            <a:pPr algn="r" rtl="1"/>
            <a:r>
              <a:rPr lang="ar-SY" sz="2400" dirty="0"/>
              <a:t>التعلم</a:t>
            </a:r>
            <a:endParaRPr lang="en-US" sz="2400" dirty="0"/>
          </a:p>
          <a:p>
            <a:pPr algn="r" rtl="1"/>
            <a:r>
              <a:rPr lang="ar-SY" sz="2400" dirty="0"/>
              <a:t>الواجبات المنزلية</a:t>
            </a:r>
          </a:p>
          <a:p>
            <a:pPr algn="r" rtl="1"/>
            <a:r>
              <a:rPr lang="ar-SY" sz="2400" dirty="0"/>
              <a:t>علبة الطعام</a:t>
            </a:r>
            <a:r>
              <a:rPr lang="nb-NO" sz="2400" dirty="0"/>
              <a:t> </a:t>
            </a:r>
            <a:r>
              <a:rPr lang="nb-NO" sz="2400" dirty="0">
                <a:solidFill>
                  <a:schemeClr val="bg1"/>
                </a:solidFill>
              </a:rPr>
              <a:t>. . . . . . . . . . . </a:t>
            </a:r>
            <a:endParaRPr lang="en-US" sz="2400" dirty="0"/>
          </a:p>
          <a:p>
            <a:pPr algn="r" rtl="1"/>
            <a:r>
              <a:rPr lang="ar-SY" sz="2400" dirty="0"/>
              <a:t>متابعة الإشعارات حول ما يجب على الطفل إحضاره في الأيام الخاصة وغيرها</a:t>
            </a:r>
          </a:p>
          <a:p>
            <a:pPr algn="r" rtl="1"/>
            <a:r>
              <a:rPr lang="ar-SY" sz="2400" dirty="0"/>
              <a:t>الإبلاغ عن المرض وما شابه</a:t>
            </a:r>
          </a:p>
          <a:p>
            <a:pPr algn="r" rtl="1"/>
            <a:r>
              <a:rPr lang="ar-SY" sz="2400" dirty="0"/>
              <a:t>لا يمكن أخذ إجازة خارج الإجازات الرسمية والمرض</a:t>
            </a:r>
          </a:p>
          <a:p>
            <a:pPr algn="r" rtl="1"/>
            <a:r>
              <a:rPr lang="ar-SY" sz="2400" dirty="0"/>
              <a:t>نظام رعاية ما بعد المدرسة</a:t>
            </a:r>
          </a:p>
          <a:p>
            <a:pPr algn="r" rtl="1"/>
            <a:r>
              <a:rPr lang="ar-SY" sz="2400" dirty="0"/>
              <a:t>خدمة الاستشارة النفسية والتربوية </a:t>
            </a:r>
            <a:r>
              <a:rPr lang="en-US" sz="2400" dirty="0"/>
              <a:t>PPT)</a:t>
            </a:r>
            <a:r>
              <a:rPr lang="ar-SY" sz="2400" dirty="0"/>
              <a:t>)</a:t>
            </a:r>
            <a:r>
              <a:rPr lang="en-US" sz="2400" dirty="0"/>
              <a:t> </a:t>
            </a:r>
            <a:r>
              <a:rPr lang="ar-SY" sz="2400" dirty="0"/>
              <a:t>عند الحاجة</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000" dirty="0"/>
              <a:t>الأنشطة الترفيهية</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200" dirty="0"/>
              <a:t>التدريب</a:t>
            </a:r>
            <a:endParaRPr lang="en-US" sz="2200" dirty="0"/>
          </a:p>
          <a:p>
            <a:pPr algn="r" rtl="1"/>
            <a:r>
              <a:rPr lang="ar-SY" sz="2200" dirty="0"/>
              <a:t>العروض الثقافية مثل المسرح والرقص وغيرها</a:t>
            </a:r>
            <a:r>
              <a:rPr lang="nb-NO" sz="2200" dirty="0"/>
              <a:t> </a:t>
            </a:r>
            <a:r>
              <a:rPr lang="nb-NO" sz="2400" dirty="0">
                <a:solidFill>
                  <a:schemeClr val="bg1"/>
                </a:solidFill>
              </a:rPr>
              <a:t>. . . . . . . . . . . </a:t>
            </a:r>
            <a:endParaRPr lang="ar-SY" sz="2200" dirty="0"/>
          </a:p>
          <a:p>
            <a:pPr algn="r" rtl="1"/>
            <a:r>
              <a:rPr lang="ar-SY" sz="2200" dirty="0"/>
              <a:t>الأنشطة في المنطقة المجاورة</a:t>
            </a:r>
          </a:p>
          <a:p>
            <a:pPr algn="r" rtl="1"/>
            <a:r>
              <a:rPr lang="ar-SY" sz="2200" dirty="0"/>
              <a:t>الأصدقاء</a:t>
            </a:r>
            <a:endParaRPr lang="en-US" sz="2200" dirty="0"/>
          </a:p>
          <a:p>
            <a:pPr algn="r" rtl="1"/>
            <a:r>
              <a:rPr lang="ar-SY" sz="2200" dirty="0"/>
              <a:t>تكاليف مالية</a:t>
            </a:r>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من يمكنه المساعدة عند المرض</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marL="0" indent="0" algn="r" rtl="1">
              <a:buNone/>
            </a:pPr>
            <a:endParaRPr lang="en-US" sz="2400" dirty="0"/>
          </a:p>
          <a:p>
            <a:pPr marL="0" algn="r" rtl="1"/>
            <a:r>
              <a:rPr lang="ar-SY" sz="2400" dirty="0"/>
              <a:t>الطبيب العام</a:t>
            </a:r>
          </a:p>
          <a:p>
            <a:pPr marL="0" algn="r" rtl="1"/>
            <a:r>
              <a:rPr lang="ar-SY" sz="2400" dirty="0"/>
              <a:t>مستوصف الصحة</a:t>
            </a:r>
            <a:endParaRPr lang="nb-NO" sz="2400" dirty="0"/>
          </a:p>
          <a:p>
            <a:pPr marL="0" algn="r" rtl="1"/>
            <a:r>
              <a:rPr lang="ar-SY" sz="2400" dirty="0"/>
              <a:t>غرفة الطوارئ</a:t>
            </a:r>
            <a:endParaRPr lang="nb-NO" sz="2400" dirty="0"/>
          </a:p>
          <a:p>
            <a:pPr marL="0" algn="r" rtl="1"/>
            <a:endParaRPr lang="nb-NO" sz="2400" dirty="0"/>
          </a:p>
          <a:p>
            <a:pPr marL="0" algn="r" rtl="1"/>
            <a:r>
              <a:rPr lang="ar-SY" sz="2400" dirty="0"/>
              <a:t>الخدمات الصحية المتخصصة</a:t>
            </a:r>
          </a:p>
          <a:p>
            <a:pPr marL="0" algn="r" rtl="1"/>
            <a:r>
              <a:rPr lang="ar-SY" sz="2400" dirty="0"/>
              <a:t>خدمات البلدية الصحية</a:t>
            </a:r>
          </a:p>
          <a:p>
            <a:pPr marL="0" algn="r" rtl="1"/>
            <a:endParaRPr lang="nb-NO" sz="2400" dirty="0"/>
          </a:p>
          <a:p>
            <a:pPr marL="0" algn="r" rtl="1"/>
            <a:r>
              <a:rPr lang="ar-SY" sz="2400" dirty="0"/>
              <a:t>مكتب حماية الاسرة</a:t>
            </a:r>
            <a:endParaRPr lang="nb-NO" sz="2400" dirty="0"/>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5F21953E-7D12-48D2-9AA3-8EE706FD81C0}">
  <ds:schemaRefs>
    <ds:schemaRef ds:uri="http://schemas.microsoft.com/sharepoint/v3/contenttype/forms"/>
  </ds:schemaRefs>
</ds:datastoreItem>
</file>

<file path=customXml/itemProps2.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TotalTime>
  <Words>2886</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Söhne</vt:lpstr>
      <vt:lpstr>Office-tema</vt:lpstr>
      <vt:lpstr>اجتماع 2</vt:lpstr>
      <vt:lpstr>الواجب المنزلي</vt:lpstr>
      <vt:lpstr>جدول أعمال اليوم</vt:lpstr>
      <vt:lpstr>مجتمع الرفاهية</vt:lpstr>
      <vt:lpstr>ما المتوقع من دور الآباء في النرويج</vt:lpstr>
      <vt:lpstr>رياض الأطفال</vt:lpstr>
      <vt:lpstr>المدرسة </vt:lpstr>
      <vt:lpstr>الأنشطة الترفيهية</vt:lpstr>
      <vt:lpstr>من يمكنه المساعدة عند المرض</vt:lpstr>
      <vt:lpstr>خدمات البلدية</vt:lpstr>
      <vt:lpstr>PowerPoint-presentasjon</vt:lpstr>
      <vt:lpstr>خدمة حماية الطفل</vt:lpstr>
      <vt:lpstr>ما هو الجيد بما فيه الكفاية؟</vt:lpstr>
      <vt:lpstr>نصائح من المتخصصين:</vt:lpstr>
      <vt:lpstr>مجموعات التوجيه الأبوي</vt:lpstr>
      <vt:lpstr>الواجب المنزلي</vt:lpstr>
      <vt:lpstr>روابط وعناوين مفيدة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Sigrid Roen Hansen</cp:lastModifiedBy>
  <cp:revision>6</cp:revision>
  <dcterms:created xsi:type="dcterms:W3CDTF">2024-04-26T11:39:09Z</dcterms:created>
  <dcterms:modified xsi:type="dcterms:W3CDTF">2025-04-28T08:34:11Z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