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78" r:id="rId2"/>
    <p:sldId id="279" r:id="rId3"/>
    <p:sldId id="280" r:id="rId4"/>
    <p:sldId id="287" r:id="rId5"/>
    <p:sldId id="284" r:id="rId6"/>
    <p:sldId id="281" r:id="rId7"/>
    <p:sldId id="276" r:id="rId8"/>
    <p:sldId id="275" r:id="rId9"/>
    <p:sldId id="277" r:id="rId10"/>
    <p:sldId id="285" r:id="rId11"/>
    <p:sldId id="288" r:id="rId12"/>
    <p:sldId id="289" r:id="rId13"/>
    <p:sldId id="283" r:id="rId14"/>
    <p:sldId id="286" r:id="rId15"/>
    <p:sldId id="282" r:id="rId16"/>
    <p:sldId id="310" r:id="rId17"/>
    <p:sldId id="273" r:id="rId18"/>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57D42-7428-432D-9DB2-7D7C57E66F19}" v="10" dt="2024-05-27T21:37:09.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1D6F1F8-C5BA-4689-A6D7-E57C81BB87F1}" type="datetimeFigureOut">
              <a:rPr lang="nb-NO" smtClean="0"/>
              <a:t>28.05.2024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VIKTIG Å IDENTIFISERE OG REKRUTTERE TIL FULLVERDIG FORELDREVEILEDNING.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a:t>
            </a:fld>
            <a:endParaRPr lang="nb-NO" dirty="0"/>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Arial" panose="020B0604020202020204" pitchFamily="34" charset="0"/>
              <a:buChar char="•"/>
            </a:pPr>
            <a:r>
              <a:rPr lang="rw" sz="1200">
                <a:effectLst/>
              </a:rPr>
              <a:t>Hentet fra NKVTS sine nettsider: https://www.nkvts.no/flyktning/pfa/7-mestringsstrategier/</a:t>
            </a:r>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er det viktig at man har tenkt ut noen eksempler.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er det fint hvis man legger inn kommunens tilbud.</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w">
                <a:ea typeface="Calibri"/>
                <a:cs typeface="Calibri"/>
              </a:rPr>
              <a:t>Stikkord til manus: </a:t>
            </a:r>
            <a:endParaRPr lang="nb-NO" dirty="0"/>
          </a:p>
          <a:p>
            <a:pPr marL="171450" indent="-171450" rtl="0">
              <a:spcBef>
                <a:spcPct val="0"/>
              </a:spcBef>
              <a:spcAft>
                <a:spcPct val="0"/>
              </a:spcAft>
              <a:buFont typeface="Calibri"/>
              <a:buChar char="-"/>
            </a:pPr>
            <a:r>
              <a:rPr lang="rw">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rw">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rw">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Gå igjennom oppgaven fra forrige gang</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3</a:t>
            </a:fld>
            <a:endParaRPr lang="nb-NO" dirty="0"/>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ønsker vi at dere legger til noe som passer til tema fra det foreldreveiledningsprogrammet du er sertifisert i. For eksempel kan du bruke </a:t>
            </a:r>
            <a:r>
              <a:rPr lang="rw" noProof="0"/>
              <a:t>ICDP</a:t>
            </a:r>
            <a:r>
              <a:rPr lang="rw"/>
              <a:t>-Huset om dere bruker ICDP i din kommune. Bruker du DUÅ kan du for eksempel bruke Foreldrepyramiden. </a:t>
            </a:r>
          </a:p>
          <a:p>
            <a:pPr rtl="0"/>
            <a:endParaRPr lang="nb-NO" dirty="0"/>
          </a:p>
          <a:p>
            <a:pPr rtl="0"/>
            <a:r>
              <a:rPr lang="rw"/>
              <a:t>Bruk dette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4</a:t>
            </a:fld>
            <a:endParaRPr lang="nb-NO" dirty="0"/>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5</a:t>
            </a:fld>
            <a:endParaRPr lang="nb-NO" dirty="0"/>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pPr rtl="0"/>
            <a:endParaRPr lang="nb-NO" dirty="0"/>
          </a:p>
          <a:p>
            <a:pPr rtl="0"/>
            <a:r>
              <a:rPr lang="rw"/>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6</a:t>
            </a:fld>
            <a:endParaRPr lang="nb-NO" dirty="0"/>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342900" indent="-342900" rtl="0">
              <a:spcBef>
                <a:spcPts val="1000"/>
              </a:spcBef>
              <a:buFont typeface="Symbol,Sans-Serif"/>
              <a:buChar char=""/>
            </a:pPr>
            <a:endParaRPr lang="nb-NO" sz="1200" dirty="0">
              <a:latin typeface="Arial"/>
              <a:cs typeface="Arial"/>
            </a:endParaRPr>
          </a:p>
          <a:p>
            <a:pPr marL="0" indent="0" rtl="0">
              <a:spcBef>
                <a:spcPts val="1000"/>
              </a:spcBef>
              <a:buFont typeface="Symbol,Sans-Serif"/>
              <a:buNone/>
            </a:pPr>
            <a:r>
              <a:rPr lang="rw" sz="1200">
                <a:latin typeface="Arial"/>
                <a:cs typeface="Arial"/>
              </a:rPr>
              <a:t>På denne sliden er det vikt å få frem noe som støtter til foreldres selvivaretakelse, stressmestring og selvhjelp i krevende livssituasjoner.</a:t>
            </a:r>
          </a:p>
          <a:p>
            <a:pPr marL="0" indent="0" rtl="0">
              <a:spcBef>
                <a:spcPts val="1000"/>
              </a:spcBef>
              <a:buFont typeface="Symbol,Sans-Serif"/>
              <a:buNone/>
            </a:pPr>
            <a:endParaRPr lang="nb-NO" sz="1200" dirty="0">
              <a:latin typeface="Arial"/>
              <a:cs typeface="Arial"/>
            </a:endParaRPr>
          </a:p>
          <a:p>
            <a:pPr marL="0" indent="0" rtl="0">
              <a:spcBef>
                <a:spcPts val="1000"/>
              </a:spcBef>
              <a:buFont typeface="Symbol,Sans-Serif"/>
              <a:buNone/>
            </a:pPr>
            <a:r>
              <a:rPr lang="rw" sz="120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rtl="0">
              <a:spcBef>
                <a:spcPts val="1000"/>
              </a:spcBef>
              <a:buFont typeface="Symbol,Sans-Serif"/>
              <a:buChar char=""/>
            </a:pPr>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8</a:t>
            </a:fld>
            <a:endParaRPr lang="nb-NO" dirty="0"/>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rw">
                <a:cs typeface="Calibri"/>
              </a:rPr>
              <a:t>Nå begynner snart hverdagen på egen hånd I Norge, uansett hvor lang tid du og familien kommer til å oppholde dere her så vil vi støtte deg I å være en god forelder for barnet ditt. Foreldre er viktigere enn alt annet for barns utvikling.</a:t>
            </a:r>
          </a:p>
          <a:p>
            <a:pPr rtl="0"/>
            <a:endParaRPr lang="en-US">
              <a:cs typeface="Calibri"/>
            </a:endParaRPr>
          </a:p>
          <a:p>
            <a:pPr rtl="0"/>
            <a:r>
              <a:rPr lang="rw">
                <a:cs typeface="Calibri"/>
              </a:rPr>
              <a:t>Å ha sosial støtte som foreldre – et universelt behov. Vi trenger å kunne drøfte ulike problemstillinger knyttet til barn </a:t>
            </a:r>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Arial" panose="020B0604020202020204" pitchFamily="34" charset="0"/>
              <a:buChar char="•"/>
            </a:pPr>
            <a:r>
              <a:rPr lang="rw"/>
              <a:t>Eksempel på punkt en kan være en helsearbeider, et familiemedlem eller en venn man stoler på. </a:t>
            </a:r>
          </a:p>
          <a:p>
            <a:pPr marL="171450" indent="-171450" rtl="0">
              <a:buFont typeface="Arial" panose="020B0604020202020204" pitchFamily="34" charset="0"/>
              <a:buChar char="•"/>
            </a:pPr>
            <a:r>
              <a:rPr lang="rw"/>
              <a:t>Eksempel på punkty 2 er </a:t>
            </a:r>
            <a:r>
              <a:rPr lang="rw" sz="1200">
                <a:effectLst/>
              </a:rPr>
              <a:t>aktiviteter som holder dem aktive, som å lese, tegne, skrive sanger, danse.</a:t>
            </a:r>
          </a:p>
          <a:p>
            <a:pPr marL="171450" indent="-171450" rtl="0">
              <a:buFont typeface="Arial" panose="020B0604020202020204" pitchFamily="34" charset="0"/>
              <a:buChar char="•"/>
            </a:pPr>
            <a:endParaRPr lang="en-US" sz="1200">
              <a:effectLst/>
            </a:endParaRPr>
          </a:p>
          <a:p>
            <a:pPr marL="171450" indent="-171450" rtl="0">
              <a:buFont typeface="Arial" panose="020B0604020202020204" pitchFamily="34" charset="0"/>
              <a:buChar char="•"/>
            </a:pPr>
            <a:r>
              <a:rPr lang="rw" sz="1200">
                <a:effectLst/>
              </a:rPr>
              <a:t>Hentet fra NKVTS sine nettsider: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rw"/>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w"/>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rtlCol="0"/>
          <a:lstStyle/>
          <a:p>
            <a:pPr rtl="0"/>
            <a:r>
              <a:rPr lang="rw"/>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rtlCol="0"/>
          <a:lstStyle/>
          <a:p>
            <a:pPr rtl="0"/>
            <a:r>
              <a:rPr lang="rw"/>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rtlCol="0"/>
          <a:lstStyle/>
          <a:p>
            <a:pPr rtl="0"/>
            <a:r>
              <a:rPr lang="rw"/>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rtlCol="0" anchor="b"/>
          <a:lstStyle>
            <a:lvl1pPr>
              <a:defRPr sz="6000"/>
            </a:lvl1pPr>
          </a:lstStyle>
          <a:p>
            <a:pPr rtl="0"/>
            <a:r>
              <a:rPr lang="rw"/>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rw"/>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rtlCol="0"/>
          <a:lstStyle/>
          <a:p>
            <a:pPr rtl="0"/>
            <a:r>
              <a:rPr lang="rw"/>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rtlCol="0"/>
          <a:lstStyle/>
          <a:p>
            <a:pPr rtl="0"/>
            <a:r>
              <a:rPr lang="rw"/>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rtlCol="0"/>
          <a:lstStyle/>
          <a:p>
            <a:pPr rtl="0"/>
            <a:r>
              <a:rPr lang="rw"/>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rtlCol="0"/>
          <a:lstStyle/>
          <a:p>
            <a:pPr rtl="0"/>
            <a:fld id="{380A795C-BA6B-4BC9-AF6F-736CEE5A869E}" type="datetimeFigureOut">
              <a:rPr lang="nb-NO" smtClean="0"/>
              <a:t>28.05.2024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w"/>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380A795C-BA6B-4BC9-AF6F-736CEE5A869E}" type="datetimeFigureOut">
              <a:rPr lang="nb-NO" smtClean="0"/>
              <a:t>28.05.2024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lexid.no/krysskulturelle-liv/krysskulturelt-foreldreskap" TargetMode="External"/><Relationship Id="rId3" Type="http://schemas.openxmlformats.org/officeDocument/2006/relationships/hyperlink" Target="https://flyktning.net/" TargetMode="External"/><Relationship Id="rId7" Type="http://schemas.openxmlformats.org/officeDocument/2006/relationships/hyperlink" Target="https://rettentil.no/fra-bekymring-til-hjelp/a-leve-med-krysskultur"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www.youtube.com/watch?v=-krzA9PbDj0&amp;t=4s" TargetMode="External"/><Relationship Id="rId5" Type="http://schemas.openxmlformats.org/officeDocument/2006/relationships/hyperlink" Target="https://www.nkvts.no/flyktning/vanlige-reaksjoner/" TargetMode="External"/><Relationship Id="rId10"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4" Type="http://schemas.openxmlformats.org/officeDocument/2006/relationships/hyperlink" Target="https://flyktning.net/oppfolging/forebygging/foreldreveiledning" TargetMode="External"/><Relationship Id="rId9" Type="http://schemas.openxmlformats.org/officeDocument/2006/relationships/hyperlink" Target="https://www.udir.no/tall-og-forskning/finn-forskning/rapporter/kurspilot-for-ungdom-med-flerkulturell-oppvek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dirty="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rw" sz="3600" kern="1200" dirty="0">
                <a:solidFill>
                  <a:schemeClr val="tx2"/>
                </a:solidFill>
                <a:latin typeface="+mj-lt"/>
                <a:ea typeface="+mj-ea"/>
                <a:cs typeface="+mj-cs"/>
              </a:rPr>
              <a:t>Inama ya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rw" sz="1800" dirty="0">
                <a:solidFill>
                  <a:schemeClr val="tx2"/>
                </a:solidFill>
              </a:rPr>
              <a:t>Kwereka ababyeyi.</a:t>
            </a:r>
            <a:endParaRPr lang="en-US" sz="1800" dirty="0">
              <a:solidFill>
                <a:schemeClr val="tx2"/>
              </a:solidFill>
            </a:endParaRPr>
          </a:p>
          <a:p>
            <a:pPr marL="457200" indent="-228600" algn="l" rtl="0">
              <a:buFont typeface="Arial" panose="020B0604020202020204" pitchFamily="34" charset="0"/>
              <a:buChar char="•"/>
            </a:pPr>
            <a:r>
              <a:rPr lang="rw" sz="1800" dirty="0">
                <a:solidFill>
                  <a:schemeClr val="tx2"/>
                </a:solidFill>
              </a:rPr>
              <a:t>Igitabo kiyobora abarimu/abajyanama(mu mwanya wa note uri munsi).</a:t>
            </a:r>
            <a:endParaRPr lang="en-US" sz="1800" dirty="0">
              <a:solidFill>
                <a:schemeClr val="tx2"/>
              </a:solidFill>
            </a:endParaRPr>
          </a:p>
          <a:p>
            <a:pPr marL="457200" indent="-228600" algn="l" rtl="0">
              <a:buFont typeface="Arial" panose="020B0604020202020204" pitchFamily="34" charset="0"/>
              <a:buChar char="•"/>
            </a:pPr>
            <a:r>
              <a:rPr lang="rw" sz="1800" dirty="0">
                <a:solidFill>
                  <a:schemeClr val="tx2"/>
                </a:solidFill>
              </a:rPr>
              <a:t>Umukoro wo mu rugo. </a:t>
            </a:r>
            <a:endParaRPr lang="en-US" sz="1800" dirty="0">
              <a:solidFill>
                <a:schemeClr val="tx2"/>
              </a:solidFill>
            </a:endParaRPr>
          </a:p>
          <a:p>
            <a:pPr marL="457200" indent="-228600" algn="l" rtl="0">
              <a:buFont typeface="Arial" panose="020B0604020202020204" pitchFamily="34" charset="0"/>
              <a:buChar char="•"/>
            </a:pPr>
            <a:r>
              <a:rPr lang="rw" sz="1800" dirty="0">
                <a:solidFill>
                  <a:schemeClr val="tx2"/>
                </a:solidFill>
              </a:rPr>
              <a:t>Inyandiko zigenewe ababyeyi zirimo andi makuru.</a:t>
            </a:r>
            <a:endParaRPr lang="en-US" sz="1800" dirty="0">
              <a:solidFill>
                <a:schemeClr val="tx2"/>
              </a:solidFill>
            </a:endParaRP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4100" dirty="0"/>
              <a:t>Kwiyitaho nk’umubyeyi</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Autofit/>
          </a:bodyPr>
          <a:lstStyle/>
          <a:p>
            <a:pPr rtl="0">
              <a:lnSpc>
                <a:spcPts val="1800"/>
              </a:lnSpc>
            </a:pPr>
            <a:r>
              <a:rPr lang="rw" sz="1800" dirty="0"/>
              <a:t>Abana bakeneye ababyeyi biha agaciro ubwabo n’ubuzima bwabo.</a:t>
            </a:r>
          </a:p>
          <a:p>
            <a:pPr rtl="0">
              <a:lnSpc>
                <a:spcPts val="1800"/>
              </a:lnSpc>
            </a:pPr>
            <a:r>
              <a:rPr lang="rw" sz="1800" dirty="0"/>
              <a:t>Ni ngombwa gushyira imbaraga ku mibereho myiza yawe bwite.</a:t>
            </a:r>
          </a:p>
          <a:p>
            <a:pPr rtl="0">
              <a:lnSpc>
                <a:spcPts val="1800"/>
              </a:lnSpc>
            </a:pPr>
            <a:r>
              <a:rPr lang="rw" sz="1800" dirty="0"/>
              <a:t>Ni ngombwa gushyira imbaraga ku buzima bwiza bwawe bwite.</a:t>
            </a:r>
          </a:p>
          <a:p>
            <a:pPr rtl="0">
              <a:lnSpc>
                <a:spcPts val="1800"/>
              </a:lnSpc>
            </a:pPr>
            <a:r>
              <a:rPr lang="rw" sz="1800" dirty="0"/>
              <a:t>Ni ngombwa guha umwanya umubano wanyu nk’abashakanye.</a:t>
            </a:r>
          </a:p>
          <a:p>
            <a:pPr rtl="0">
              <a:lnSpc>
                <a:spcPts val="1800"/>
              </a:lnSpc>
            </a:pPr>
            <a:r>
              <a:rPr lang="rw" sz="1800" dirty="0"/>
              <a:t>Ni ngombwa gushobora kuruhuka uri gutekereza neza.</a:t>
            </a:r>
          </a:p>
          <a:p>
            <a:pPr rtl="0">
              <a:lnSpc>
                <a:spcPts val="1800"/>
              </a:lnSpc>
            </a:pPr>
            <a:r>
              <a:rPr lang="rw" sz="1800" dirty="0"/>
              <a:t>Nta muntu uri nta makemwa!</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rw" sz="5000" dirty="0"/>
              <a:t>Zimwe mu nama zo kwiyitaho</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effectLst/>
              </a:rPr>
              <a:t>Kugira uwo ubwira ko ukeneye ubufasha.</a:t>
            </a:r>
            <a:endParaRPr lang="en-US" sz="2200" dirty="0"/>
          </a:p>
          <a:p>
            <a:pPr rtl="0"/>
            <a:r>
              <a:rPr lang="rw" sz="2200" dirty="0">
                <a:effectLst/>
              </a:rPr>
              <a:t>Kujya mu bikorwa.</a:t>
            </a:r>
            <a:endParaRPr lang="en-US" sz="2200" dirty="0"/>
          </a:p>
          <a:p>
            <a:pPr rtl="0"/>
            <a:r>
              <a:rPr lang="rw" sz="2200" dirty="0">
                <a:effectLst/>
              </a:rPr>
              <a:t> </a:t>
            </a:r>
            <a:r>
              <a:rPr lang="rw" sz="2200" dirty="0"/>
              <a:t>K</a:t>
            </a:r>
            <a:r>
              <a:rPr lang="rw" sz="2200" dirty="0">
                <a:effectLst/>
              </a:rPr>
              <a:t>ugerageza gukurikiza ibikorwa bya buri munsi/ingengabihe.</a:t>
            </a:r>
            <a:endParaRPr lang="en-US" sz="2200" dirty="0"/>
          </a:p>
          <a:p>
            <a:pPr rtl="0"/>
            <a:r>
              <a:rPr lang="rw" sz="2200" dirty="0">
                <a:effectLst/>
              </a:rPr>
              <a:t>Gutunga ajenda/ikarine.</a:t>
            </a:r>
            <a:endParaRPr lang="en-US" sz="2200" dirty="0"/>
          </a:p>
          <a:p>
            <a:pPr rtl="0"/>
            <a:r>
              <a:rPr lang="rw" sz="2200" dirty="0"/>
              <a:t>Kwitabira imirimo n’ibikorwa by’iyobokamana cyangwa by’umwuka.</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rw" sz="5000" dirty="0"/>
              <a:t>Zimwe mu nama zo kwiyitaho</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rw" sz="1900" dirty="0">
                <a:effectLst/>
              </a:rPr>
              <a:t>Gukoresha ingamba zo gutuza, nk’imyitozo yo guhumeka no kwitoza/kugendagenda.</a:t>
            </a:r>
            <a:endParaRPr lang="en-US" sz="1900" dirty="0"/>
          </a:p>
          <a:p>
            <a:pPr rtl="0"/>
            <a:r>
              <a:rPr lang="rw" sz="1900" dirty="0">
                <a:effectLst/>
              </a:rPr>
              <a:t>Gukoresha ingamba zo kumenyera/guhangana wumva zagufashije mbere.</a:t>
            </a:r>
            <a:endParaRPr lang="en-US" sz="1900" dirty="0"/>
          </a:p>
          <a:p>
            <a:pPr rtl="0"/>
            <a:r>
              <a:rPr lang="rw" sz="1900" dirty="0">
                <a:effectLst/>
              </a:rPr>
              <a:t>Kwibwira ko kurakara ari ibisanzwe.</a:t>
            </a:r>
            <a:endParaRPr lang="en-US" sz="1900" dirty="0"/>
          </a:p>
          <a:p>
            <a:pPr rtl="0"/>
            <a:r>
              <a:rPr lang="rw" sz="1900" dirty="0">
                <a:effectLst/>
              </a:rPr>
              <a:t>Gusubiza ubwenge mu bihe byiza wibuka abo wabuze.</a:t>
            </a:r>
            <a:endParaRPr lang="en-US" sz="19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80" y="325369"/>
            <a:ext cx="4671622" cy="1956841"/>
          </a:xfrm>
        </p:spPr>
        <p:txBody>
          <a:bodyPr vert="horz" lIns="91440" tIns="45720" rIns="91440" bIns="45720" rtlCol="0" anchor="b">
            <a:normAutofit/>
          </a:bodyPr>
          <a:lstStyle/>
          <a:p>
            <a:pPr rtl="0"/>
            <a:r>
              <a:rPr lang="rw" sz="5400" dirty="0"/>
              <a:t>Gutekerereza hamwe</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Mu buzima bwanjye bwa buri munsi naba nkeneye iki kugira ngo nkore neza nk’umubyeyi?</a:t>
            </a:r>
          </a:p>
          <a:p>
            <a:pPr rtl="0"/>
            <a:r>
              <a:rPr lang="rw" sz="2200" dirty="0"/>
              <a:t>Ni iki nkeneye mu buryo bwo gufashwa?</a:t>
            </a:r>
          </a:p>
          <a:p>
            <a:pPr rtl="0"/>
            <a:r>
              <a:rPr lang="rw" sz="2200" dirty="0"/>
              <a:t>Ni gute nakwiyitaho mu buryo bwiza bushoboka?</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597632"/>
            <a:ext cx="4816002" cy="1956841"/>
          </a:xfrm>
        </p:spPr>
        <p:txBody>
          <a:bodyPr vert="horz" lIns="91440" tIns="45720" rIns="91440" bIns="45720" rtlCol="0" anchor="b">
            <a:noAutofit/>
          </a:bodyPr>
          <a:lstStyle/>
          <a:p>
            <a:pPr rtl="0"/>
            <a:r>
              <a:rPr lang="rw" sz="5000" dirty="0"/>
              <a:t>Incamake - gutekereza ku kintu</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Kwitabira iri somo byagenze bite?</a:t>
            </a:r>
          </a:p>
          <a:p>
            <a:pPr rtl="0"/>
            <a:r>
              <a:rPr lang="rw" sz="2200" dirty="0"/>
              <a:t>Haba hari ikintu gishya wize?</a:t>
            </a:r>
          </a:p>
          <a:p>
            <a:pPr rtl="0"/>
            <a:r>
              <a:rPr lang="rw" sz="2200" dirty="0"/>
              <a:t>Hari ikintu wumva ukeneye twaba tutaganiyeho hano?</a:t>
            </a:r>
          </a:p>
          <a:p>
            <a:pPr rtl="0"/>
            <a:r>
              <a:rPr lang="rw" sz="2200" dirty="0"/>
              <a:t>Waba wumva ukeneye kuba umwe mu bagize itsinda riyobora ababyeyi?</a:t>
            </a:r>
          </a:p>
          <a:p>
            <a:pPr rtl="0"/>
            <a:endParaRPr lang="en-US" sz="2200" dirty="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Ni he nasaba ubufasha?</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fontScale="85000" lnSpcReduction="20000"/>
          </a:bodyPr>
          <a:lstStyle/>
          <a:p>
            <a:pPr rtl="0"/>
            <a:r>
              <a:rPr lang="rw" sz="2600" dirty="0"/>
              <a:t>Porogaramu z’akarere zitanga ubuyobozi ku babyeyi.</a:t>
            </a:r>
            <a:endParaRPr lang="en-US" sz="2600" dirty="0"/>
          </a:p>
          <a:p>
            <a:pPr rtl="0"/>
            <a:r>
              <a:rPr lang="rw" sz="2600" dirty="0"/>
              <a:t>Muganga wo kukohereza muri serivisi y’inzobere mu bijyanye n’imitekerereze n’imyifatire cyangwa izindi serivisi kugira ngo uvuge ku bintu ubona bigoye.</a:t>
            </a:r>
            <a:endParaRPr lang="en-US" sz="2600" dirty="0"/>
          </a:p>
          <a:p>
            <a:pPr rtl="0"/>
            <a:r>
              <a:rPr lang="rw" sz="2600" dirty="0"/>
              <a:t>Ibiro byita ku mibereho myiza y’umuryango.</a:t>
            </a:r>
            <a:endParaRPr lang="en-US" sz="2600" dirty="0"/>
          </a:p>
          <a:p>
            <a:pPr rtl="0"/>
            <a:r>
              <a:rPr lang="rw" sz="2600" dirty="0"/>
              <a:t>Serivisi z’akarere.</a:t>
            </a:r>
            <a:endParaRPr lang="en-US" sz="2600" dirty="0"/>
          </a:p>
          <a:p>
            <a:pPr rtl="0"/>
            <a:endParaRPr lang="en-US" sz="22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rw" dirty="0"/>
              <a:t>Imishumi y’ingenzi n’aderesi</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rw" dirty="0"/>
              <a:t>Foreldrehverdag.no</a:t>
            </a:r>
          </a:p>
          <a:p>
            <a:pPr rtl="0"/>
            <a:r>
              <a:rPr lang="rw" dirty="0"/>
              <a:t>Littsint.no</a:t>
            </a:r>
          </a:p>
          <a:p>
            <a:pPr rtl="0"/>
            <a:r>
              <a:rPr lang="rw"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rtlCol="0">
            <a:normAutofit/>
          </a:bodyPr>
          <a:lstStyle/>
          <a:p>
            <a:pPr rtl="0"/>
            <a:r>
              <a:rPr lang="rw" sz="3600" dirty="0">
                <a:solidFill>
                  <a:schemeClr val="tx2"/>
                </a:solidFill>
              </a:rPr>
              <a:t>Ibyo kwifashisha mu nama ya 4:</a:t>
            </a:r>
          </a:p>
        </p:txBody>
      </p:sp>
      <p:sp>
        <p:nvSpPr>
          <p:cNvPr id="4" name="Rectangle 1">
            <a:extLst>
              <a:ext uri="{FF2B5EF4-FFF2-40B4-BE49-F238E27FC236}">
                <a16:creationId xmlns:a16="http://schemas.microsoft.com/office/drawing/2014/main" id="{57A0D75C-97AD-4C0C-CE9D-350008C57F0C}"/>
              </a:ext>
            </a:extLst>
          </p:cNvPr>
          <p:cNvSpPr txBox="1">
            <a:spLocks noChangeArrowheads="1"/>
          </p:cNvSpPr>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ts val="600"/>
              </a:spcAft>
              <a:buFontTx/>
              <a:buNone/>
            </a:pPr>
            <a:r>
              <a:rPr lang="nb-NO" altLang="nb-NO" sz="1500" b="1" dirty="0">
                <a:solidFill>
                  <a:schemeClr val="tx2"/>
                </a:solidFill>
                <a:ea typeface="Calibri" panose="020F0502020204030204" pitchFamily="34" charset="0"/>
                <a:cs typeface="Calibri" panose="020F0502020204030204" pitchFamily="34" charset="0"/>
              </a:rPr>
              <a:t>Psykoedukasjon om vanlige reaksjoner på stress, endring, migrasjon og flukt hos barn og voksne:</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u="sng" dirty="0">
                <a:solidFill>
                  <a:schemeClr val="tx2"/>
                </a:solidFill>
                <a:ea typeface="Calibri" panose="020F0502020204030204" pitchFamily="34" charset="0"/>
                <a:cs typeface="Calibri" panose="020F0502020204030204" pitchFamily="34" charset="0"/>
              </a:rPr>
              <a:t>- </a:t>
            </a:r>
            <a:r>
              <a:rPr lang="nb-NO" altLang="nb-NO" sz="1500" dirty="0">
                <a:solidFill>
                  <a:schemeClr val="tx2"/>
                </a:solidFill>
                <a:ea typeface="Calibri" panose="020F0502020204030204" pitchFamily="34" charset="0"/>
                <a:cs typeface="Calibri" panose="020F0502020204030204" pitchFamily="34" charset="0"/>
                <a:hlinkClick r:id="rId2"/>
              </a:rPr>
              <a:t>Guide og app til flyktn</a:t>
            </a:r>
            <a:r>
              <a:rPr lang="nb-NO" altLang="nb-NO" sz="1500" u="sng" dirty="0">
                <a:solidFill>
                  <a:schemeClr val="tx2"/>
                </a:solidFill>
                <a:ea typeface="Calibri" panose="020F0502020204030204" pitchFamily="34" charset="0"/>
                <a:cs typeface="Calibri" panose="020F0502020204030204" pitchFamily="34" charset="0"/>
                <a:hlinkClick r:id="rId2"/>
              </a:rPr>
              <a:t>ingeforeldre</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u="sng" dirty="0">
                <a:solidFill>
                  <a:schemeClr val="tx2"/>
                </a:solidFill>
                <a:ea typeface="Calibri" panose="020F0502020204030204" pitchFamily="34" charset="0"/>
                <a:cs typeface="Arial" panose="020B0604020202020204" pitchFamily="34" charset="0"/>
              </a:rPr>
              <a:t>-</a:t>
            </a:r>
            <a:r>
              <a:rPr lang="nb-NO" altLang="nb-NO" sz="1500" u="sng" dirty="0">
                <a:solidFill>
                  <a:schemeClr val="tx2"/>
                </a:solidFill>
                <a:ea typeface="Calibri" panose="020F0502020204030204" pitchFamily="34" charset="0"/>
                <a:cs typeface="Arial" panose="020B0604020202020204" pitchFamily="34" charset="0"/>
                <a:hlinkClick r:id="rId3"/>
              </a:rPr>
              <a:t>Flyktning.net</a:t>
            </a:r>
            <a:r>
              <a:rPr lang="nb-NO" altLang="nb-NO" sz="1500" u="sng" dirty="0">
                <a:solidFill>
                  <a:schemeClr val="tx2"/>
                </a:solidFill>
                <a:ea typeface="Calibri" panose="020F0502020204030204" pitchFamily="34" charset="0"/>
                <a:cs typeface="Arial" panose="020B0604020202020204" pitchFamily="34" charset="0"/>
              </a:rPr>
              <a:t>: informasjonen til ansatte som jobber med flyktninger. </a:t>
            </a:r>
          </a:p>
          <a:p>
            <a:pPr marL="0" indent="0" eaLnBrk="0" fontAlgn="base" hangingPunct="0">
              <a:spcBef>
                <a:spcPct val="0"/>
              </a:spcBef>
              <a:spcAft>
                <a:spcPts val="600"/>
              </a:spcAft>
              <a:buFontTx/>
              <a:buNone/>
            </a:pPr>
            <a:r>
              <a:rPr lang="nb-NO" altLang="nb-NO" sz="1500" u="sng" dirty="0">
                <a:solidFill>
                  <a:schemeClr val="tx2"/>
                </a:solidFill>
                <a:ea typeface="Calibri" panose="020F0502020204030204" pitchFamily="34" charset="0"/>
                <a:cs typeface="Arial" panose="020B0604020202020204" pitchFamily="34" charset="0"/>
              </a:rPr>
              <a:t>Her finnes en egen temaside om </a:t>
            </a:r>
            <a:r>
              <a:rPr lang="nb-NO" altLang="nb-NO" sz="1500" u="sng" dirty="0">
                <a:solidFill>
                  <a:schemeClr val="tx2"/>
                </a:solidFill>
                <a:ea typeface="Calibri" panose="020F0502020204030204" pitchFamily="34" charset="0"/>
                <a:cs typeface="Arial" panose="020B0604020202020204" pitchFamily="34" charset="0"/>
                <a:hlinkClick r:id="rId4"/>
              </a:rPr>
              <a:t>foreldreveiledning</a:t>
            </a:r>
            <a:r>
              <a:rPr lang="nb-NO" altLang="nb-NO" sz="1500" u="sng" dirty="0">
                <a:solidFill>
                  <a:schemeClr val="tx2"/>
                </a:solidFill>
                <a:ea typeface="Calibri" panose="020F0502020204030204" pitchFamily="34" charset="0"/>
                <a:cs typeface="Arial" panose="020B0604020202020204" pitchFamily="34" charset="0"/>
              </a:rPr>
              <a:t>, psykososial oppfølging, traumereaksjoner etc. </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dirty="0">
                <a:solidFill>
                  <a:schemeClr val="tx2"/>
                </a:solidFill>
                <a:ea typeface="Calibri" panose="020F0502020204030204" pitchFamily="34" charset="0"/>
                <a:cs typeface="Arial" panose="020B0604020202020204" pitchFamily="34" charset="0"/>
              </a:rPr>
              <a:t>-</a:t>
            </a:r>
            <a:r>
              <a:rPr lang="nb-NO" altLang="nb-NO" sz="1500" dirty="0">
                <a:solidFill>
                  <a:schemeClr val="tx2"/>
                </a:solidFill>
                <a:ea typeface="Calibri" panose="020F0502020204030204" pitchFamily="34" charset="0"/>
                <a:cs typeface="Arial" panose="020B0604020202020204" pitchFamily="34" charset="0"/>
                <a:hlinkClick r:id="rId5"/>
              </a:rPr>
              <a:t>Vanlige reaksjoner på krig og flukt (NKVTS)</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b="1" dirty="0">
                <a:solidFill>
                  <a:schemeClr val="tx2"/>
                </a:solidFill>
                <a:ea typeface="Calibri" panose="020F0502020204030204" pitchFamily="34" charset="0"/>
                <a:cs typeface="Calibri" panose="020F0502020204030204" pitchFamily="34" charset="0"/>
              </a:rPr>
              <a:t>Barnets behov og tilpasning av omsorg til barnets behov i en ny kulturell kontekst:</a:t>
            </a:r>
            <a:endParaRPr lang="nb-NO" altLang="nb-NO" sz="1500" dirty="0">
              <a:solidFill>
                <a:schemeClr val="tx2"/>
              </a:solidFill>
            </a:endParaRPr>
          </a:p>
          <a:p>
            <a:pPr marL="0" indent="0" eaLnBrk="0" fontAlgn="base" hangingPunct="0">
              <a:spcBef>
                <a:spcPct val="0"/>
              </a:spcBef>
              <a:spcAft>
                <a:spcPts val="600"/>
              </a:spcAft>
              <a:buFontTx/>
              <a:buNone/>
            </a:pPr>
            <a:r>
              <a:rPr lang="nn-NO" altLang="nb-NO" sz="1500" u="sng" dirty="0">
                <a:solidFill>
                  <a:schemeClr val="tx2"/>
                </a:solidFill>
                <a:ea typeface="Calibri" panose="020F0502020204030204" pitchFamily="34" charset="0"/>
                <a:cs typeface="Calibri" panose="020F0502020204030204" pitchFamily="34" charset="0"/>
              </a:rPr>
              <a:t>-</a:t>
            </a:r>
            <a:r>
              <a:rPr lang="nn-NO" altLang="nb-NO" sz="1500" dirty="0">
                <a:solidFill>
                  <a:schemeClr val="tx2"/>
                </a:solidFill>
                <a:ea typeface="Calibri" panose="020F0502020204030204" pitchFamily="34" charset="0"/>
                <a:cs typeface="Arial" panose="020B0604020202020204" pitchFamily="34" charset="0"/>
                <a:hlinkClick r:id="rId6"/>
              </a:rPr>
              <a:t>Temahefte og film: krysskulturel</a:t>
            </a:r>
            <a:r>
              <a:rPr lang="nn-NO" altLang="nb-NO" sz="1500" dirty="0">
                <a:solidFill>
                  <a:schemeClr val="tx2"/>
                </a:solidFill>
                <a:ea typeface="Calibri" panose="020F0502020204030204" pitchFamily="34" charset="0"/>
                <a:cs typeface="Calibri" panose="020F0502020204030204" pitchFamily="34" charset="0"/>
                <a:hlinkClick r:id="rId6"/>
              </a:rPr>
              <a:t>le barn og un</a:t>
            </a:r>
            <a:r>
              <a:rPr lang="nn-NO" altLang="nb-NO" sz="1500" dirty="0">
                <a:solidFill>
                  <a:schemeClr val="tx2"/>
                </a:solidFill>
                <a:ea typeface="Calibri" panose="020F0502020204030204" pitchFamily="34" charset="0"/>
                <a:cs typeface="Arial" panose="020B0604020202020204" pitchFamily="34" charset="0"/>
                <a:hlinkClick r:id="rId6"/>
              </a:rPr>
              <a:t>ge</a:t>
            </a:r>
            <a:r>
              <a:rPr lang="nn-NO" altLang="nb-NO" sz="1500" dirty="0">
                <a:solidFill>
                  <a:schemeClr val="tx2"/>
                </a:solidFill>
                <a:ea typeface="Calibri" panose="020F0502020204030204" pitchFamily="34" charset="0"/>
                <a:cs typeface="Calibri" panose="020F0502020204030204" pitchFamily="34" charset="0"/>
              </a:rPr>
              <a:t> (Bufetat)</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dirty="0">
                <a:solidFill>
                  <a:schemeClr val="tx2"/>
                </a:solidFill>
                <a:ea typeface="Calibri" panose="020F0502020204030204" pitchFamily="34" charset="0"/>
                <a:cs typeface="Arial" panose="020B0604020202020204" pitchFamily="34" charset="0"/>
                <a:hlinkClick r:id="rId7"/>
              </a:rPr>
              <a:t>- </a:t>
            </a:r>
            <a:r>
              <a:rPr lang="nb-NO" altLang="nb-NO" sz="1500" dirty="0">
                <a:solidFill>
                  <a:schemeClr val="tx2"/>
                </a:solidFill>
                <a:ea typeface="Calibri" panose="020F0502020204030204" pitchFamily="34" charset="0"/>
                <a:cs typeface="Calibri" panose="020F0502020204030204" pitchFamily="34" charset="0"/>
                <a:hlinkClick r:id="rId7"/>
              </a:rPr>
              <a:t>Å leve med krysskultur</a:t>
            </a:r>
            <a:r>
              <a:rPr lang="nb-NO" altLang="nb-NO" sz="1500" dirty="0">
                <a:solidFill>
                  <a:schemeClr val="tx2"/>
                </a:solidFill>
                <a:ea typeface="Calibri" panose="020F0502020204030204" pitchFamily="34" charset="0"/>
                <a:cs typeface="Calibri" panose="020F0502020204030204" pitchFamily="34" charset="0"/>
              </a:rPr>
              <a:t> (RVTS)</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u="sng" dirty="0">
                <a:solidFill>
                  <a:schemeClr val="tx2"/>
                </a:solidFill>
                <a:ea typeface="Calibri" panose="020F0502020204030204" pitchFamily="34" charset="0"/>
                <a:cs typeface="Calibri" panose="020F0502020204030204" pitchFamily="34" charset="0"/>
              </a:rPr>
              <a:t>-</a:t>
            </a:r>
            <a:r>
              <a:rPr lang="nb-NO" altLang="nb-NO" sz="1500" dirty="0">
                <a:solidFill>
                  <a:schemeClr val="tx2"/>
                </a:solidFill>
                <a:ea typeface="Calibri" panose="020F0502020204030204" pitchFamily="34" charset="0"/>
                <a:cs typeface="Arial" panose="020B0604020202020204" pitchFamily="34" charset="0"/>
                <a:hlinkClick r:id="rId8"/>
              </a:rPr>
              <a:t>Krysskulturelt foreldreskap</a:t>
            </a:r>
            <a:r>
              <a:rPr lang="nb-NO" altLang="nb-NO" sz="1500" dirty="0">
                <a:solidFill>
                  <a:schemeClr val="tx2"/>
                </a:solidFill>
                <a:ea typeface="Calibri" panose="020F0502020204030204" pitchFamily="34" charset="0"/>
                <a:cs typeface="Arial" panose="020B0604020202020204" pitchFamily="34" charset="0"/>
              </a:rPr>
              <a:t> </a:t>
            </a:r>
            <a:r>
              <a:rPr lang="nb-NO" altLang="nb-NO" sz="1500" dirty="0">
                <a:solidFill>
                  <a:schemeClr val="tx2"/>
                </a:solidFill>
                <a:ea typeface="Calibri" panose="020F0502020204030204" pitchFamily="34" charset="0"/>
                <a:cs typeface="Calibri" panose="020F0502020204030204" pitchFamily="34" charset="0"/>
              </a:rPr>
              <a:t>(Flexid)</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dirty="0">
                <a:solidFill>
                  <a:schemeClr val="tx2"/>
                </a:solidFill>
                <a:ea typeface="Calibri" panose="020F0502020204030204" pitchFamily="34" charset="0"/>
                <a:cs typeface="Calibri" panose="020F0502020204030204" pitchFamily="34" charset="0"/>
              </a:rPr>
              <a:t>-</a:t>
            </a:r>
            <a:r>
              <a:rPr lang="nb-NO" altLang="nb-NO" sz="1500" dirty="0">
                <a:solidFill>
                  <a:schemeClr val="tx2"/>
                </a:solidFill>
                <a:ea typeface="Calibri" panose="020F0502020204030204" pitchFamily="34" charset="0"/>
                <a:cs typeface="Calibri" panose="020F0502020204030204" pitchFamily="34" charset="0"/>
                <a:hlinkClick r:id="rId9"/>
              </a:rPr>
              <a:t>Krysskulturelle unge og samarbeid mellom skole og hjem</a:t>
            </a:r>
            <a:r>
              <a:rPr lang="nb-NO" altLang="nb-NO" sz="1500" dirty="0">
                <a:solidFill>
                  <a:schemeClr val="tx2"/>
                </a:solidFill>
                <a:ea typeface="Calibri" panose="020F0502020204030204" pitchFamily="34" charset="0"/>
                <a:cs typeface="Calibri" panose="020F0502020204030204" pitchFamily="34" charset="0"/>
              </a:rPr>
              <a:t>  (Udir)</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b="1" dirty="0">
                <a:solidFill>
                  <a:schemeClr val="tx2"/>
                </a:solidFill>
                <a:ea typeface="Calibri" panose="020F0502020204030204" pitchFamily="34" charset="0"/>
                <a:cs typeface="Calibri" panose="020F0502020204030204" pitchFamily="34" charset="0"/>
              </a:rPr>
              <a:t>Positiv utvikling av det følelsesmessige forholdet mellom omsorgsgiver og barnet:</a:t>
            </a:r>
            <a:endParaRPr lang="nb-NO" altLang="nb-NO" sz="1500" dirty="0">
              <a:solidFill>
                <a:schemeClr val="tx2"/>
              </a:solidFill>
            </a:endParaRPr>
          </a:p>
          <a:p>
            <a:pPr marL="0" indent="0" eaLnBrk="0" fontAlgn="base" hangingPunct="0">
              <a:spcBef>
                <a:spcPct val="0"/>
              </a:spcBef>
              <a:spcAft>
                <a:spcPts val="600"/>
              </a:spcAft>
              <a:buFontTx/>
              <a:buNone/>
            </a:pPr>
            <a:r>
              <a:rPr lang="nb-NO" altLang="nb-NO" sz="1500" dirty="0">
                <a:solidFill>
                  <a:schemeClr val="tx2"/>
                </a:solidFill>
                <a:ea typeface="Calibri" panose="020F0502020204030204" pitchFamily="34" charset="0"/>
                <a:cs typeface="Calibri" panose="020F0502020204030204" pitchFamily="34" charset="0"/>
              </a:rPr>
              <a:t>-</a:t>
            </a:r>
            <a:r>
              <a:rPr lang="nb-NO" altLang="nb-NO" sz="1500" dirty="0">
                <a:solidFill>
                  <a:schemeClr val="tx2"/>
                </a:solidFill>
                <a:ea typeface="Calibri" panose="020F0502020204030204" pitchFamily="34" charset="0"/>
                <a:cs typeface="Calibri" panose="020F0502020204030204" pitchFamily="34" charset="0"/>
                <a:hlinkClick r:id="rId10"/>
              </a:rPr>
              <a:t>Foreldrehverdag – trygge råd til deg med barn</a:t>
            </a:r>
            <a:r>
              <a:rPr lang="nb-NO" altLang="nb-NO" sz="1500" dirty="0">
                <a:solidFill>
                  <a:schemeClr val="tx2"/>
                </a:solidFill>
                <a:ea typeface="Calibri" panose="020F0502020204030204" pitchFamily="34" charset="0"/>
                <a:cs typeface="Calibri" panose="020F0502020204030204" pitchFamily="34" charset="0"/>
              </a:rPr>
              <a:t> (Bufdir)</a:t>
            </a:r>
            <a:endParaRPr lang="nb-NO" altLang="nb-NO" sz="1500" dirty="0">
              <a:solidFill>
                <a:schemeClr val="tx2"/>
              </a:solidFill>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rtl="0"/>
            <a:r>
              <a:rPr lang="rw" sz="4000" dirty="0"/>
              <a:t>Gahunda y’uyu munsi</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pPr rtl="0"/>
            <a:r>
              <a:rPr lang="rw" sz="2000" dirty="0"/>
              <a:t>Umukoro wo mu rugo. </a:t>
            </a:r>
            <a:endParaRPr lang="en-US" sz="2000" dirty="0"/>
          </a:p>
          <a:p>
            <a:pPr rtl="0"/>
            <a:r>
              <a:rPr lang="rw" sz="2000" dirty="0"/>
              <a:t>Imikoranire myiza imukangura.</a:t>
            </a:r>
            <a:endParaRPr lang="en-US" sz="2000" dirty="0"/>
          </a:p>
          <a:p>
            <a:pPr rtl="0"/>
            <a:r>
              <a:rPr lang="rw" sz="2000" dirty="0"/>
              <a:t>Gushyiraho imipaka.</a:t>
            </a:r>
            <a:endParaRPr lang="en-US" sz="2000" dirty="0"/>
          </a:p>
          <a:p>
            <a:pPr rtl="0"/>
            <a:r>
              <a:rPr lang="rw" sz="2000" dirty="0"/>
              <a:t>Kwiyitaho.</a:t>
            </a:r>
            <a:endParaRPr lang="en-US" sz="2000" dirty="0"/>
          </a:p>
          <a:p>
            <a:pPr rtl="0"/>
            <a:endParaRPr lang="en-US" sz="2000" dirty="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4600" dirty="0"/>
              <a:t>Umukoro wo mu rugo uheruka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pPr rtl="0"/>
            <a:endParaRPr lang="en-US" sz="2200" dirty="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4200" dirty="0"/>
              <a:t>Imikoranire myiza imukangura</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rtl="0"/>
            <a:endParaRPr lang="en-US" sz="2200" dirty="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rw" kern="1200" dirty="0">
                <a:solidFill>
                  <a:schemeClr val="tx1"/>
                </a:solidFill>
                <a:latin typeface="+mj-lt"/>
                <a:ea typeface="+mj-ea"/>
                <a:cs typeface="+mj-cs"/>
              </a:rPr>
              <a:t>Gushyiraho imipaka</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rw" sz="2200" dirty="0"/>
              <a:t>Akenshi abana ntibemeranya n’imipaka ushyizeho.</a:t>
            </a:r>
          </a:p>
          <a:p>
            <a:pPr rtl="0"/>
            <a:r>
              <a:rPr lang="rw" sz="2200" dirty="0"/>
              <a:t>Benshi bashobora kugira ngo muri Noruveje ntiwemerewe kubwira abana bawe “Oya” cyangwa kubashyiriraho imipaka.</a:t>
            </a:r>
          </a:p>
          <a:p>
            <a:pPr rtl="0"/>
            <a:r>
              <a:rPr lang="rw" sz="2200" dirty="0"/>
              <a:t>Si ko bimeze!</a:t>
            </a:r>
          </a:p>
          <a:p>
            <a:pPr rtl="0"/>
            <a:r>
              <a:rPr lang="rw" sz="2200" dirty="0"/>
              <a:t>Abana bagomba gushyirirwaho imipaka isobanutse kandi yumvikana!</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rw" kern="1200" dirty="0">
                <a:solidFill>
                  <a:schemeClr val="tx1"/>
                </a:solidFill>
                <a:latin typeface="+mj-lt"/>
                <a:ea typeface="+mj-ea"/>
                <a:cs typeface="+mj-cs"/>
              </a:rPr>
              <a:t>Gushyiraho imipaka</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Autofit/>
          </a:bodyPr>
          <a:lstStyle/>
          <a:p>
            <a:pPr rtl="0"/>
            <a:r>
              <a:rPr lang="rw" sz="2200" dirty="0"/>
              <a:t>Shyiraho imipaka abana basobanukirwa. Basobanurire impamvu batemerewe gukora ibintu bimwe na bimwe.</a:t>
            </a:r>
          </a:p>
          <a:p>
            <a:pPr rtl="0"/>
            <a:r>
              <a:rPr lang="rw" sz="2200" dirty="0"/>
              <a:t>Emerera umwana kuvuga ibyo atemeranya nabyo.</a:t>
            </a:r>
          </a:p>
          <a:p>
            <a:pPr rtl="0"/>
            <a:r>
              <a:rPr lang="rw" sz="2200" dirty="0"/>
              <a:t>Gerageza gutuza kandi wumve uko umwana abyitwayemo - naho waba utemeranya nawe. Icyo gihe bizamworohera kumva </a:t>
            </a:r>
            <a:r>
              <a:rPr lang="rw" sz="2200" i="1" dirty="0"/>
              <a:t>impamvu</a:t>
            </a:r>
            <a:r>
              <a:rPr lang="rw" sz="2200" dirty="0"/>
              <a:t> uvuga “Oya”.</a:t>
            </a:r>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rw" sz="4200" kern="1200" dirty="0">
                <a:solidFill>
                  <a:schemeClr val="tx1"/>
                </a:solidFill>
                <a:latin typeface="+mj-lt"/>
                <a:ea typeface="+mj-ea"/>
                <a:cs typeface="+mj-cs"/>
              </a:rPr>
              <a:t>Gutekereza ku kintu</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rtl="0"/>
            <a:endParaRPr lang="en-US" sz="2200" dirty="0"/>
          </a:p>
          <a:p>
            <a:pPr rtl="0"/>
            <a:r>
              <a:rPr lang="rw" sz="2200" dirty="0"/>
              <a:t>Ni gute ushyiraho imipaka mu rugo iwawe?</a:t>
            </a:r>
          </a:p>
          <a:p>
            <a:pPr rtl="0"/>
            <a:r>
              <a:rPr lang="rw" sz="2200" dirty="0"/>
              <a:t>Uburyo ukoresha bwaba butandukanye n’ubwo ababyeyi bawe bakoreshaga ukiri muto?</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15077"/>
            <a:ext cx="4670097" cy="1956841"/>
          </a:xfrm>
        </p:spPr>
        <p:txBody>
          <a:bodyPr vert="horz" lIns="91440" tIns="45720" rIns="91440" bIns="45720" rtlCol="0" anchor="b">
            <a:normAutofit/>
          </a:bodyPr>
          <a:lstStyle/>
          <a:p>
            <a:pPr rtl="0"/>
            <a:r>
              <a:rPr lang="rw" sz="5400" dirty="0"/>
              <a:t>Kuba umubyeyi</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673145" cy="3320668"/>
          </a:xfrm>
        </p:spPr>
        <p:txBody>
          <a:bodyPr vert="horz" lIns="91440" tIns="45720" rIns="91440" bIns="45720" rtlCol="0">
            <a:normAutofit fontScale="92500" lnSpcReduction="10000"/>
          </a:bodyPr>
          <a:lstStyle/>
          <a:p>
            <a:pPr rtl="0"/>
            <a:r>
              <a:rPr lang="rw" sz="2200" dirty="0"/>
              <a:t>Kuba umubyeyi bishobora kuba ari kimwe mu bintu by’ingenzi kandi byiza wigeze ukora.</a:t>
            </a:r>
          </a:p>
          <a:p>
            <a:pPr rtl="0"/>
            <a:r>
              <a:rPr lang="rw" sz="2200" dirty="0"/>
              <a:t>Gusa rimwe na rimwe bishobora kugorana no gutesha umutwe.</a:t>
            </a:r>
          </a:p>
          <a:p>
            <a:pPr rtl="0"/>
            <a:r>
              <a:rPr lang="rw" sz="2200" dirty="0"/>
              <a:t>Iyo umutima utari hamwe cyangwa tubona ibintu bigoranye dushobora gukenera kuruhuka kugira ngo: 	</a:t>
            </a:r>
            <a:br>
              <a:rPr lang="en-US" sz="2200" dirty="0"/>
            </a:br>
            <a:r>
              <a:rPr lang="rw" sz="2200" dirty="0"/>
              <a:t>              - Ducunge amarangamutima 	    yacu</a:t>
            </a:r>
          </a:p>
          <a:p>
            <a:pPr marL="0" indent="0" rtl="0">
              <a:buNone/>
            </a:pPr>
            <a:r>
              <a:rPr lang="rw" sz="2200" dirty="0"/>
              <a:t>	-  Twihuze n’umwana</a:t>
            </a:r>
          </a:p>
          <a:p>
            <a:pPr marL="0" indent="0" rtl="0">
              <a:buNone/>
            </a:pPr>
            <a:endParaRPr lang="en-US" sz="2200" dirty="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pPr rtl="0"/>
            <a:r>
              <a:rPr lang="rw" sz="3400" dirty="0"/>
              <a:t>Kuba umubyeyi</a:t>
            </a:r>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pPr rtl="0"/>
            <a:r>
              <a:rPr lang="rw" sz="1800" dirty="0"/>
              <a:t>Nk’umubyeyi, uri ikintu gikomeye mu buzima bw’umwana wawe.</a:t>
            </a:r>
          </a:p>
          <a:p>
            <a:pPr rtl="0"/>
            <a:r>
              <a:rPr lang="rw" sz="1800" dirty="0"/>
              <a:t>Ababyeyi bashobora gukenera ibintu bitandukanye:</a:t>
            </a:r>
          </a:p>
          <a:p>
            <a:pPr lvl="1" rtl="0"/>
            <a:r>
              <a:rPr lang="rw" sz="1800" dirty="0"/>
              <a:t>Bamwe bakeneye ubufasha bufatika</a:t>
            </a:r>
          </a:p>
          <a:p>
            <a:pPr lvl="1" rtl="0"/>
            <a:r>
              <a:rPr lang="rw" sz="1800" dirty="0"/>
              <a:t>Bamwe bakeneye kumenya babyivumburiye ubwabo</a:t>
            </a:r>
            <a:endParaRPr lang="nb-NO" sz="1800" dirty="0"/>
          </a:p>
          <a:p>
            <a:pPr lvl="1" rtl="0"/>
            <a:r>
              <a:rPr lang="rw" sz="1800" dirty="0"/>
              <a:t>Bamwe bakeneye kubasha kugisha inama</a:t>
            </a:r>
            <a:endParaRPr lang="nb-NO" sz="1800" dirty="0"/>
          </a:p>
          <a:p>
            <a:pPr rtl="0"/>
            <a:endParaRPr lang="en-US" sz="1800" dirty="0"/>
          </a:p>
          <a:p>
            <a:pPr rtl="0"/>
            <a:endParaRPr lang="en-US" sz="1800" dirty="0"/>
          </a:p>
          <a:p>
            <a:pPr rtl="0"/>
            <a:endParaRPr lang="en-US"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1214</Words>
  <Application>Microsoft Office PowerPoint</Application>
  <PresentationFormat>Widescreen</PresentationFormat>
  <Paragraphs>128</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Symbol,Sans-Serif</vt:lpstr>
      <vt:lpstr>Aptos</vt:lpstr>
      <vt:lpstr>Aptos Display</vt:lpstr>
      <vt:lpstr>Arial</vt:lpstr>
      <vt:lpstr>Calibri</vt:lpstr>
      <vt:lpstr>Office-tema</vt:lpstr>
      <vt:lpstr>Inama ya 4</vt:lpstr>
      <vt:lpstr>Gahunda y’uyu munsi</vt:lpstr>
      <vt:lpstr>Umukoro wo mu rugo uheruka</vt:lpstr>
      <vt:lpstr>Imikoranire myiza imukangura</vt:lpstr>
      <vt:lpstr>Gushyiraho imipaka</vt:lpstr>
      <vt:lpstr>Gushyiraho imipaka</vt:lpstr>
      <vt:lpstr>Gutekereza ku kintu</vt:lpstr>
      <vt:lpstr>Kuba umubyeyi</vt:lpstr>
      <vt:lpstr>Kuba umubyeyi</vt:lpstr>
      <vt:lpstr>Kwiyitaho nk’umubyeyi</vt:lpstr>
      <vt:lpstr>Zimwe mu nama zo kwiyitaho</vt:lpstr>
      <vt:lpstr>Zimwe mu nama zo kwiyitaho</vt:lpstr>
      <vt:lpstr>Gutekerereza hamwe</vt:lpstr>
      <vt:lpstr>Incamake - gutekereza ku kintu</vt:lpstr>
      <vt:lpstr>Ni he nasaba ubufasha?</vt:lpstr>
      <vt:lpstr>Imishumi y’ingenzi n’aderesi</vt:lpstr>
      <vt:lpstr>Ibyo kwifashisha mu nama ya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2024-05-27T21:37:09Z</dcterms:created>
  <dcterms:modified xsi:type="dcterms:W3CDTF">2024-05-28T12:43:47Z</dcterms:modified>
</cp:coreProperties>
</file>