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3"/>
  </p:notesMasterIdLst>
  <p:sldIdLst>
    <p:sldId id="305" r:id="rId2"/>
    <p:sldId id="303" r:id="rId3"/>
    <p:sldId id="257" r:id="rId4"/>
    <p:sldId id="281" r:id="rId5"/>
    <p:sldId id="282" r:id="rId6"/>
    <p:sldId id="283" r:id="rId7"/>
    <p:sldId id="302" r:id="rId8"/>
    <p:sldId id="293" r:id="rId9"/>
    <p:sldId id="296" r:id="rId10"/>
    <p:sldId id="285" r:id="rId11"/>
    <p:sldId id="286" r:id="rId12"/>
    <p:sldId id="287" r:id="rId13"/>
    <p:sldId id="304" r:id="rId14"/>
    <p:sldId id="289" r:id="rId15"/>
    <p:sldId id="301" r:id="rId16"/>
    <p:sldId id="300" r:id="rId17"/>
    <p:sldId id="297" r:id="rId18"/>
    <p:sldId id="290" r:id="rId19"/>
    <p:sldId id="298" r:id="rId20"/>
    <p:sldId id="294" r:id="rId21"/>
    <p:sldId id="299" r:id="rId22"/>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443F5A-49D0-4277-96D6-8F202362ED8E}" v="5" dt="2024-06-07T07:42:00.216"/>
    <p1510:client id="{BE314FF2-05AD-4D07-8A59-CBA701CFCD58}" v="1" dt="2024-06-07T10:35:15.9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82" autoAdjust="0"/>
    <p:restoredTop sz="95090" autoAdjust="0"/>
  </p:normalViewPr>
  <p:slideViewPr>
    <p:cSldViewPr snapToGrid="0">
      <p:cViewPr varScale="1">
        <p:scale>
          <a:sx n="59" d="100"/>
          <a:sy n="59" d="100"/>
        </p:scale>
        <p:origin x="102" y="12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CE32D66-6EA9-4900-8651-99DFC1D491D3}" type="datetimeFigureOut">
              <a:t>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w"/>
              <a:t>Click to edit Master text styles</a:t>
            </a:r>
          </a:p>
          <a:p>
            <a:pPr lvl="1" rtl="0"/>
            <a:r>
              <a:rPr lang="rw"/>
              <a:t>Second level</a:t>
            </a:r>
          </a:p>
          <a:p>
            <a:pPr lvl="2" rtl="0"/>
            <a:r>
              <a:rPr lang="rw"/>
              <a:t>Third level</a:t>
            </a:r>
          </a:p>
          <a:p>
            <a:pPr lvl="3" rtl="0"/>
            <a:r>
              <a:rPr lang="rw"/>
              <a:t>Fourth level</a:t>
            </a:r>
          </a:p>
          <a:p>
            <a:pPr lvl="4" rtl="0"/>
            <a:r>
              <a:rPr lang="rw"/>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5D2682E-EA7B-48D2-AF70-A6FD6035BDEF}" type="slidenum">
              <a:t>‹#›</a:t>
            </a:fld>
            <a:endParaRPr lang="en-US"/>
          </a:p>
        </p:txBody>
      </p:sp>
    </p:spTree>
    <p:extLst>
      <p:ext uri="{BB962C8B-B14F-4D97-AF65-F5344CB8AC3E}">
        <p14:creationId xmlns:p14="http://schemas.microsoft.com/office/powerpoint/2010/main" val="348686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regjeringen.no/globalassets/upload/kilde/bfd/bro/2004/0004/ddd/pdfv/178931-fns_barnekonvensjon.pdf" TargetMode="External"/><Relationship Id="rId3" Type="http://schemas.openxmlformats.org/officeDocument/2006/relationships/hyperlink" Target="https://www.barneombudet.no/for-barn-og-unge/dine-rettigheter" TargetMode="External"/><Relationship Id="rId7" Type="http://schemas.openxmlformats.org/officeDocument/2006/relationships/hyperlink" Target="https://lovdata.no/dokument/NL/lov/1999-05-21-30/emkn/ARTIKKEL_8#emkn&amp;"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vimeo.com/774728066" TargetMode="External"/><Relationship Id="rId5" Type="http://schemas.openxmlformats.org/officeDocument/2006/relationships/hyperlink" Target="https://lovdata.no/NLE/lov/1814-05-17/a104" TargetMode="External"/><Relationship Id="rId10" Type="http://schemas.openxmlformats.org/officeDocument/2006/relationships/hyperlink" Target="https://lovdata.no/dokument/NL/lov/1981-04-08-7" TargetMode="External"/><Relationship Id="rId4" Type="http://schemas.openxmlformats.org/officeDocument/2006/relationships/hyperlink" Target="https://www.regjeringen.no/no/tema/familie-og-barn/innsiktsartikler/fns-barnekonvensjon/id2519764/" TargetMode="External"/><Relationship Id="rId9" Type="http://schemas.openxmlformats.org/officeDocument/2006/relationships/hyperlink" Target="https://www.regjeringen.no/no/dokumenter/regjeringens-handlingsplan-for-a-forebygge-og-bekjempe-vold-i-nare-relasjoner-20212024/id2868714/"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arneombudet.no/for-barn-og-unge/dine-rettigheter/vold-og-overgre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rw"/>
              <a:t>Kravene til kurset: </a:t>
            </a:r>
          </a:p>
          <a:p>
            <a:pPr rtl="0">
              <a:spcBef>
                <a:spcPct val="0"/>
              </a:spcBef>
              <a:spcAft>
                <a:spcPct val="0"/>
              </a:spcAft>
            </a:pPr>
            <a:endParaRPr lang="nb-NO" dirty="0"/>
          </a:p>
          <a:p>
            <a:pPr rtl="0">
              <a:spcBef>
                <a:spcPct val="0"/>
              </a:spcBef>
              <a:spcAft>
                <a:spcPct val="0"/>
              </a:spcAft>
            </a:pPr>
            <a:r>
              <a:rPr lang="rw"/>
              <a:t>I dette møtet skal foreldrene informeres om deres rettigheter og plikter, barns rettigheter og lovverk som omfatter de som nye foreldre i et nytt land. </a:t>
            </a:r>
            <a:endParaRPr lang="en-US" dirty="0"/>
          </a:p>
          <a:p>
            <a:pPr rtl="0">
              <a:spcBef>
                <a:spcPct val="0"/>
              </a:spcBef>
              <a:spcAft>
                <a:spcPct val="0"/>
              </a:spcAft>
            </a:pPr>
            <a:r>
              <a:rPr lang="rw"/>
              <a:t>Møtet skal ivareta barn og foreldres rettssikkerhet i Norge:</a:t>
            </a:r>
            <a:endParaRPr lang="nb-NO" dirty="0">
              <a:ea typeface="Calibri"/>
              <a:cs typeface="Calibri"/>
            </a:endParaRPr>
          </a:p>
          <a:p>
            <a:pPr rtl="0">
              <a:spcBef>
                <a:spcPct val="0"/>
              </a:spcBef>
              <a:spcAft>
                <a:spcPct val="0"/>
              </a:spcAft>
              <a:buFont typeface="Calibri"/>
              <a:buChar char="-"/>
            </a:pPr>
            <a:r>
              <a:rPr lang="rw">
                <a:hlinkClick r:id="rId3"/>
              </a:rPr>
              <a:t>Barn og unges rettigheter i Norge</a:t>
            </a:r>
            <a:r>
              <a:rPr lang="rw"/>
              <a:t> basert på </a:t>
            </a:r>
            <a:r>
              <a:rPr lang="rw">
                <a:hlinkClick r:id="rId4"/>
              </a:rPr>
              <a:t>Barnekonvensjonen</a:t>
            </a:r>
            <a:r>
              <a:rPr lang="rw"/>
              <a:t> og </a:t>
            </a:r>
            <a:r>
              <a:rPr lang="rw">
                <a:hlinkClick r:id="rId5"/>
              </a:rPr>
              <a:t>Grunnloven</a:t>
            </a:r>
            <a:endParaRPr lang="nb-NO" dirty="0">
              <a:ea typeface="Calibri" panose="020F0502020204030204"/>
              <a:cs typeface="Calibri" panose="020F0502020204030204"/>
            </a:endParaRPr>
          </a:p>
          <a:p>
            <a:pPr rtl="0">
              <a:spcBef>
                <a:spcPct val="0"/>
              </a:spcBef>
              <a:spcAft>
                <a:spcPct val="0"/>
              </a:spcAft>
              <a:buFont typeface="Calibri"/>
              <a:buChar char="-"/>
            </a:pPr>
            <a:r>
              <a:rPr lang="rw">
                <a:hlinkClick r:id="rId6"/>
              </a:rPr>
              <a:t>Menneskerettigheter i Norge</a:t>
            </a:r>
            <a:r>
              <a:rPr lang="rw" u="sng"/>
              <a:t>,</a:t>
            </a:r>
            <a:r>
              <a:rPr lang="rw"/>
              <a:t> foreldrenes </a:t>
            </a:r>
            <a:r>
              <a:rPr lang="rw">
                <a:hlinkClick r:id="rId7"/>
              </a:rPr>
              <a:t>rett til familieliv</a:t>
            </a:r>
            <a:r>
              <a:rPr lang="rw"/>
              <a:t> og </a:t>
            </a:r>
            <a:r>
              <a:rPr lang="rw">
                <a:hlinkClick r:id="rId8"/>
              </a:rPr>
              <a:t>barns rett til privatliv</a:t>
            </a:r>
            <a:r>
              <a:rPr lang="rw"/>
              <a:t> </a:t>
            </a:r>
            <a:endParaRPr lang="nb-NO" dirty="0">
              <a:ea typeface="Calibri" panose="020F0502020204030204"/>
              <a:cs typeface="Calibri"/>
            </a:endParaRPr>
          </a:p>
          <a:p>
            <a:pPr rtl="0">
              <a:spcBef>
                <a:spcPct val="0"/>
              </a:spcBef>
              <a:spcAft>
                <a:spcPct val="0"/>
              </a:spcAft>
              <a:buFont typeface="Calibri"/>
              <a:buChar char="-"/>
            </a:pPr>
            <a:r>
              <a:rPr lang="rw">
                <a:hlinkClick r:id="rId9"/>
              </a:rPr>
              <a:t>Rett til et fritt og selvstendig liv med frihet fra vold og trusler</a:t>
            </a:r>
            <a:r>
              <a:rPr lang="rw"/>
              <a:t> (*se egen beskrivelse av komponent)</a:t>
            </a:r>
            <a:endParaRPr lang="nb-NO" dirty="0">
              <a:ea typeface="Calibri" panose="020F0502020204030204"/>
              <a:cs typeface="Calibri"/>
            </a:endParaRPr>
          </a:p>
          <a:p>
            <a:pPr rtl="0">
              <a:spcBef>
                <a:spcPct val="0"/>
              </a:spcBef>
              <a:spcAft>
                <a:spcPct val="0"/>
              </a:spcAft>
              <a:buFont typeface="Calibri"/>
              <a:buChar char="-"/>
            </a:pPr>
            <a:r>
              <a:rPr lang="rw">
                <a:hlinkClick r:id="rId10"/>
              </a:rPr>
              <a:t>Lov om barn og foreldre</a:t>
            </a:r>
            <a:endParaRPr lang="nb-NO" dirty="0"/>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rw">
                <a:ea typeface="Calibri" panose="020F0502020204030204"/>
                <a:cs typeface="Calibri" panose="020F0502020204030204"/>
              </a:rPr>
              <a:t>TIL KURSLEDER:</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rw">
                <a:ea typeface="Calibri" panose="020F0502020204030204"/>
                <a:cs typeface="Calibri" panose="020F0502020204030204"/>
              </a:rPr>
              <a:t>Dette kurset skal være et utgangspunkt for kursdagene, og skal dekke de områdene dere må igjennom i følge rettingslinjene, men må ikke være et ordrett manus.</a:t>
            </a:r>
          </a:p>
          <a:p>
            <a:pPr rtl="0">
              <a:spcBef>
                <a:spcPct val="0"/>
              </a:spcBef>
              <a:spcAft>
                <a:spcPct val="0"/>
              </a:spcAft>
              <a:buFont typeface="Calibri"/>
              <a:buChar char="-"/>
            </a:pPr>
            <a:r>
              <a:rPr lang="rw">
                <a:ea typeface="Calibri" panose="020F0502020204030204"/>
                <a:cs typeface="Calibri" panose="020F0502020204030204"/>
              </a:rPr>
              <a:t>Alle sidene kan tilpasses, og du laster bare ned powerpointen og gjør de endringene du måtte ønske.</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rw">
                <a:ea typeface="Calibri" panose="020F0502020204030204"/>
                <a:cs typeface="Calibri" panose="020F0502020204030204"/>
              </a:rPr>
              <a:t>Det er enkelte tema og slides som er lagt opp slik at dere må tilpasse slik at innholdet passer inn i deres kommune.</a:t>
            </a:r>
          </a:p>
          <a:p>
            <a:pPr rtl="0">
              <a:spcBef>
                <a:spcPct val="0"/>
              </a:spcBef>
              <a:spcAft>
                <a:spcPct val="0"/>
              </a:spcAft>
              <a:buFont typeface="Calibri"/>
              <a:buChar char="-"/>
            </a:pPr>
            <a:r>
              <a:rPr lang="rw">
                <a:ea typeface="Calibri" panose="020F0502020204030204"/>
                <a:cs typeface="Calibri" panose="020F0502020204030204"/>
              </a:rPr>
              <a:t>På møte 3 og 4 vil det være ønskelig at dere inkludere det som er relevant fra det foreldreveiledningsprogrammet du er sertifisert i,  og som holdes i kommunene. Tenk gjerne på de dagene som en slags introduksjon til foreldreveiledning og tilpass deretter. </a:t>
            </a:r>
          </a:p>
          <a:p>
            <a:pPr rtl="0">
              <a:spcBef>
                <a:spcPct val="0"/>
              </a:spcBef>
              <a:spcAft>
                <a:spcPct val="0"/>
              </a:spcAft>
              <a:buFont typeface="Calibri"/>
              <a:buChar char="-"/>
            </a:pPr>
            <a:r>
              <a:rPr lang="rw">
                <a:ea typeface="Calibri" panose="020F0502020204030204"/>
                <a:cs typeface="Calibri" panose="020F0502020204030204"/>
              </a:rPr>
              <a:t>Identifiserer dere foreldre som er i behov av, og ønsker videre foreldreveiledning er det viktig at de får hjelp til å rekrutteres inn i det ordinære foreldreveiledningstilbudet som finnes i kommunen. </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rw">
                <a:ea typeface="Calibri" panose="020F0502020204030204"/>
                <a:cs typeface="Calibri" panose="020F0502020204030204"/>
              </a:rPr>
              <a:t> Det er fint om dere får til en dialog mellom dere kursledere for å skape refleksjon underveis i kurset. </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rw">
                <a:ea typeface="Calibri" panose="020F0502020204030204"/>
                <a:cs typeface="Calibri" panose="020F0502020204030204"/>
              </a:rPr>
              <a:t>Husk at dette ikke er et fullverdig kunnskapsbasert foreldreveiledningsprogram, men et kurs med hovedvekt på informasjon. Har dere mulighet til å holde ordinært foreldreveiledning vil det anbefales på det sterkeste.  Vi anser dette kurset i første omgang som en pilot, og det vil bli revidert i henhold til følgeforskning og innspill fra dere som tester det ut, brukergrupper, fagfolk etc. </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rw">
                <a:ea typeface="Calibri" panose="020F0502020204030204"/>
                <a:cs typeface="Calibri" panose="020F0502020204030204"/>
              </a:rPr>
              <a:t>Lykke til!</a:t>
            </a:r>
          </a:p>
        </p:txBody>
      </p:sp>
      <p:sp>
        <p:nvSpPr>
          <p:cNvPr id="4" name="Plassholder for lysbilde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8940A1C-C1EE-4646-B7A5-2E7169BACB6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rw"/>
              <a:t>Vis gjerne denne filmen for å få en kort forklaring på menneskerettighetene,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rw"/>
              <a:t>Denne filmen kan også brukes for å fortelle om menneskerettighetene om du har deltagere som kan norsk. </a:t>
            </a:r>
          </a:p>
          <a:p>
            <a:pPr marL="0" marR="0" lvl="0" indent="0" algn="l" defTabSz="914400" rtl="0" eaLnBrk="1" fontAlgn="auto" latinLnBrk="0" hangingPunct="1">
              <a:lnSpc>
                <a:spcPct val="100000"/>
              </a:lnSpc>
              <a:spcBef>
                <a:spcPts val="0"/>
              </a:spcBef>
              <a:spcAft>
                <a:spcPts val="0"/>
              </a:spcAft>
              <a:buClrTx/>
              <a:buSzTx/>
              <a:buFontTx/>
              <a:buNone/>
              <a:tabLst/>
              <a:defRPr/>
            </a:pPr>
            <a:r>
              <a:rPr lang="rw">
                <a:ea typeface="Calibri"/>
                <a:cs typeface="Calibri"/>
              </a:rPr>
              <a:t>https://vimeo.com/774728066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10</a:t>
            </a:fld>
            <a:endParaRPr lang="nb-NO"/>
          </a:p>
        </p:txBody>
      </p:sp>
    </p:spTree>
    <p:extLst>
      <p:ext uri="{BB962C8B-B14F-4D97-AF65-F5344CB8AC3E}">
        <p14:creationId xmlns:p14="http://schemas.microsoft.com/office/powerpoint/2010/main" val="261605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algn="l" rtl="0" fontAlgn="base">
              <a:buFont typeface="Arial" panose="020B0604020202020204" pitchFamily="34" charset="0"/>
              <a:buChar char="•"/>
            </a:pPr>
            <a:r>
              <a:rPr lang="rw" b="0" i="0">
                <a:solidFill>
                  <a:srgbClr val="333333"/>
                </a:solidFill>
                <a:effectLst/>
                <a:latin typeface="Noto Serif"/>
                <a:ea typeface="Noto Serif"/>
                <a:cs typeface="Noto Serif"/>
              </a:rPr>
              <a:t>I tillegg til menneskerettighetene er barnekonvensjonen viktig å kjenne til. Konvensjonen slår fast at alle mennesker under 18 år er barn, og omfattes av barnekonvensjonen.</a:t>
            </a:r>
          </a:p>
          <a:p>
            <a:pPr algn="l" rtl="0" fontAlgn="base">
              <a:buFont typeface="Arial" panose="020B0604020202020204" pitchFamily="34" charset="0"/>
              <a:buChar char="•"/>
            </a:pPr>
            <a:r>
              <a:rPr lang="rw" b="0" i="0">
                <a:solidFill>
                  <a:srgbClr val="333333"/>
                </a:solidFill>
                <a:effectLst/>
                <a:latin typeface="Noto Serif"/>
                <a:ea typeface="Noto Serif"/>
                <a:cs typeface="Noto Serif"/>
              </a:rPr>
              <a:t>Nærmest alle land i verden har sluttet seg til barnekonvensjonen.</a:t>
            </a:r>
          </a:p>
          <a:p>
            <a:pPr rtl="0" fontAlgn="base">
              <a:buFont typeface="Arial" panose="020B0604020202020204" pitchFamily="34" charset="0"/>
              <a:buChar char="•"/>
            </a:pPr>
            <a:r>
              <a:rPr lang="rw" b="0" i="0">
                <a:solidFill>
                  <a:srgbClr val="333333"/>
                </a:solidFill>
                <a:effectLst/>
                <a:latin typeface="Noto Serif"/>
                <a:ea typeface="Noto Serif"/>
                <a:cs typeface="Noto Serif"/>
              </a:rPr>
              <a:t>Barnekonvensjonen er en avtale som skal sikre at alle barn skal ha de samme </a:t>
            </a:r>
            <a:r>
              <a:rPr lang="rw">
                <a:solidFill>
                  <a:srgbClr val="333333"/>
                </a:solidFill>
                <a:latin typeface="Noto Serif"/>
                <a:ea typeface="Noto Serif"/>
                <a:cs typeface="Noto Serif"/>
              </a:rPr>
              <a:t>grunnleggende </a:t>
            </a:r>
            <a:r>
              <a:rPr lang="rw" b="0" i="0">
                <a:solidFill>
                  <a:srgbClr val="333333"/>
                </a:solidFill>
                <a:effectLst/>
                <a:latin typeface="Noto Serif"/>
                <a:ea typeface="Noto Serif"/>
                <a:cs typeface="Noto Serif"/>
              </a:rPr>
              <a:t>rettigheter.</a:t>
            </a:r>
            <a:r>
              <a:rPr lang="rw">
                <a:solidFill>
                  <a:srgbClr val="333333"/>
                </a:solidFill>
                <a:latin typeface="Noto Serif"/>
                <a:ea typeface="Noto Serif"/>
                <a:cs typeface="Noto Serif"/>
              </a:rPr>
              <a:t> </a:t>
            </a:r>
            <a:endParaRPr lang="nb-NO" b="0" i="0" dirty="0">
              <a:solidFill>
                <a:srgbClr val="333333"/>
              </a:solidFill>
              <a:effectLst/>
              <a:latin typeface="Noto Serif" panose="02020600060500020200" pitchFamily="18" charset="0"/>
              <a:ea typeface="Noto Serif"/>
              <a:cs typeface="Noto Serif"/>
            </a:endParaRPr>
          </a:p>
          <a:p>
            <a:pPr algn="l" rtl="0"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rtl="0"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rtl="0"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rtl="0"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rtl="0" fontAlgn="base"/>
            <a:r>
              <a:rPr lang="rw" b="0" i="0">
                <a:solidFill>
                  <a:srgbClr val="333333"/>
                </a:solidFill>
                <a:effectLst/>
                <a:latin typeface="Noto Serif"/>
                <a:ea typeface="Noto Serif"/>
                <a:cs typeface="Noto Serif"/>
              </a:rPr>
              <a:t>Til kursholder:</a:t>
            </a:r>
            <a:r>
              <a:rPr lang="rw">
                <a:solidFill>
                  <a:srgbClr val="333333"/>
                </a:solidFill>
                <a:latin typeface="Noto Serif"/>
                <a:ea typeface="Noto Serif"/>
                <a:cs typeface="Noto Serif"/>
              </a:rPr>
              <a:t> </a:t>
            </a:r>
          </a:p>
          <a:p>
            <a:pPr algn="l" rtl="0" fontAlgn="base">
              <a:buFont typeface="Arial" panose="020B0604020202020204" pitchFamily="34" charset="0"/>
              <a:buNone/>
            </a:pPr>
            <a:r>
              <a:rPr lang="rw"/>
              <a:t>Du kan for eksempel lese deg opp på barnekonvensjonen på UNICEF sine sider her: https://www.unicef.no/vart-arbeid/internasjonalt/barnekonvensjonen</a:t>
            </a:r>
          </a:p>
          <a:p>
            <a:pPr algn="l" rtl="0" fontAlgn="base">
              <a:buFont typeface="Arial" panose="020B0604020202020204" pitchFamily="34" charset="0"/>
              <a:buNone/>
            </a:pPr>
            <a:r>
              <a:rPr lang="rw"/>
              <a:t>Eller på barneombudets sider: https://www.barneombudet.no/for-barn-og-unge/barnekonvensjonen</a:t>
            </a:r>
          </a:p>
          <a:p>
            <a:pPr algn="l" rtl="0" fontAlgn="base">
              <a:buFont typeface="Arial" panose="020B0604020202020204" pitchFamily="34" charset="0"/>
              <a:buNone/>
            </a:pPr>
            <a:endParaRPr lang="nb-NO" dirty="0">
              <a:cs typeface="Calibri"/>
            </a:endParaRPr>
          </a:p>
          <a:p>
            <a:pPr algn="l" rtl="0" fontAlgn="base">
              <a:buFont typeface="Arial" panose="020B0604020202020204" pitchFamily="34" charset="0"/>
              <a:buChar char="•"/>
            </a:pPr>
            <a:endParaRPr lang="nb-NO" dirty="0"/>
          </a:p>
          <a:p>
            <a:pPr rtl="0" fontAlgn="base">
              <a:buFont typeface="Arial" panose="020B0604020202020204" pitchFamily="34" charset="0"/>
              <a:buChar char="•"/>
            </a:pPr>
            <a:r>
              <a:rPr lang="rw"/>
              <a:t>Handouts til dette temaet finner du for eksempel her:  https://www.reddbarna.no/content/uploads/sites/4/2024/02/BK_plakat_BOKMAL-3.pdf</a:t>
            </a:r>
            <a:endParaRPr lang="nb-NO" dirty="0">
              <a:cs typeface="Calibri"/>
            </a:endParaRPr>
          </a:p>
          <a:p>
            <a:pPr rtl="0"/>
            <a:r>
              <a:rPr lang="rw"/>
              <a:t>Denne siden er på norsk, men de kan bruke google translate for å oversette direkte. </a:t>
            </a:r>
          </a:p>
          <a:p>
            <a:pPr rtl="0"/>
            <a:endParaRPr lang="nb-NO" dirty="0">
              <a:cs typeface="Calibri"/>
            </a:endParaRPr>
          </a:p>
          <a:p>
            <a:pPr rtl="0"/>
            <a:r>
              <a:rPr lang="rw">
                <a:cs typeface="Calibri"/>
              </a:rPr>
              <a:t>Enkel plakat: https://www.plan-norge.no/vaart-arbeid/barnekonvensjonen/barnekonvensjonen-plakat-i-posten</a:t>
            </a:r>
          </a:p>
          <a:p>
            <a:pPr rtl="0"/>
            <a:endParaRPr lang="nb-NO" dirty="0"/>
          </a:p>
          <a:p>
            <a:pPr algn="l" rtl="0" fontAlgn="base">
              <a:buFont typeface="Arial" panose="020B0604020202020204" pitchFamily="34" charset="0"/>
              <a:buNone/>
            </a:pPr>
            <a:r>
              <a:rPr lang="rw" b="0" i="0">
                <a:solidFill>
                  <a:srgbClr val="333333"/>
                </a:solidFill>
                <a:effectLst/>
                <a:latin typeface="Noto Serif"/>
                <a:ea typeface="Noto Serif"/>
                <a:cs typeface="Noto Serif"/>
              </a:rPr>
              <a:t>.</a:t>
            </a:r>
          </a:p>
          <a:p>
            <a:pPr rtl="0"/>
            <a:br>
              <a:rPr lang="nb-NO" dirty="0">
                <a:cs typeface="+mn-lt"/>
              </a:rPr>
            </a:br>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11</a:t>
            </a:fld>
            <a:endParaRPr lang="nb-NO"/>
          </a:p>
        </p:txBody>
      </p:sp>
    </p:spTree>
    <p:extLst>
      <p:ext uri="{BB962C8B-B14F-4D97-AF65-F5344CB8AC3E}">
        <p14:creationId xmlns:p14="http://schemas.microsoft.com/office/powerpoint/2010/main" val="4074738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Her er det fint om dere går kort igjennom noen av rettighetene og hva det vil si i praksis. Bruk eksempler som er relevant for gruppen. (Hent ut de eksemplene du synes passer best for eksempel fra sidene til Unicef eller barneombudet.).</a:t>
            </a:r>
          </a:p>
          <a:p>
            <a:pPr rtl="0"/>
            <a:endParaRPr lang="nb-NO" dirty="0"/>
          </a:p>
          <a:p>
            <a:pPr rtl="0"/>
            <a:r>
              <a:rPr lang="rw"/>
              <a:t>Et eksempel er at barn har rett til å bli beskyttet mot diskriminering. Det vil si at barna skal være likeverdige i skole, og i samfunnet øvrig uavhengig av kjønn, alder, religionstilhørighet, eller hvem de forelsker seg i, og ingen har lov å behandle barn forskjellig på grunn av hvem de er.</a:t>
            </a:r>
          </a:p>
          <a:p>
            <a:pPr rtl="0"/>
            <a:endParaRPr lang="nb-NO" dirty="0"/>
          </a:p>
          <a:p>
            <a:pPr rtl="0"/>
            <a:r>
              <a:rPr lang="rw"/>
              <a:t>Et annet eksempel er «til barnets beste», som betyr at alle bestemmelser som omhandler barn skal gjøres til deres beste, enten om det er snakk om bestemmelser for et enkelt barn, eller en gruppe barn i for eksempel kommunen</a:t>
            </a:r>
          </a:p>
          <a:p>
            <a:pPr rtl="0"/>
            <a:endParaRPr lang="nb-NO" dirty="0"/>
          </a:p>
          <a:p>
            <a:pPr rtl="0"/>
            <a:r>
              <a:rPr lang="rw"/>
              <a:t>Alle barn skal ha mulighet til å si sin mening hjemme, på skolen, eller i andre sammenhenger. De skal bli lyttet til og tatt på alvor. Det betyr ikke at barnet alltid skal få det som de vil, men de skal få ha muligheten til å si sin mening, </a:t>
            </a:r>
          </a:p>
          <a:p>
            <a:pPr rtl="0"/>
            <a:endParaRPr lang="nb-NO" dirty="0"/>
          </a:p>
          <a:p>
            <a:pPr rtl="0"/>
            <a:endParaRPr lang="nb-NO" dirty="0"/>
          </a:p>
          <a:p>
            <a:pPr rtl="0"/>
            <a:r>
              <a:rPr lang="rw"/>
              <a:t>(Bildet som er her er plakaten du kan du også printe ut som handout fra: https://www.unicef.no/vart-arbeid/internasjonalt/barnekonvensjonen )</a:t>
            </a:r>
          </a:p>
          <a:p>
            <a:pPr rtl="0"/>
            <a:endParaRPr lang="nb-NO" dirty="0"/>
          </a:p>
          <a:p>
            <a:pPr rtl="0"/>
            <a:endParaRPr lang="nb-NO" dirty="0"/>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12</a:t>
            </a:fld>
            <a:endParaRPr lang="nb-NO"/>
          </a:p>
        </p:txBody>
      </p:sp>
    </p:spTree>
    <p:extLst>
      <p:ext uri="{BB962C8B-B14F-4D97-AF65-F5344CB8AC3E}">
        <p14:creationId xmlns:p14="http://schemas.microsoft.com/office/powerpoint/2010/main" val="224494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Her  skal vi dvele litt ekstra ved retten til å ha et selvstendig liv uten vold og trusler, og hva det vil si. I Norge er det å forbudt å utsette voksne eller barn mot trusler og vold. </a:t>
            </a:r>
          </a:p>
          <a:p>
            <a:pPr rtl="0"/>
            <a:r>
              <a:rPr lang="rw"/>
              <a:t>Vold blir definert som både fysisk og psykisk vold, og negativ sosial kontroll. Her ønsker vi at dere stopper litt opp ved dette og finner på eksempler som viser ulike former for vold. </a:t>
            </a:r>
            <a:endParaRPr lang="nb-NO" dirty="0">
              <a:cs typeface="Calibri"/>
            </a:endParaRPr>
          </a:p>
          <a:p>
            <a:pPr rtl="0"/>
            <a:r>
              <a:rPr lang="rw"/>
              <a:t>For eksempel: </a:t>
            </a:r>
            <a:endParaRPr lang="nb-NO" dirty="0">
              <a:cs typeface="Calibri"/>
            </a:endParaRPr>
          </a:p>
          <a:p>
            <a:pPr rtl="0"/>
            <a:r>
              <a:rPr lang="rw"/>
              <a:t>Oppdragervold er ikke lov, ikke lov å slå eller fysisk straffe barn. </a:t>
            </a:r>
            <a:endParaRPr lang="nb-NO" dirty="0">
              <a:cs typeface="Calibri"/>
            </a:endParaRPr>
          </a:p>
          <a:p>
            <a:pPr rtl="0"/>
            <a:r>
              <a:rPr lang="rw"/>
              <a:t>Psykisk vold, ikke lov å true noen til å gjøre noe.</a:t>
            </a:r>
            <a:endParaRPr lang="nb-NO" dirty="0">
              <a:cs typeface="Calibri"/>
            </a:endParaRPr>
          </a:p>
          <a:p>
            <a:pPr rtl="0"/>
            <a:r>
              <a:rPr lang="rw"/>
              <a:t>Ikke lov å holde noen tilbake fra å kunne leve fritt, ved å for eksempel ikke la barna velge venner selv, eller hindre partneren din i å ha et sosialliv. </a:t>
            </a:r>
            <a:endParaRPr lang="nb-NO" dirty="0">
              <a:cs typeface="Calibri"/>
            </a:endParaRPr>
          </a:p>
          <a:p>
            <a:pPr rtl="0"/>
            <a:endParaRPr lang="nb-NO" dirty="0"/>
          </a:p>
          <a:p>
            <a:pPr rtl="0"/>
            <a:endParaRPr lang="nb-NO" dirty="0"/>
          </a:p>
          <a:p>
            <a:pPr rtl="0"/>
            <a:endParaRPr lang="nb-NO" dirty="0"/>
          </a:p>
          <a:p>
            <a:pPr rtl="0"/>
            <a:endParaRPr lang="nb-NO" dirty="0"/>
          </a:p>
          <a:p>
            <a:pPr rtl="0"/>
            <a:r>
              <a:rPr lang="rw">
                <a:hlinkClick r:id="rId3"/>
              </a:rPr>
              <a:t>https://www.barneombudet.no/for-barn-og-unge/dine-rettigheter/vold-og-overgrep</a:t>
            </a:r>
            <a:endParaRPr lang="nb-NO" dirty="0"/>
          </a:p>
          <a:p>
            <a:pPr rtl="0"/>
            <a:endParaRPr lang="nb-NO" dirty="0"/>
          </a:p>
          <a:p>
            <a:pPr rtl="0"/>
            <a:r>
              <a:rPr lang="rw"/>
              <a:t>Forslag til temaer å gå mer inn i: </a:t>
            </a:r>
          </a:p>
          <a:p>
            <a:pPr rtl="0"/>
            <a:r>
              <a:rPr lang="rw"/>
              <a:t>Hva er vold?</a:t>
            </a:r>
            <a:endParaRPr lang="nb-NO" dirty="0">
              <a:cs typeface="Calibri"/>
            </a:endParaRPr>
          </a:p>
          <a:p>
            <a:pPr rtl="0"/>
            <a:r>
              <a:rPr lang="rw"/>
              <a:t>Vold er et overgrep mot andre.</a:t>
            </a:r>
            <a:endParaRPr lang="nb-NO" dirty="0">
              <a:cs typeface="Calibri"/>
            </a:endParaRPr>
          </a:p>
          <a:p>
            <a:pPr rtl="0"/>
            <a:r>
              <a:rPr lang="rw"/>
              <a:t>Vold er alle handlinger som påfører en annen skade, smerte eller redsel.</a:t>
            </a:r>
            <a:endParaRPr lang="nb-NO" dirty="0">
              <a:cs typeface="Calibri"/>
            </a:endParaRPr>
          </a:p>
          <a:p>
            <a:pPr rtl="0"/>
            <a:r>
              <a:rPr lang="rw"/>
              <a:t>Vold kan være fysisk, psykisk, latent, seksuell og materiell. </a:t>
            </a:r>
            <a:endParaRPr lang="nb-NO" dirty="0">
              <a:cs typeface="Calibri"/>
            </a:endParaRPr>
          </a:p>
          <a:p>
            <a:pPr rtl="0"/>
            <a:r>
              <a:rPr lang="rw"/>
              <a:t>Hva er vold i nære relasjoner?</a:t>
            </a:r>
            <a:endParaRPr lang="nb-NO" dirty="0">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13</a:t>
            </a:fld>
            <a:endParaRPr lang="nb-NO"/>
          </a:p>
        </p:txBody>
      </p:sp>
    </p:spTree>
    <p:extLst>
      <p:ext uri="{BB962C8B-B14F-4D97-AF65-F5344CB8AC3E}">
        <p14:creationId xmlns:p14="http://schemas.microsoft.com/office/powerpoint/2010/main" val="349343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algn="l" rtl="0"/>
            <a:r>
              <a:rPr lang="rw" b="0" i="0" u="none" strike="noStrike">
                <a:solidFill>
                  <a:srgbClr val="333333"/>
                </a:solidFill>
                <a:effectLst/>
                <a:latin typeface="Open Sans" panose="020F0502020204030204" pitchFamily="34" charset="0"/>
              </a:rPr>
              <a:t>Her kan illustrasjonen brukes for å vise at foreldrene sitter med likt ansvar. </a:t>
            </a:r>
          </a:p>
          <a:p>
            <a:pPr algn="l" rtl="0"/>
            <a:endParaRPr lang="nb-NO" b="0" i="0" u="none" strike="noStrike" dirty="0">
              <a:solidFill>
                <a:srgbClr val="333333"/>
              </a:solidFill>
              <a:effectLst/>
              <a:latin typeface="Open Sans" panose="020F0502020204030204" pitchFamily="34" charset="0"/>
            </a:endParaRPr>
          </a:p>
          <a:p>
            <a:pPr algn="l" rtl="0"/>
            <a:r>
              <a:rPr lang="rw" b="0" i="0" u="none" strike="noStrike">
                <a:solidFill>
                  <a:srgbClr val="333333"/>
                </a:solidFill>
                <a:effectLst/>
                <a:latin typeface="Open Sans" panose="020F0502020204030204" pitchFamily="34" charset="0"/>
              </a:rPr>
              <a:t>Foreldreansvar er den rett og plikt foreldre har til å bestemme for barnet i personlige forhold. Foreldrene skal utøve foreldreansvaret ut fra barnets behov og interesser. Når barnet blir eldre skal foreldrene legge økende vekt på barnets mening i takt med barnets alder og modenhet.</a:t>
            </a:r>
          </a:p>
          <a:p>
            <a:pPr algn="l" rtl="0"/>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w" b="0" i="0" u="none" strike="noStrike">
                <a:solidFill>
                  <a:srgbClr val="333333"/>
                </a:solidFill>
                <a:effectLst/>
                <a:latin typeface="Open Sans" panose="020B0606030504020204" pitchFamily="34" charset="0"/>
              </a:rPr>
              <a:t>Et eksempel på dette kan være at foreldre har plikt og rett til å bestemme hvor barna skal bo, hvilken skole de skal gå på osv. Hvis foreldrene har felles foreldreansvar, må begge være enige i viktige beslutninger om barnet. Foreldre med foreldreansvar bestemmer navn til barnet, om barnet skal meldes inn i et trossamfunn, spørsmål om helsehjelp osv. Det vil si at begge må være enig om en for eksempel skal lage nytt pass til barnet, flytte ut av skolekretsen eller ta barnet med til utlandet om man har delt foreldreansvar.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w" b="0" i="0" u="none" strike="noStrike">
                <a:solidFill>
                  <a:srgbClr val="333333"/>
                </a:solidFill>
                <a:effectLst/>
                <a:latin typeface="Open Sans" panose="020B0606030504020204" pitchFamily="34" charset="0"/>
              </a:rPr>
              <a:t>Barnets mening om disse tingene bør vektlegges i økende grad i takt med alder. For eksempel vil en 12. åring ha rett til å uttale seg om hvor en vil bo om foreldrene bor separat, og en på 15 kan selv bestemme om hen vil være medlem av et trossamfunn. </a:t>
            </a:r>
          </a:p>
          <a:p>
            <a:pPr algn="l" rtl="0"/>
            <a:endParaRPr lang="nb-NO" b="0" i="0" u="none" strike="noStrike" dirty="0">
              <a:solidFill>
                <a:srgbClr val="333333"/>
              </a:solidFill>
              <a:effectLst/>
              <a:latin typeface="Open Sans" panose="020B0606030504020204" pitchFamily="34" charset="0"/>
            </a:endParaRPr>
          </a:p>
          <a:p>
            <a:pPr algn="l" rtl="0"/>
            <a:r>
              <a:rPr lang="rw" b="0" i="0" u="none" strike="noStrike">
                <a:solidFill>
                  <a:srgbClr val="333333"/>
                </a:solidFill>
                <a:effectLst/>
                <a:latin typeface="Open Sans" panose="020B0606030504020204" pitchFamily="34" charset="0"/>
              </a:rPr>
              <a:t>Er det slik at en har behov for rettshjelp ved for eksempel tvist ved foreldrekonflikt ved skilsmisse eller lignende kan en få hjelp til dette om det er nødvendig (Lov om fri rettshjelp). </a:t>
            </a:r>
          </a:p>
          <a:p>
            <a:pPr algn="l" rtl="0"/>
            <a:endParaRPr lang="nb-NO" b="0" i="0" u="none" strike="noStrike" dirty="0">
              <a:solidFill>
                <a:srgbClr val="333333"/>
              </a:solidFill>
              <a:effectLst/>
              <a:latin typeface="Open Sans" panose="020B0606030504020204" pitchFamily="34" charset="0"/>
            </a:endParaRPr>
          </a:p>
          <a:p>
            <a:pPr algn="l" rtl="0"/>
            <a:r>
              <a:rPr lang="rw" b="0" i="0" u="none" strike="noStrike">
                <a:solidFill>
                  <a:srgbClr val="333333"/>
                </a:solidFill>
                <a:effectLst/>
                <a:highlight>
                  <a:srgbClr val="FFFFFF"/>
                </a:highlight>
                <a:latin typeface="Helvetica Neue" panose="02000503000000020004" pitchFamily="2" charset="0"/>
              </a:rPr>
              <a:t>Fri rettshjelp etter denne lov er en sosial støtteordning med formål å sikre nødvendig juridisk bistand til personer som ikke selv har økonomiske forutsetninger for å kunne ivareta et rettshjelpsbehov av stor personlig og velferdsmessig betydning.</a:t>
            </a:r>
            <a:endParaRPr lang="nb-NO" b="0" i="0" u="none" strike="noStrike" dirty="0">
              <a:solidFill>
                <a:srgbClr val="333333"/>
              </a:solidFill>
              <a:effectLst/>
              <a:latin typeface="Open Sans" panose="020B0606030504020204" pitchFamily="34" charset="0"/>
            </a:endParaRPr>
          </a:p>
          <a:p>
            <a:pPr algn="l" rtl="0"/>
            <a:endParaRPr lang="nb-NO" b="0" i="0" u="none" strike="noStrike" dirty="0">
              <a:solidFill>
                <a:srgbClr val="333333"/>
              </a:solidFill>
              <a:effectLst/>
              <a:latin typeface="Open Sans" panose="020B0606030504020204" pitchFamily="34" charset="0"/>
            </a:endParaRP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14</a:t>
            </a:fld>
            <a:endParaRPr lang="nb-NO"/>
          </a:p>
        </p:txBody>
      </p:sp>
    </p:spTree>
    <p:extLst>
      <p:ext uri="{BB962C8B-B14F-4D97-AF65-F5344CB8AC3E}">
        <p14:creationId xmlns:p14="http://schemas.microsoft.com/office/powerpoint/2010/main" val="13835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171450" indent="-171450" rtl="0">
              <a:buFont typeface="Calibri"/>
              <a:buChar char="-"/>
            </a:pPr>
            <a:r>
              <a:rPr lang="rw">
                <a:ea typeface="Calibri"/>
                <a:cs typeface="Calibri"/>
              </a:rPr>
              <a:t>I tråd med menneskerettighetene er det viktig at alle mennesker I Norge har like rettigheter</a:t>
            </a:r>
            <a:endParaRPr lang="en-US" dirty="0">
              <a:ea typeface="Calibri"/>
              <a:cs typeface="Calibri"/>
            </a:endParaRPr>
          </a:p>
          <a:p>
            <a:pPr marL="171450" indent="-171450" rtl="0">
              <a:buFont typeface="Calibri"/>
              <a:buChar char="-"/>
            </a:pPr>
            <a:r>
              <a:rPr lang="rw">
                <a:ea typeface="Calibri"/>
                <a:cs typeface="Calibri"/>
              </a:rPr>
              <a:t>Det gjelder for kvinner og menn – uavhengig av legning, uavhengig av religionstilhørighet, uavhengig av nedsatt funksjonsevne, sykdom (m.m...)</a:t>
            </a:r>
          </a:p>
          <a:p>
            <a:pPr rtl="0"/>
            <a:endParaRPr lang="nb-NO" dirty="0"/>
          </a:p>
          <a:p>
            <a:pPr algn="l" rtl="0" fontAlgn="base"/>
            <a:r>
              <a:rPr lang="rw" sz="1800" b="0" i="0">
                <a:solidFill>
                  <a:srgbClr val="000000"/>
                </a:solidFill>
                <a:effectLst/>
                <a:highlight>
                  <a:srgbClr val="FFFFFF"/>
                </a:highlight>
                <a:latin typeface="Aptos" panose="020B0004020202020204" pitchFamily="34" charset="0"/>
              </a:rPr>
              <a:t>Det kan være lurt å snakke om hvordan det er å være en minoritet generelt, om deltakere har opplevd diskriminering basert på deres tilhørighet til en minoritetsgruppe, og at rettigheter ikke er hugget i stein .</a:t>
            </a:r>
          </a:p>
          <a:p>
            <a:pPr algn="l" rtl="0" fontAlgn="base"/>
            <a:r>
              <a:rPr lang="rw" sz="1800" b="0" i="0">
                <a:solidFill>
                  <a:srgbClr val="000000"/>
                </a:solidFill>
                <a:effectLst/>
                <a:highlight>
                  <a:srgbClr val="FFFFFF"/>
                </a:highlight>
                <a:latin typeface="Aptos" panose="020B0004020202020204" pitchFamily="34" charset="0"/>
              </a:rPr>
              <a:t>Når en minoritet fratas sine rettigheter, så følger andre etter. </a:t>
            </a:r>
          </a:p>
          <a:p>
            <a:pPr algn="l" rtl="0" fontAlgn="base"/>
            <a:r>
              <a:rPr lang="rw" sz="1800" b="0" i="0">
                <a:solidFill>
                  <a:srgbClr val="000000"/>
                </a:solidFill>
                <a:effectLst/>
                <a:highlight>
                  <a:srgbClr val="FFFFFF"/>
                </a:highlight>
                <a:latin typeface="Aptos" panose="020B0004020202020204" pitchFamily="34" charset="0"/>
              </a:rPr>
              <a:t>Verning av skeives rettigheter (altså minoritetsrettigheter) betyr også at rettigheter til andre minoriteter (f eks muslimsk tro) er ivaretatt. </a:t>
            </a:r>
          </a:p>
          <a:p>
            <a:pPr algn="l" rtl="0" fontAlgn="base"/>
            <a:r>
              <a:rPr lang="rw" sz="1800" b="0" i="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15</a:t>
            </a:fld>
            <a:endParaRPr lang="nb-NO"/>
          </a:p>
        </p:txBody>
      </p:sp>
    </p:spTree>
    <p:extLst>
      <p:ext uri="{BB962C8B-B14F-4D97-AF65-F5344CB8AC3E}">
        <p14:creationId xmlns:p14="http://schemas.microsoft.com/office/powerpoint/2010/main" val="1857164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ea typeface="Calibri"/>
                <a:cs typeface="Calibri"/>
              </a:rPr>
              <a:t>Stikkord til manus :</a:t>
            </a:r>
          </a:p>
          <a:p>
            <a:pPr marL="171450" indent="-171450" rtl="0">
              <a:buFont typeface="Calibri"/>
              <a:buChar char="-"/>
            </a:pPr>
            <a:r>
              <a:rPr lang="rw">
                <a:ea typeface="Calibri"/>
                <a:cs typeface="Calibri"/>
              </a:rPr>
              <a:t>I tråd med menneskerettighetene er det viktig at alle mennesker I Norge har like rettigheter</a:t>
            </a:r>
            <a:endParaRPr lang="en-US" dirty="0">
              <a:ea typeface="Calibri"/>
              <a:cs typeface="Calibri"/>
            </a:endParaRPr>
          </a:p>
          <a:p>
            <a:pPr marL="171450" indent="-171450" rtl="0">
              <a:buFont typeface="Calibri"/>
              <a:buChar char="-"/>
            </a:pPr>
            <a:r>
              <a:rPr lang="rw">
                <a:ea typeface="Calibri"/>
                <a:cs typeface="Calibri"/>
              </a:rPr>
              <a:t>Det gjelder for kvinner og menn – uavhengig av legning, uavhengig av religionstilhørighet, uavhengig av nedsatt funksjonsevne, sykdom (m.m...)</a:t>
            </a:r>
          </a:p>
          <a:p>
            <a:pPr marL="171450" indent="-171450" rtl="0">
              <a:buFont typeface="Calibri"/>
              <a:buChar char="-"/>
            </a:pPr>
            <a:endParaRPr lang="en-US">
              <a:ea typeface="Calibri"/>
              <a:cs typeface="Calibri"/>
            </a:endParaRPr>
          </a:p>
          <a:p>
            <a:pPr algn="l" rtl="0" fontAlgn="base"/>
            <a:r>
              <a:rPr lang="rw" sz="1800" b="0" i="0">
                <a:solidFill>
                  <a:srgbClr val="000000"/>
                </a:solidFill>
                <a:effectLst/>
                <a:highlight>
                  <a:srgbClr val="FFFFFF"/>
                </a:highlight>
                <a:latin typeface="Aptos" panose="020B0004020202020204" pitchFamily="34" charset="0"/>
              </a:rPr>
              <a:t>Når vi holder kurs, så snakker vi om hvordan det er å være en minoritet generelt, om deltakere har opplevd diskriminering basert på deres tilhørighet til en minoritetsgruppe, og at rettigheter ikke er hugget i stein .</a:t>
            </a:r>
          </a:p>
          <a:p>
            <a:pPr algn="l" rtl="0" fontAlgn="base"/>
            <a:r>
              <a:rPr lang="rw" sz="1800" b="0" i="0">
                <a:solidFill>
                  <a:srgbClr val="000000"/>
                </a:solidFill>
                <a:effectLst/>
                <a:highlight>
                  <a:srgbClr val="FFFFFF"/>
                </a:highlight>
                <a:latin typeface="Aptos" panose="020B0004020202020204" pitchFamily="34" charset="0"/>
              </a:rPr>
              <a:t>Når en minoritet fratas sine rettigheter, så følger andre etter. </a:t>
            </a:r>
          </a:p>
          <a:p>
            <a:pPr algn="l" rtl="0" fontAlgn="base"/>
            <a:r>
              <a:rPr lang="rw" sz="1800" b="0" i="0">
                <a:solidFill>
                  <a:srgbClr val="000000"/>
                </a:solidFill>
                <a:effectLst/>
                <a:highlight>
                  <a:srgbClr val="FFFFFF"/>
                </a:highlight>
                <a:latin typeface="Aptos" panose="020B0004020202020204" pitchFamily="34" charset="0"/>
              </a:rPr>
              <a:t>Verning av skeive rettigheter (altså minoritetsrettigheter) betyr også at rettigheter til andre minoriteter (f eks muslimsk tro) er ivaretatt. </a:t>
            </a:r>
          </a:p>
          <a:p>
            <a:pPr algn="l" rtl="0" fontAlgn="base"/>
            <a:r>
              <a:rPr lang="rw" sz="1800" b="0" i="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pPr marL="171450" indent="-171450" rtl="0">
              <a:buFont typeface="Calibri"/>
              <a:buChar char="-"/>
            </a:pPr>
            <a:endParaRPr lang="en-US">
              <a:ea typeface="Calibri"/>
              <a:cs typeface="Calibri"/>
            </a:endParaRPr>
          </a:p>
          <a:p>
            <a:pPr rtl="0"/>
            <a:endParaRPr lang="nb-NO"/>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16</a:t>
            </a:fld>
            <a:endParaRPr lang="nb-NO"/>
          </a:p>
        </p:txBody>
      </p:sp>
    </p:spTree>
    <p:extLst>
      <p:ext uri="{BB962C8B-B14F-4D97-AF65-F5344CB8AC3E}">
        <p14:creationId xmlns:p14="http://schemas.microsoft.com/office/powerpoint/2010/main" val="88106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lnSpc>
                <a:spcPct val="90000"/>
              </a:lnSpc>
              <a:spcBef>
                <a:spcPts val="1000"/>
              </a:spcBef>
            </a:pPr>
            <a:r>
              <a:rPr lang="rw">
                <a:ea typeface="Calibri" panose="020F0502020204030204"/>
                <a:cs typeface="Calibri" panose="020F0502020204030204"/>
              </a:rPr>
              <a:t>Stikkord til manus: </a:t>
            </a:r>
          </a:p>
          <a:p>
            <a:pPr marL="171450" indent="-171450" rtl="0">
              <a:lnSpc>
                <a:spcPct val="90000"/>
              </a:lnSpc>
              <a:spcBef>
                <a:spcPts val="1000"/>
              </a:spcBef>
              <a:buFont typeface="Calibri"/>
              <a:buChar char="-"/>
            </a:pPr>
            <a:r>
              <a:rPr lang="rw">
                <a:ea typeface="Calibri" panose="020F0502020204030204"/>
                <a:cs typeface="Calibri" panose="020F0502020204030204"/>
              </a:rPr>
              <a:t>Basert på menneskerettighetene så legges det mye vekt på trygghet for foreldre i Norge. </a:t>
            </a:r>
          </a:p>
          <a:p>
            <a:pPr marL="171450" indent="-171450" rtl="0">
              <a:lnSpc>
                <a:spcPct val="90000"/>
              </a:lnSpc>
              <a:spcBef>
                <a:spcPts val="1000"/>
              </a:spcBef>
              <a:buFont typeface="Calibri"/>
              <a:buChar char="-"/>
            </a:pPr>
            <a:r>
              <a:rPr lang="rw">
                <a:ea typeface="Calibri" panose="020F0502020204030204"/>
                <a:cs typeface="Calibri" panose="020F0502020204030204"/>
              </a:rPr>
              <a:t>Å komme til et nytt land oppleves gjerne utrygt både for foreldre og barn (si noe allemenngyldig her om trygghet å det å være foreldre..?)</a:t>
            </a:r>
          </a:p>
          <a:p>
            <a:pPr marL="171450" indent="-171450" rtl="0">
              <a:lnSpc>
                <a:spcPct val="90000"/>
              </a:lnSpc>
              <a:spcBef>
                <a:spcPts val="1000"/>
              </a:spcBef>
              <a:buFont typeface="Calibri"/>
              <a:buChar char="-"/>
            </a:pPr>
            <a:r>
              <a:rPr lang="rw">
                <a:ea typeface="Calibri" panose="020F0502020204030204"/>
                <a:cs typeface="Calibri" panose="020F0502020204030204"/>
              </a:rPr>
              <a:t>Foreldre har ansvar for å støtte barn...</a:t>
            </a:r>
          </a:p>
          <a:p>
            <a:pPr rtl="0">
              <a:lnSpc>
                <a:spcPct val="90000"/>
              </a:lnSpc>
              <a:spcBef>
                <a:spcPts val="1000"/>
              </a:spcBef>
            </a:pPr>
            <a:endParaRPr lang="nb-NO" dirty="0">
              <a:ea typeface="Calibri" panose="020F0502020204030204"/>
              <a:cs typeface="Calibri" panose="020F0502020204030204"/>
            </a:endParaRPr>
          </a:p>
          <a:p>
            <a:pPr rtl="0">
              <a:lnSpc>
                <a:spcPct val="90000"/>
              </a:lnSpc>
              <a:spcBef>
                <a:spcPts val="1000"/>
              </a:spcBef>
            </a:pPr>
            <a:r>
              <a:rPr lang="rw">
                <a:ea typeface="Calibri" panose="020F0502020204030204"/>
                <a:cs typeface="Calibri" panose="020F0502020204030204"/>
              </a:rPr>
              <a:t>----------------------------------------------</a:t>
            </a:r>
          </a:p>
          <a:p>
            <a:pPr marL="514350" indent="-514350" rtl="0">
              <a:lnSpc>
                <a:spcPct val="90000"/>
              </a:lnSpc>
              <a:spcBef>
                <a:spcPts val="1000"/>
              </a:spcBef>
              <a:buFont typeface="Calibri"/>
              <a:buChar char="-"/>
            </a:pPr>
            <a:endParaRPr lang="nb-NO" dirty="0">
              <a:ea typeface="Calibri" panose="020F0502020204030204"/>
              <a:cs typeface="Calibri" panose="020F0502020204030204"/>
            </a:endParaRPr>
          </a:p>
          <a:p>
            <a:pPr marL="514350" indent="-514350" rtl="0">
              <a:lnSpc>
                <a:spcPct val="90000"/>
              </a:lnSpc>
              <a:spcBef>
                <a:spcPts val="1000"/>
              </a:spcBef>
              <a:buFont typeface="Calibri"/>
              <a:buChar char="-"/>
            </a:pPr>
            <a:r>
              <a:rPr lang="rw"/>
              <a:t>Foreldre har ansvaret for å støtte barns utvikling. Gi trygghet, kjærlighet og grenser. </a:t>
            </a:r>
            <a:endParaRPr lang="en-US" dirty="0">
              <a:ea typeface="Calibri"/>
              <a:cs typeface="Calibri"/>
            </a:endParaRPr>
          </a:p>
          <a:p>
            <a:pPr marL="514350" indent="-514350" rtl="0">
              <a:lnSpc>
                <a:spcPct val="90000"/>
              </a:lnSpc>
              <a:spcBef>
                <a:spcPts val="1000"/>
              </a:spcBef>
              <a:buFont typeface="Calibri"/>
              <a:buChar char="-"/>
            </a:pPr>
            <a:r>
              <a:rPr lang="rw"/>
              <a:t>Vi er opptatt av å støtte foreldrene å bli så gode de kan, og derfor spør både helsesøster, barnehagepersonalet og skolepersonalet om hvordan det går med foreldrene – vi vil hjelpe til tidlig – før barn og foreldre får større problemer. Foreldre med norsk bakgrunn eller innvandrerbakgrunn får den samme oppfølgingen. </a:t>
            </a:r>
            <a:endParaRPr lang="en-US" dirty="0">
              <a:ea typeface="Calibri" panose="020F0502020204030204"/>
              <a:cs typeface="Calibri" panose="020F0502020204030204"/>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17</a:t>
            </a:fld>
            <a:endParaRPr lang="nb-NO"/>
          </a:p>
        </p:txBody>
      </p:sp>
    </p:spTree>
    <p:extLst>
      <p:ext uri="{BB962C8B-B14F-4D97-AF65-F5344CB8AC3E}">
        <p14:creationId xmlns:p14="http://schemas.microsoft.com/office/powerpoint/2010/main" val="359492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Fortell litt om hva slags foreldreveiledningstilbud som finnes i deres kommune. </a:t>
            </a:r>
          </a:p>
          <a:p>
            <a:pPr rtl="0"/>
            <a:r>
              <a:rPr lang="rw"/>
              <a:t>Hvordan det er lagt opp?</a:t>
            </a:r>
          </a:p>
          <a:p>
            <a:pPr rtl="0"/>
            <a:r>
              <a:rPr lang="rw"/>
              <a:t>Hvem er det typisk som deltar?</a:t>
            </a:r>
          </a:p>
          <a:p>
            <a:pPr rtl="0"/>
            <a:r>
              <a:rPr lang="rw"/>
              <a:t>Hvordan en melder en seg på?</a:t>
            </a:r>
          </a:p>
          <a:p>
            <a:pPr rtl="0"/>
            <a:endParaRPr lang="nb-NO" dirty="0"/>
          </a:p>
          <a:p>
            <a:pPr rtl="0"/>
            <a:r>
              <a:rPr lang="rw"/>
              <a:t>Målet med denne sliden er å gi informasjon om at det finnes tilbud som er ment å være en støtte i foreldrerollen. At det er noe alle kan melde seg på, og at en ikke trenger å ha problemer for å delta. </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18</a:t>
            </a:fld>
            <a:endParaRPr lang="nb-NO"/>
          </a:p>
        </p:txBody>
      </p:sp>
    </p:spTree>
    <p:extLst>
      <p:ext uri="{BB962C8B-B14F-4D97-AF65-F5344CB8AC3E}">
        <p14:creationId xmlns:p14="http://schemas.microsoft.com/office/powerpoint/2010/main" val="297982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ea typeface="Calibri"/>
                <a:cs typeface="Calibri"/>
              </a:rPr>
              <a:t>Skriv inn relevante tjenester dere har I kommunen. </a:t>
            </a:r>
          </a:p>
          <a:p>
            <a:pPr rtl="0"/>
            <a:endParaRPr lang="en-US" dirty="0">
              <a:ea typeface="Calibri"/>
              <a:cs typeface="Calibri"/>
            </a:endParaRPr>
          </a:p>
          <a:p>
            <a:pPr rtl="0"/>
            <a:r>
              <a:rPr lang="rw">
                <a:ea typeface="Calibri"/>
                <a:cs typeface="Calibri"/>
              </a:rPr>
              <a:t>Stikkord til manus: </a:t>
            </a:r>
          </a:p>
          <a:p>
            <a:pPr marL="171450" indent="-171450" rtl="0">
              <a:buFont typeface="Calibri"/>
              <a:buChar char="-"/>
            </a:pPr>
            <a:r>
              <a:rPr lang="rw">
                <a:ea typeface="Calibri"/>
                <a:cs typeface="Calibri"/>
              </a:rPr>
              <a:t>Foreldre er ikke alene med oppgaven</a:t>
            </a:r>
            <a:endParaRPr lang="en-US" dirty="0">
              <a:ea typeface="Calibri"/>
              <a:cs typeface="Calibri"/>
            </a:endParaRPr>
          </a:p>
          <a:p>
            <a:pPr marL="171450" indent="-171450" rtl="0">
              <a:buFont typeface="Calibri"/>
              <a:buChar char="-"/>
            </a:pPr>
            <a:r>
              <a:rPr lang="rw">
                <a:ea typeface="Calibri"/>
                <a:cs typeface="Calibri"/>
              </a:rPr>
              <a:t>Det er flere steder hvor du kan be om hjelp når du har spørsmål slik som flytkningetjenesten, kommunale tjenester, barnevernstjenesten (viktig å få nevnt allerede første kursdag), skolehelsetjenester, helsestasjon m fl. </a:t>
            </a: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19</a:t>
            </a:fld>
            <a:endParaRPr lang="nb-NO"/>
          </a:p>
        </p:txBody>
      </p:sp>
    </p:spTree>
    <p:extLst>
      <p:ext uri="{BB962C8B-B14F-4D97-AF65-F5344CB8AC3E}">
        <p14:creationId xmlns:p14="http://schemas.microsoft.com/office/powerpoint/2010/main" val="48606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Her er en slide for å oppmuntre deltagerne til å bruke google translate om de trenger det.</a:t>
            </a:r>
          </a:p>
          <a:p>
            <a:pPr rtl="0"/>
            <a:r>
              <a:rPr lang="rw"/>
              <a:t>Sett deg gjerne inn i denne appen selv, og test ut kamerafunksjonen. Når man «tar et bilde» av tekst på et språk man ikke forstår oversetter den direkte til et språk du forstår. </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2</a:t>
            </a:fld>
            <a:endParaRPr lang="nb-NO"/>
          </a:p>
        </p:txBody>
      </p:sp>
    </p:spTree>
    <p:extLst>
      <p:ext uri="{BB962C8B-B14F-4D97-AF65-F5344CB8AC3E}">
        <p14:creationId xmlns:p14="http://schemas.microsoft.com/office/powerpoint/2010/main" val="2480051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algn="l" rtl="0"/>
            <a:r>
              <a:rPr lang="rw" b="1" i="0">
                <a:solidFill>
                  <a:srgbClr val="0D0D0D"/>
                </a:solidFill>
                <a:effectLst/>
                <a:highlight>
                  <a:srgbClr val="FFFFFF"/>
                </a:highlight>
                <a:latin typeface="Söhne"/>
              </a:rPr>
              <a:t>Alternativ til hjemmeoppgaven. </a:t>
            </a:r>
          </a:p>
          <a:p>
            <a:pPr algn="l" rtl="0"/>
            <a:endParaRPr lang="nb-NO" b="1" i="0" dirty="0">
              <a:solidFill>
                <a:srgbClr val="0D0D0D"/>
              </a:solidFill>
              <a:effectLst/>
              <a:highlight>
                <a:srgbClr val="FFFFFF"/>
              </a:highlight>
              <a:latin typeface="Söhne"/>
            </a:endParaRPr>
          </a:p>
          <a:p>
            <a:pPr algn="l" rtl="0"/>
            <a:r>
              <a:rPr lang="rw" b="1" i="0">
                <a:solidFill>
                  <a:srgbClr val="0D0D0D"/>
                </a:solidFill>
                <a:effectLst/>
                <a:highlight>
                  <a:srgbClr val="FFFFFF"/>
                </a:highlight>
                <a:latin typeface="Söhne"/>
              </a:rPr>
              <a:t>Hjemmeoppgave: "Mitt nye samfunn"</a:t>
            </a:r>
          </a:p>
          <a:p>
            <a:pPr algn="l" rtl="0"/>
            <a:r>
              <a:rPr lang="rw" b="1" i="0">
                <a:solidFill>
                  <a:srgbClr val="0D0D0D"/>
                </a:solidFill>
                <a:effectLst/>
                <a:highlight>
                  <a:srgbClr val="FFFFFF"/>
                </a:highlight>
                <a:latin typeface="Söhne"/>
              </a:rPr>
              <a:t>Formål:</a:t>
            </a:r>
            <a:r>
              <a:rPr lang="rw" b="0" i="0">
                <a:solidFill>
                  <a:srgbClr val="0D0D0D"/>
                </a:solidFill>
                <a:effectLst/>
                <a:highlight>
                  <a:srgbClr val="FFFFFF"/>
                </a:highlight>
                <a:latin typeface="Söhne"/>
              </a:rPr>
              <a:t> Oppmuntre foreldrene til å reflektere over deres egne behov, bekymringer og opplevelser med det offentlige systemet i Norge, samt å sammenligne og kontrastere dette med erfaringer fra deres hjemland.</a:t>
            </a:r>
          </a:p>
          <a:p>
            <a:pPr algn="l" rtl="0"/>
            <a:r>
              <a:rPr lang="rw" b="1" i="0">
                <a:solidFill>
                  <a:srgbClr val="0D0D0D"/>
                </a:solidFill>
                <a:effectLst/>
                <a:highlight>
                  <a:srgbClr val="FFFFFF"/>
                </a:highlight>
                <a:latin typeface="Söhne"/>
              </a:rPr>
              <a:t>Oppgavebeskrivelse:</a:t>
            </a:r>
            <a:endParaRPr lang="nb-NO" b="0" i="0" dirty="0">
              <a:solidFill>
                <a:srgbClr val="0D0D0D"/>
              </a:solidFill>
              <a:effectLst/>
              <a:highlight>
                <a:srgbClr val="FFFFFF"/>
              </a:highlight>
              <a:latin typeface="Söhne"/>
            </a:endParaRPr>
          </a:p>
          <a:p>
            <a:pPr algn="l" rtl="0">
              <a:buFont typeface="+mj-lt"/>
              <a:buAutoNum type="arabicPeriod"/>
            </a:pPr>
            <a:r>
              <a:rPr lang="rw" b="1" i="0">
                <a:solidFill>
                  <a:srgbClr val="0D0D0D"/>
                </a:solidFill>
                <a:effectLst/>
                <a:highlight>
                  <a:srgbClr val="FFFFFF"/>
                </a:highlight>
                <a:latin typeface="Söhne"/>
              </a:rPr>
              <a:t>Personlig kartlegging:</a:t>
            </a:r>
            <a:endParaRPr lang="nb-NO" b="0" i="0" dirty="0">
              <a:solidFill>
                <a:srgbClr val="0D0D0D"/>
              </a:solidFill>
              <a:effectLst/>
              <a:highlight>
                <a:srgbClr val="FFFFFF"/>
              </a:highlight>
              <a:latin typeface="Söhne"/>
            </a:endParaRPr>
          </a:p>
          <a:p>
            <a:pPr marL="742950" lvl="1" indent="-285750" algn="l" rtl="0">
              <a:buFont typeface="+mj-lt"/>
              <a:buAutoNum type="arabicPeriod"/>
            </a:pPr>
            <a:r>
              <a:rPr lang="rw" b="1" i="0">
                <a:solidFill>
                  <a:srgbClr val="0D0D0D"/>
                </a:solidFill>
                <a:effectLst/>
                <a:highlight>
                  <a:srgbClr val="FFFFFF"/>
                </a:highlight>
                <a:latin typeface="Söhne"/>
              </a:rPr>
              <a:t>Behov:</a:t>
            </a:r>
            <a:r>
              <a:rPr lang="rw" b="0" i="0">
                <a:solidFill>
                  <a:srgbClr val="0D0D0D"/>
                </a:solidFill>
                <a:effectLst/>
                <a:highlight>
                  <a:srgbClr val="FFFFFF"/>
                </a:highlight>
                <a:latin typeface="Söhne"/>
              </a:rPr>
              <a:t> Be foreldrene om å tenke på og notere ned hvilke offentlige tjenester de føler at de trenger mest i sitt nye liv i Norge. Dette kan inkludere helsetjenester, utdanning for barna, språkopplæring, juridisk hjelp, eller sosial støtte.</a:t>
            </a:r>
          </a:p>
          <a:p>
            <a:pPr marL="742950" lvl="1" indent="-285750" algn="l" rtl="0">
              <a:buFont typeface="+mj-lt"/>
              <a:buAutoNum type="arabicPeriod"/>
            </a:pPr>
            <a:r>
              <a:rPr lang="rw" b="1" i="0">
                <a:solidFill>
                  <a:srgbClr val="0D0D0D"/>
                </a:solidFill>
                <a:effectLst/>
                <a:highlight>
                  <a:srgbClr val="FFFFFF"/>
                </a:highlight>
                <a:latin typeface="Söhne"/>
              </a:rPr>
              <a:t>Bekymringer:</a:t>
            </a:r>
            <a:r>
              <a:rPr lang="rw" b="0" i="0">
                <a:solidFill>
                  <a:srgbClr val="0D0D0D"/>
                </a:solidFill>
                <a:effectLst/>
                <a:highlight>
                  <a:srgbClr val="FFFFFF"/>
                </a:highlight>
                <a:latin typeface="Söhne"/>
              </a:rPr>
              <a:t> Oppfordre dem til å reflektere over eventuelle bekymringer de måtte ha om å bruke offentlige tjenester i Norge. Er det språkbarrierer, kulturelle forskjeller, eller kanskje frykt for diskriminering?</a:t>
            </a:r>
          </a:p>
          <a:p>
            <a:pPr marL="742950" lvl="1" indent="-285750" algn="l" rtl="0">
              <a:buFont typeface="+mj-lt"/>
              <a:buAutoNum type="arabicPeriod"/>
            </a:pPr>
            <a:r>
              <a:rPr lang="rw" b="1" i="0">
                <a:solidFill>
                  <a:srgbClr val="0D0D0D"/>
                </a:solidFill>
                <a:effectLst/>
                <a:highlight>
                  <a:srgbClr val="FFFFFF"/>
                </a:highlight>
                <a:latin typeface="Söhne"/>
              </a:rPr>
              <a:t>Forskjeller:</a:t>
            </a:r>
            <a:r>
              <a:rPr lang="rw" b="0" i="0">
                <a:solidFill>
                  <a:srgbClr val="0D0D0D"/>
                </a:solidFill>
                <a:effectLst/>
                <a:highlight>
                  <a:srgbClr val="FFFFFF"/>
                </a:highlight>
                <a:latin typeface="Söhne"/>
              </a:rPr>
              <a:t> Be dem sammenligne og reflektere over hvordan offentlige tjenester fungerer i Norge sammenlignet med deres hjemland. Hva er bedre? Hva savner de?</a:t>
            </a:r>
          </a:p>
          <a:p>
            <a:pPr algn="l" rtl="0">
              <a:buFont typeface="+mj-lt"/>
              <a:buAutoNum type="arabicPeriod"/>
            </a:pPr>
            <a:r>
              <a:rPr lang="rw" b="1" i="0">
                <a:solidFill>
                  <a:srgbClr val="0D0D0D"/>
                </a:solidFill>
                <a:effectLst/>
                <a:highlight>
                  <a:srgbClr val="FFFFFF"/>
                </a:highlight>
                <a:latin typeface="Söhne"/>
              </a:rPr>
              <a:t>Fotoutfordring:</a:t>
            </a:r>
            <a:endParaRPr lang="nb-NO" b="0" i="0" dirty="0">
              <a:solidFill>
                <a:srgbClr val="0D0D0D"/>
              </a:solidFill>
              <a:effectLst/>
              <a:highlight>
                <a:srgbClr val="FFFFFF"/>
              </a:highlight>
              <a:latin typeface="Söhne"/>
            </a:endParaRPr>
          </a:p>
          <a:p>
            <a:pPr marL="742950" lvl="1" indent="-285750" algn="l" rtl="0">
              <a:buFont typeface="+mj-lt"/>
              <a:buAutoNum type="arabicPeriod"/>
            </a:pPr>
            <a:r>
              <a:rPr lang="rw" b="0" i="0">
                <a:solidFill>
                  <a:srgbClr val="0D0D0D"/>
                </a:solidFill>
                <a:effectLst/>
                <a:highlight>
                  <a:srgbClr val="FFFFFF"/>
                </a:highlight>
                <a:latin typeface="Söhne"/>
              </a:rPr>
              <a:t>Gi foreldrene i oppdrag å ta en tur i nærmiljøet hvor de bor og ta bilder av steder som representerer offentlige tjenester (som et bibliotek, en skole, et helsesenter). Målet er å hjelpe dem å bli mer kjent med tjenestene rundt dem og se dem i et nytt lys.</a:t>
            </a:r>
          </a:p>
          <a:p>
            <a:pPr marL="742950" lvl="1" indent="-285750" algn="l" rtl="0">
              <a:buFont typeface="+mj-lt"/>
              <a:buAutoNum type="arabicPeriod"/>
            </a:pPr>
            <a:r>
              <a:rPr lang="rw" b="0" i="0">
                <a:solidFill>
                  <a:srgbClr val="0D0D0D"/>
                </a:solidFill>
                <a:effectLst/>
                <a:highlight>
                  <a:srgbClr val="FFFFFF"/>
                </a:highlight>
                <a:latin typeface="Söhne"/>
              </a:rPr>
              <a:t>Be dem om å velge ett bilde de liker best og skrive en kort tekst om hvorfor dette stedet virket interessant eller viktig for dem.</a:t>
            </a:r>
          </a:p>
          <a:p>
            <a:pPr algn="l" rtl="0">
              <a:buFont typeface="+mj-lt"/>
              <a:buAutoNum type="arabicPeriod"/>
            </a:pPr>
            <a:r>
              <a:rPr lang="rw" b="1" i="0">
                <a:solidFill>
                  <a:srgbClr val="0D0D0D"/>
                </a:solidFill>
                <a:effectLst/>
                <a:highlight>
                  <a:srgbClr val="FFFFFF"/>
                </a:highlight>
                <a:latin typeface="Söhne"/>
              </a:rPr>
              <a:t>Delingsmulighet:</a:t>
            </a:r>
            <a:endParaRPr lang="nb-NO" b="0" i="0" dirty="0">
              <a:solidFill>
                <a:srgbClr val="0D0D0D"/>
              </a:solidFill>
              <a:effectLst/>
              <a:highlight>
                <a:srgbClr val="FFFFFF"/>
              </a:highlight>
              <a:latin typeface="Söhne"/>
            </a:endParaRPr>
          </a:p>
          <a:p>
            <a:pPr marL="742950" lvl="1" indent="-285750" algn="l" rtl="0">
              <a:buFont typeface="+mj-lt"/>
              <a:buAutoNum type="arabicPeriod"/>
            </a:pPr>
            <a:r>
              <a:rPr lang="rw" b="0" i="0">
                <a:solidFill>
                  <a:srgbClr val="0D0D0D"/>
                </a:solidFill>
                <a:effectLst/>
                <a:highlight>
                  <a:srgbClr val="FFFFFF"/>
                </a:highlight>
                <a:latin typeface="Söhne"/>
              </a:rPr>
              <a:t>Neste kursdag, gi mulighet for de som ønsker å dele bildet og tankene sine med gruppen. Dette kan bidra til å åpne opp for deling av erfaringer og tips om bruk av offentlige tjenester blant foreldrene.</a:t>
            </a:r>
          </a:p>
          <a:p>
            <a:pPr algn="l" rtl="0"/>
            <a:r>
              <a:rPr lang="rw" b="1" i="0">
                <a:solidFill>
                  <a:srgbClr val="0D0D0D"/>
                </a:solidFill>
                <a:effectLst/>
                <a:highlight>
                  <a:srgbClr val="FFFFFF"/>
                </a:highlight>
                <a:latin typeface="Söhne"/>
              </a:rPr>
              <a:t>Instruksjoner til hjemmeoppgaven:</a:t>
            </a:r>
            <a:endParaRPr lang="nb-NO" b="0" i="0" dirty="0">
              <a:solidFill>
                <a:srgbClr val="0D0D0D"/>
              </a:solidFill>
              <a:effectLst/>
              <a:highlight>
                <a:srgbClr val="FFFFFF"/>
              </a:highlight>
              <a:latin typeface="Söhne"/>
            </a:endParaRPr>
          </a:p>
          <a:p>
            <a:pPr algn="l" rtl="0">
              <a:buFont typeface="Arial" panose="020B0604020202020204" pitchFamily="34" charset="0"/>
              <a:buChar char="•"/>
            </a:pPr>
            <a:r>
              <a:rPr lang="rw" b="0" i="0">
                <a:solidFill>
                  <a:srgbClr val="0D0D0D"/>
                </a:solidFill>
                <a:effectLst/>
                <a:highlight>
                  <a:srgbClr val="FFFFFF"/>
                </a:highlight>
                <a:latin typeface="Söhne"/>
              </a:rPr>
              <a:t>Forsikre foreldrene om at oppgaven ikke er obligatorisk, men at den er ment som en måte å hjelpe dem på i deres tilpasning til livet i Norge.</a:t>
            </a:r>
          </a:p>
          <a:p>
            <a:pPr algn="l" rtl="0">
              <a:buFont typeface="Arial" panose="020B0604020202020204" pitchFamily="34" charset="0"/>
              <a:buChar char="•"/>
            </a:pPr>
            <a:r>
              <a:rPr lang="rw" b="0" i="0">
                <a:solidFill>
                  <a:srgbClr val="0D0D0D"/>
                </a:solidFill>
                <a:effectLst/>
                <a:highlight>
                  <a:srgbClr val="FFFFFF"/>
                </a:highlight>
                <a:latin typeface="Söhne"/>
              </a:rPr>
              <a:t>Oppfordre dem til å være kreative og ærlige i sine refleksjoner.</a:t>
            </a:r>
          </a:p>
          <a:p>
            <a:pPr algn="l" rtl="0">
              <a:buFont typeface="Arial" panose="020B0604020202020204" pitchFamily="34" charset="0"/>
              <a:buChar char="•"/>
            </a:pPr>
            <a:r>
              <a:rPr lang="rw" b="0" i="0">
                <a:solidFill>
                  <a:srgbClr val="0D0D0D"/>
                </a:solidFill>
                <a:effectLst/>
                <a:highlight>
                  <a:srgbClr val="FFFFFF"/>
                </a:highlight>
                <a:latin typeface="Söhne"/>
              </a:rPr>
              <a:t>Minn dem på at alle personlige refleksjoner vil bli behandlet med respekt og konfidensialitet.</a:t>
            </a:r>
          </a:p>
          <a:p>
            <a:pPr algn="l" rtl="0"/>
            <a:r>
              <a:rPr lang="rw" b="0" i="0">
                <a:solidFill>
                  <a:srgbClr val="0D0D0D"/>
                </a:solidFill>
                <a:effectLst/>
                <a:highlight>
                  <a:srgbClr val="FFFFFF"/>
                </a:highlight>
                <a:latin typeface="Söhne"/>
              </a:rPr>
              <a:t>Denne oppgaven kombinerer personlig refleksjon med en praktisk, engasjerende aktivitet som fotoutfordringen, noe som kan gjøre refleksjonsprosessen mer lystbetont og mindre formell.</a:t>
            </a: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20</a:t>
            </a:fld>
            <a:endParaRPr lang="nb-NO"/>
          </a:p>
        </p:txBody>
      </p:sp>
    </p:spTree>
    <p:extLst>
      <p:ext uri="{BB962C8B-B14F-4D97-AF65-F5344CB8AC3E}">
        <p14:creationId xmlns:p14="http://schemas.microsoft.com/office/powerpoint/2010/main" val="54555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rw">
                <a:ea typeface="Calibri"/>
                <a:cs typeface="Calibri"/>
              </a:rPr>
              <a:t>Stikkord til manus: </a:t>
            </a:r>
            <a:endParaRPr lang="nb-NO" dirty="0"/>
          </a:p>
          <a:p>
            <a:pPr marL="171450" indent="-171450" rtl="0">
              <a:spcBef>
                <a:spcPct val="0"/>
              </a:spcBef>
              <a:spcAft>
                <a:spcPct val="0"/>
              </a:spcAft>
              <a:buFont typeface="Calibri"/>
              <a:buChar char="-"/>
            </a:pPr>
            <a:r>
              <a:rPr lang="rw">
                <a:ea typeface="Calibri" panose="020F0502020204030204"/>
                <a:cs typeface="Calibri" panose="020F0502020204030204"/>
              </a:rPr>
              <a:t>Dette var det vi hadde for i dag</a:t>
            </a:r>
          </a:p>
          <a:p>
            <a:pPr marL="171450" indent="-171450" rtl="0">
              <a:spcBef>
                <a:spcPct val="0"/>
              </a:spcBef>
              <a:spcAft>
                <a:spcPct val="0"/>
              </a:spcAft>
              <a:buFont typeface="Calibri"/>
              <a:buChar char="-"/>
            </a:pPr>
            <a:r>
              <a:rPr lang="rw">
                <a:ea typeface="Calibri" panose="020F0502020204030204"/>
                <a:cs typeface="Calibri" panose="020F0502020204030204"/>
              </a:rPr>
              <a:t>Her følger det en del lenker til sider på internett dere kan finne mer informasjon</a:t>
            </a:r>
          </a:p>
          <a:p>
            <a:pPr rtl="0">
              <a:spcBef>
                <a:spcPct val="0"/>
              </a:spcBef>
              <a:spcAft>
                <a:spcPct val="0"/>
              </a:spcAft>
            </a:pPr>
            <a:endParaRPr lang="nb-NO" dirty="0">
              <a:ea typeface="Calibri" panose="020F0502020204030204"/>
              <a:cs typeface="Calibri" panose="020F0502020204030204"/>
            </a:endParaRPr>
          </a:p>
          <a:p>
            <a:pPr rtl="0">
              <a:spcBef>
                <a:spcPct val="0"/>
              </a:spcBef>
              <a:spcAft>
                <a:spcPct val="0"/>
              </a:spcAft>
            </a:pPr>
            <a:r>
              <a:rPr lang="rw">
                <a:ea typeface="Calibri" panose="020F0502020204030204"/>
                <a:cs typeface="Calibri" panose="020F0502020204030204"/>
              </a:rPr>
              <a:t>-----------------------------------------------------------------</a:t>
            </a:r>
            <a:endParaRPr lang="nb-NO" dirty="0">
              <a:cs typeface="Calibri"/>
            </a:endParaRPr>
          </a:p>
          <a:p>
            <a:pPr rtl="0">
              <a:spcBef>
                <a:spcPct val="0"/>
              </a:spcBef>
              <a:spcAft>
                <a:spcPct val="0"/>
              </a:spcAft>
            </a:pPr>
            <a:endParaRPr lang="nb-NO" dirty="0">
              <a:cs typeface="Calibri"/>
            </a:endParaRPr>
          </a:p>
          <a:p>
            <a:pPr rtl="0"/>
            <a:endParaRPr lang="en-US" dirty="0">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21</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spcBef>
                <a:spcPct val="0"/>
              </a:spcBef>
              <a:spcAft>
                <a:spcPct val="0"/>
              </a:spcAft>
              <a:buFont typeface="Calibri"/>
              <a:buChar char="-"/>
            </a:pPr>
            <a:r>
              <a:rPr lang="rw">
                <a:cs typeface="Calibri"/>
              </a:rPr>
              <a:t>Skriv inn navnet ditt i powerpointen. </a:t>
            </a:r>
          </a:p>
          <a:p>
            <a:pPr marL="171450" indent="-171450" rtl="0">
              <a:spcBef>
                <a:spcPct val="0"/>
              </a:spcBef>
              <a:spcAft>
                <a:spcPct val="0"/>
              </a:spcAft>
              <a:buFont typeface="Calibri"/>
              <a:buChar char="-"/>
            </a:pPr>
            <a:endParaRPr lang="nb-NO" dirty="0">
              <a:cs typeface="Calibri"/>
            </a:endParaRPr>
          </a:p>
          <a:p>
            <a:pPr marL="171450" indent="-171450" rtl="0">
              <a:spcBef>
                <a:spcPct val="0"/>
              </a:spcBef>
              <a:spcAft>
                <a:spcPct val="0"/>
              </a:spcAft>
              <a:buFont typeface="Calibri"/>
              <a:buChar char="-"/>
            </a:pPr>
            <a:r>
              <a:rPr lang="rw">
                <a:cs typeface="Calibri"/>
              </a:rPr>
              <a:t>Først og fremst vil ønske deg som forelder og ditt barn velkommen til Norge. </a:t>
            </a:r>
          </a:p>
          <a:p>
            <a:pPr marL="171450" indent="-171450" rtl="0">
              <a:spcBef>
                <a:spcPct val="0"/>
              </a:spcBef>
              <a:spcAft>
                <a:spcPct val="0"/>
              </a:spcAft>
              <a:buFont typeface="Calibri"/>
              <a:buChar char="-"/>
            </a:pPr>
            <a:endParaRPr lang="nb-NO" dirty="0">
              <a:ea typeface="Calibri" panose="020F0502020204030204"/>
              <a:cs typeface="Calibri"/>
            </a:endParaRPr>
          </a:p>
          <a:p>
            <a:pPr marL="171450" indent="-171450" rtl="0">
              <a:spcBef>
                <a:spcPct val="0"/>
              </a:spcBef>
              <a:spcAft>
                <a:spcPct val="0"/>
              </a:spcAft>
              <a:buFont typeface="Calibri"/>
              <a:buChar char="-"/>
            </a:pPr>
            <a:r>
              <a:rPr lang="rw">
                <a:ea typeface="Calibri" panose="020F0502020204030204"/>
                <a:cs typeface="Calibri"/>
              </a:rPr>
              <a:t>Og Velkommen til foreldrekurs!</a:t>
            </a:r>
          </a:p>
          <a:p>
            <a:pPr marL="171450" indent="-171450" rtl="0">
              <a:spcBef>
                <a:spcPct val="0"/>
              </a:spcBef>
              <a:spcAft>
                <a:spcPct val="0"/>
              </a:spcAft>
              <a:buFont typeface="Calibri"/>
              <a:buChar char="-"/>
            </a:pPr>
            <a:r>
              <a:rPr lang="rw">
                <a:ea typeface="Calibri" panose="020F0502020204030204"/>
                <a:cs typeface="Calibri"/>
              </a:rPr>
              <a:t>Mitt navn er...</a:t>
            </a:r>
          </a:p>
          <a:p>
            <a:pPr rtl="0">
              <a:spcBef>
                <a:spcPct val="0"/>
              </a:spcBef>
              <a:spcAft>
                <a:spcPct val="0"/>
              </a:spcAft>
            </a:pPr>
            <a:endParaRPr lang="nb-NO" dirty="0">
              <a:ea typeface="Calibri" panose="020F0502020204030204"/>
              <a:cs typeface="Calibri"/>
            </a:endParaRPr>
          </a:p>
          <a:p>
            <a:pPr rtl="0">
              <a:spcBef>
                <a:spcPct val="0"/>
              </a:spcBef>
              <a:spcAft>
                <a:spcPct val="0"/>
              </a:spcAft>
            </a:pPr>
            <a:r>
              <a:rPr lang="rw">
                <a:ea typeface="Calibri" panose="020F0502020204030204"/>
                <a:cs typeface="Calibri"/>
              </a:rPr>
              <a:t>-------------------------------------------------</a:t>
            </a:r>
            <a:endParaRPr lang="nb-NO" dirty="0">
              <a:cs typeface="Calibri"/>
            </a:endParaRPr>
          </a:p>
          <a:p>
            <a:pPr rtl="0">
              <a:spcBef>
                <a:spcPct val="0"/>
              </a:spcBef>
              <a:spcAft>
                <a:spcPct val="0"/>
              </a:spcAft>
            </a:pPr>
            <a:endParaRPr lang="nb-NO" dirty="0">
              <a:cs typeface="Calibri"/>
            </a:endParaRPr>
          </a:p>
          <a:p>
            <a:pPr rtl="0">
              <a:spcBef>
                <a:spcPct val="0"/>
              </a:spcBef>
              <a:spcAft>
                <a:spcPct val="0"/>
              </a:spcAft>
            </a:pPr>
            <a:endParaRPr lang="nb-NO" dirty="0"/>
          </a:p>
          <a:p>
            <a:pPr rtl="0">
              <a:spcBef>
                <a:spcPct val="0"/>
              </a:spcBef>
              <a:spcAft>
                <a:spcPct val="0"/>
              </a:spcAft>
            </a:pPr>
            <a:endParaRPr lang="en-US" dirty="0">
              <a:cs typeface="Calibri"/>
            </a:endParaRPr>
          </a:p>
        </p:txBody>
      </p:sp>
      <p:sp>
        <p:nvSpPr>
          <p:cNvPr id="4" name="Slide Number Placeholder 3"/>
          <p:cNvSpPr>
            <a:spLocks noGrp="1"/>
          </p:cNvSpPr>
          <p:nvPr>
            <p:ph type="sldNum" sz="quarter" idx="5"/>
          </p:nvPr>
        </p:nvSpPr>
        <p:spPr/>
        <p:txBody>
          <a:bodyPr rtlCol="0"/>
          <a:lstStyle/>
          <a:p>
            <a:pPr rtl="0"/>
            <a:fld id="{05D2682E-EA7B-48D2-AF70-A6FD6035BDEF}" type="slidenum">
              <a:t>3</a:t>
            </a:fld>
            <a:endParaRPr lang="en-US"/>
          </a:p>
        </p:txBody>
      </p:sp>
    </p:spTree>
    <p:extLst>
      <p:ext uri="{BB962C8B-B14F-4D97-AF65-F5344CB8AC3E}">
        <p14:creationId xmlns:p14="http://schemas.microsoft.com/office/powerpoint/2010/main" val="216475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rw"/>
              <a:t>Forslag til hva du kan legge vekt på: </a:t>
            </a:r>
          </a:p>
          <a:p>
            <a:pPr rtl="0">
              <a:spcBef>
                <a:spcPct val="0"/>
              </a:spcBef>
              <a:spcAft>
                <a:spcPct val="0"/>
              </a:spcAft>
            </a:pPr>
            <a:endParaRPr lang="nb-NO" dirty="0"/>
          </a:p>
          <a:p>
            <a:pPr rtl="0">
              <a:spcBef>
                <a:spcPct val="0"/>
              </a:spcBef>
              <a:spcAft>
                <a:spcPct val="0"/>
              </a:spcAft>
            </a:pPr>
            <a:endParaRPr lang="nb-NO" dirty="0"/>
          </a:p>
          <a:p>
            <a:pPr rtl="0">
              <a:spcBef>
                <a:spcPct val="0"/>
              </a:spcBef>
              <a:spcAft>
                <a:spcPct val="0"/>
              </a:spcAft>
            </a:pPr>
            <a:r>
              <a:rPr lang="rw">
                <a:cs typeface="Calibri"/>
              </a:rPr>
              <a:t>Dette kurset handler om å ha barn i Norge.</a:t>
            </a:r>
            <a:endParaRPr lang="nb-NO" dirty="0">
              <a:ea typeface="Calibri"/>
              <a:cs typeface="Calibri"/>
            </a:endParaRPr>
          </a:p>
          <a:p>
            <a:pPr rtl="0">
              <a:spcBef>
                <a:spcPct val="0"/>
              </a:spcBef>
              <a:spcAft>
                <a:spcPct val="0"/>
              </a:spcAft>
            </a:pPr>
            <a:r>
              <a:rPr lang="rw">
                <a:cs typeface="Calibri"/>
              </a:rPr>
              <a:t>Det er fire timer med informasjon om foreldre og barn i Norge, du vil lære hvordan vi ser på barn og familieliv her, hvilke offentlige tjenester vi har og hvordan disse er organisert. Kursets tilbys for at foreldrene blir tryggere i foreldrerollen her i landet og vet hva de kan forvente av skolesystemet og andre tjenester som hjelper og støtter barn og foreldre.  I kurset vil du få tips om nettsider med mer info, og brosjyrer og informasjon som kan være greit å spare på til senere når du kan få bruk for det. </a:t>
            </a:r>
          </a:p>
          <a:p>
            <a:pPr rtl="0">
              <a:spcBef>
                <a:spcPct val="0"/>
              </a:spcBef>
              <a:spcAft>
                <a:spcPct val="0"/>
              </a:spcAft>
            </a:pPr>
            <a:endParaRPr lang="nb-NO" dirty="0">
              <a:ea typeface="Calibri"/>
              <a:cs typeface="Calibri"/>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rw">
                <a:solidFill>
                  <a:srgbClr val="3F3F3F"/>
                </a:solidFill>
                <a:effectLst/>
                <a:latin typeface="Helvetica" pitchFamily="2" charset="0"/>
              </a:rPr>
              <a:t>Nå har dere akkurat ankommet Norge. Vi vet at slike endringer er belastende for alle voksne. En måte å bli trygge voksne på er å lære litt om lover og regler her i Norge. Målet vårt er at denne kunnskapen skal gjøre dere tryggere for barna dere. Vi tenker at tryggere voksne også gir tryggere barn.</a:t>
            </a:r>
          </a:p>
          <a:p>
            <a:pPr rtl="0">
              <a:spcBef>
                <a:spcPct val="0"/>
              </a:spcBef>
              <a:spcAft>
                <a:spcPct val="0"/>
              </a:spcAft>
            </a:pPr>
            <a:endParaRPr lang="nb-NO" dirty="0">
              <a:ea typeface="Calibri"/>
              <a:cs typeface="Calibri"/>
            </a:endParaRPr>
          </a:p>
          <a:p>
            <a:pPr rtl="0"/>
            <a:endParaRPr lang="nb-NO" dirty="0"/>
          </a:p>
          <a:p>
            <a:pPr rtl="0"/>
            <a:r>
              <a:rPr lang="rw"/>
              <a:t>1. </a:t>
            </a:r>
            <a:r>
              <a:rPr lang="rw">
                <a:ea typeface="Calibri"/>
                <a:cs typeface="Calibri"/>
              </a:rPr>
              <a:t>Alle I dette rommet har med seg sin historie, og sine vaner om hvordan det er å være foreldre. Og dette kurset er for å gjøre det lettere å være foreldre I Norge (få tydelig frem at det IKKE er fordi man betviler evnen til å være foreldre eller at man nå må lære seg å være foreldre på en god mate). For oss er det viktig at vi I dette kurset lager en så trygg atmosfære som mulig, og at dere vet at dette ikke er et sted hvor du kan si noe ”galt” eller blir vurdert. </a:t>
            </a:r>
          </a:p>
          <a:p>
            <a:pPr rtl="0"/>
            <a:r>
              <a:rPr lang="rw"/>
              <a:t>2. Ett viktig mål med dette kurset er å bli kjent med lover og rettigheter dere må kunne som foreldre i Norge. </a:t>
            </a:r>
          </a:p>
          <a:p>
            <a:pPr rtl="0"/>
            <a:r>
              <a:rPr lang="rw"/>
              <a:t>3. Det dere har til felles bortsett fra å være foreldre er at dere har vært nødt til å flykte der dere kommer fra sammen med familien deres. Det er forståelig at det har vært vanskelig, og at det kan være vanskelig å vite hvordan en skal støtte og trygge barn som har vært igjennom mye vondt, og som må tilpasse seg, mens man selv står i mange vansker. Det vi ønsker her er å gi forståelse og noen gode råd for å støtte barn som har det vanskelig, enten på grunn av noe de har opplevd, eller fordi det er vanskelig å finne seg til rette i et nytt land, evt begge deler, osv.</a:t>
            </a:r>
          </a:p>
          <a:p>
            <a:pPr rtl="0"/>
            <a:r>
              <a:rPr lang="rw"/>
              <a:t>4. Ikke minst ønsker vi at dere skal få tilgjengelig informasjon om hvor en kan søke hjelp om det er noe man ønsker hjelp til. </a:t>
            </a:r>
          </a:p>
          <a:p>
            <a:pPr marL="0" indent="0" rtl="0">
              <a:buFont typeface="Calibri"/>
              <a:buNone/>
            </a:pPr>
            <a:endParaRPr lang="en-US" dirty="0">
              <a:ea typeface="Calibri"/>
              <a:cs typeface="Calibri"/>
            </a:endParaRP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4</a:t>
            </a:fld>
            <a:endParaRPr lang="nb-NO"/>
          </a:p>
        </p:txBody>
      </p:sp>
    </p:spTree>
    <p:extLst>
      <p:ext uri="{BB962C8B-B14F-4D97-AF65-F5344CB8AC3E}">
        <p14:creationId xmlns:p14="http://schemas.microsoft.com/office/powerpoint/2010/main" val="4113055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ct val="0"/>
              </a:spcBef>
              <a:spcAft>
                <a:spcPct val="0"/>
              </a:spcAft>
              <a:buClrTx/>
              <a:buSzTx/>
              <a:buFontTx/>
              <a:buNone/>
              <a:tabLst/>
              <a:defRPr/>
            </a:pPr>
            <a:r>
              <a:rPr lang="rw"/>
              <a:t>Barn har gode rettigheter i Norge og med det følger noen goder for deg som er forelder og noen plikter. Dette skal vi snakke om i dag. </a:t>
            </a:r>
            <a:endParaRPr lang="en-US" dirty="0"/>
          </a:p>
          <a:p>
            <a:pPr rtl="0">
              <a:spcBef>
                <a:spcPct val="0"/>
              </a:spcBef>
              <a:spcAft>
                <a:spcPct val="0"/>
              </a:spcAft>
            </a:pPr>
            <a:endParaRPr lang="nb-NO" dirty="0"/>
          </a:p>
          <a:p>
            <a:pPr rtl="0">
              <a:spcBef>
                <a:spcPct val="0"/>
              </a:spcBef>
              <a:spcAft>
                <a:spcPct val="0"/>
              </a:spcAft>
            </a:pPr>
            <a:r>
              <a:rPr lang="rw"/>
              <a:t>De to første kursdagene vektlegger informasjon om hvordan det er å være foreldre i Norge (de to siste har mer tid til refleksjon og egne erfaringer). Vi kommer til å bruke en del tid på å bli kjent med lover og regler. I dag skal vi se nærmere på familieliv i Norge, og hvordan menneskerettighetene og barnekonvensjonen spiller inn i det norske samfunnet. </a:t>
            </a:r>
          </a:p>
          <a:p>
            <a:pPr rtl="0">
              <a:spcBef>
                <a:spcPct val="0"/>
              </a:spcBef>
              <a:spcAft>
                <a:spcPct val="0"/>
              </a:spcAft>
            </a:pPr>
            <a:r>
              <a:rPr lang="rw"/>
              <a:t>Vi skal også se litt kort på ulike tjenester som kan være til hjelp før vi avslutter dagen med en hjemmeoppgave.</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5</a:t>
            </a:fld>
            <a:endParaRPr lang="nb-NO"/>
          </a:p>
        </p:txBody>
      </p:sp>
    </p:spTree>
    <p:extLst>
      <p:ext uri="{BB962C8B-B14F-4D97-AF65-F5344CB8AC3E}">
        <p14:creationId xmlns:p14="http://schemas.microsoft.com/office/powerpoint/2010/main" val="48532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Instruksjon til kursleder: Denne oppgaven er for å trygge rommet litt, at deltagerne blir litt mer kjent med hverandre og dere. Ideelt sett bør man sette av litt tid til dette, men har dere bare en time eller lignende til rådighet er det forståelig at dere ikke bruker lang tid på dette, da det er en del annet materiale dere skal igjennom i dag. Den korte bli kjent øvelsen som er på sliden her bør ikke ta for mye tid, har du mange deltagere kan du droppe den helt. Alternativt kan du legge inn en annen øvelse som du kjenner fra før, eller alternativ øvelse som ligger vedlagt kalt «minneboksen» (som tar mer tid). </a:t>
            </a:r>
          </a:p>
          <a:p>
            <a:pPr rtl="0"/>
            <a:r>
              <a:rPr lang="rw"/>
              <a:t>Det er viktig at deltagerne ikke kjenner seg presset til å dele for mye, for tidlig, eller at det føler at dette er noe de må prestere eller blir vurdert på. </a:t>
            </a:r>
          </a:p>
          <a:p>
            <a:pPr rtl="0"/>
            <a:r>
              <a:rPr lang="rw"/>
              <a:t> </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6</a:t>
            </a:fld>
            <a:endParaRPr lang="nb-NO"/>
          </a:p>
        </p:txBody>
      </p:sp>
    </p:spTree>
    <p:extLst>
      <p:ext uri="{BB962C8B-B14F-4D97-AF65-F5344CB8AC3E}">
        <p14:creationId xmlns:p14="http://schemas.microsoft.com/office/powerpoint/2010/main" val="311086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dirty="0"/>
          </a:p>
          <a:p>
            <a:pPr rtl="0"/>
            <a:r>
              <a:rPr lang="rw"/>
              <a:t>Alternativ øvelse </a:t>
            </a:r>
          </a:p>
          <a:p>
            <a:pPr rtl="0"/>
            <a:r>
              <a:rPr lang="rw" b="1">
                <a:effectLst/>
              </a:rPr>
              <a:t>Øvelse: "Minneboksen"</a:t>
            </a:r>
          </a:p>
          <a:p>
            <a:pPr rtl="0"/>
            <a:r>
              <a:rPr lang="rw" b="1">
                <a:effectLst/>
              </a:rPr>
              <a:t>Formål:</a:t>
            </a:r>
            <a:r>
              <a:rPr lang="rw">
                <a:effectLst/>
              </a:rPr>
              <a:t> Fremme forståelse og fellesskap blant deltakerne uten å kreve deling av for personlig eller sensitiv informasjon.</a:t>
            </a:r>
          </a:p>
          <a:p>
            <a:pPr rtl="0"/>
            <a:r>
              <a:rPr lang="rw" b="1">
                <a:effectLst/>
              </a:rPr>
              <a:t>Materialer:</a:t>
            </a:r>
            <a:endParaRPr lang="nb-NO" dirty="0">
              <a:effectLst/>
            </a:endParaRPr>
          </a:p>
          <a:p>
            <a:pPr rtl="0">
              <a:buFont typeface="Arial" panose="020B0604020202020204" pitchFamily="34" charset="0"/>
              <a:buChar char="•"/>
            </a:pPr>
            <a:r>
              <a:rPr lang="rw">
                <a:effectLst/>
              </a:rPr>
              <a:t>En boks eller en beholder</a:t>
            </a:r>
          </a:p>
          <a:p>
            <a:pPr rtl="0">
              <a:buFont typeface="Arial" panose="020B0604020202020204" pitchFamily="34" charset="0"/>
              <a:buChar char="•"/>
            </a:pPr>
            <a:r>
              <a:rPr lang="rw">
                <a:effectLst/>
              </a:rPr>
              <a:t>Små lapper eller kort</a:t>
            </a:r>
          </a:p>
          <a:p>
            <a:pPr rtl="0">
              <a:buFont typeface="Arial" panose="020B0604020202020204" pitchFamily="34" charset="0"/>
              <a:buChar char="•"/>
            </a:pPr>
            <a:r>
              <a:rPr lang="rw">
                <a:effectLst/>
              </a:rPr>
              <a:t>Penner</a:t>
            </a:r>
          </a:p>
          <a:p>
            <a:pPr rtl="0"/>
            <a:r>
              <a:rPr lang="rw" b="1">
                <a:effectLst/>
              </a:rPr>
              <a:t>Beskrivelse:</a:t>
            </a:r>
            <a:endParaRPr lang="nb-NO" dirty="0">
              <a:effectLst/>
            </a:endParaRPr>
          </a:p>
          <a:p>
            <a:pPr rtl="0">
              <a:buFont typeface="+mj-lt"/>
              <a:buAutoNum type="arabicPeriod"/>
            </a:pPr>
            <a:r>
              <a:rPr lang="rw" b="1">
                <a:effectLst/>
              </a:rPr>
              <a:t>Introduksjon:</a:t>
            </a:r>
            <a:r>
              <a:rPr lang="rw">
                <a:effectLst/>
              </a:rPr>
              <a:t> Fortell deltakerne at de vil delta i en aktivitet kalt "Minneboksen", hvor de kan dele et positivt minne eller en erfaring som har en spesiell betydning for dem. Dette minnet kan være noe så enkelt som en favorittaktivitet, en høytid de feirer, eller et sted de elsker.</a:t>
            </a:r>
          </a:p>
          <a:p>
            <a:pPr rtl="0">
              <a:buFont typeface="+mj-lt"/>
              <a:buAutoNum type="arabicPeriod"/>
            </a:pPr>
            <a:r>
              <a:rPr lang="rw" b="1">
                <a:effectLst/>
              </a:rPr>
              <a:t>Forberedelse:</a:t>
            </a:r>
            <a:r>
              <a:rPr lang="rw">
                <a:effectLst/>
              </a:rPr>
              <a:t> Gi hver deltaker en liten lapp eller et kort og en penn. Be dem skrive ned et positivt minne eller en erfaring som de føler seg komfortable med å dele. Fortell dem at de ikke trenger å skrive navnet sitt, med mindre de ønsker det.</a:t>
            </a:r>
          </a:p>
          <a:p>
            <a:pPr rtl="0">
              <a:buFont typeface="+mj-lt"/>
              <a:buAutoNum type="arabicPeriod"/>
            </a:pPr>
            <a:r>
              <a:rPr lang="rw" b="1">
                <a:effectLst/>
              </a:rPr>
              <a:t>Deling:</a:t>
            </a:r>
            <a:r>
              <a:rPr lang="rw">
                <a:effectLst/>
              </a:rPr>
              <a:t> Be deltakerne om å brette lappene sine og legge dem i boksen. Rist boksen for å blande lappene.</a:t>
            </a:r>
          </a:p>
          <a:p>
            <a:pPr rtl="0">
              <a:buFont typeface="+mj-lt"/>
              <a:buAutoNum type="arabicPeriod"/>
            </a:pPr>
            <a:r>
              <a:rPr lang="rw" b="1">
                <a:effectLst/>
              </a:rPr>
              <a:t>Samtalestarter:</a:t>
            </a:r>
            <a:r>
              <a:rPr lang="rw">
                <a:effectLst/>
              </a:rPr>
              <a:t> Trekk lapper en etter en fra boksen og les dem høyt for gruppen. Etter hvert minne, bruk noen minutter til å la deltakerne uttrykke tanker om dette minnet eller stille spørsmål, hvis de ønsker. Dette gir rom for dialog, men på en strukturert og trygg måte.</a:t>
            </a:r>
          </a:p>
          <a:p>
            <a:pPr rtl="0">
              <a:buFont typeface="+mj-lt"/>
              <a:buAutoNum type="arabicPeriod"/>
            </a:pPr>
            <a:r>
              <a:rPr lang="rw" b="1">
                <a:effectLst/>
              </a:rPr>
              <a:t>Refleksjon:</a:t>
            </a:r>
            <a:r>
              <a:rPr lang="rw">
                <a:effectLst/>
              </a:rPr>
              <a:t> Avslutt øvelsen ved å reflektere over mangfoldet og likhetene i minnene som ble delt. Dette kan styrke fellesskapsfølelsen og gi en dypere forståelse av hverandres bakgrunner og kulturer.</a:t>
            </a:r>
          </a:p>
          <a:p>
            <a:pPr rtl="0"/>
            <a:r>
              <a:rPr lang="rw" b="1">
                <a:effectLst/>
              </a:rPr>
              <a:t>Fordeler:</a:t>
            </a:r>
            <a:endParaRPr lang="nb-NO" dirty="0">
              <a:effectLst/>
            </a:endParaRPr>
          </a:p>
          <a:p>
            <a:pPr rtl="0">
              <a:buFont typeface="Arial" panose="020B0604020202020204" pitchFamily="34" charset="0"/>
              <a:buChar char="•"/>
            </a:pPr>
            <a:r>
              <a:rPr lang="rw">
                <a:effectLst/>
              </a:rPr>
              <a:t>Deltakerne deler bare det de føler seg komfortable med.</a:t>
            </a:r>
          </a:p>
          <a:p>
            <a:pPr rtl="0">
              <a:buFont typeface="Arial" panose="020B0604020202020204" pitchFamily="34" charset="0"/>
              <a:buChar char="•"/>
            </a:pPr>
            <a:r>
              <a:rPr lang="rw">
                <a:effectLst/>
              </a:rPr>
              <a:t>Aktiviteten krever ikke direkte personlig eller sensitiv informasjon.</a:t>
            </a:r>
          </a:p>
          <a:p>
            <a:pPr rtl="0">
              <a:buFont typeface="Arial" panose="020B0604020202020204" pitchFamily="34" charset="0"/>
              <a:buChar char="•"/>
            </a:pPr>
            <a:r>
              <a:rPr lang="rw">
                <a:effectLst/>
              </a:rPr>
              <a:t>Oppmuntrer til lytting og felles forståelse.</a:t>
            </a:r>
          </a:p>
          <a:p>
            <a:pPr rtl="0"/>
            <a:r>
              <a:rPr lang="rw">
                <a:effectLst/>
              </a:rPr>
              <a:t>Denne øvelsen tilbyr en skånsom måte for deltakerne å bli kjent med hverandre, samtidig som den legger grunnlaget for et trygt og inkluderende læringsmiljø.</a:t>
            </a:r>
          </a:p>
          <a:p>
            <a:pPr rtl="0"/>
            <a:br>
              <a:rPr lang="nb-NO" dirty="0">
                <a:effectLst/>
              </a:rPr>
            </a:br>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7</a:t>
            </a:fld>
            <a:endParaRPr lang="nb-NO"/>
          </a:p>
        </p:txBody>
      </p:sp>
    </p:spTree>
    <p:extLst>
      <p:ext uri="{BB962C8B-B14F-4D97-AF65-F5344CB8AC3E}">
        <p14:creationId xmlns:p14="http://schemas.microsoft.com/office/powerpoint/2010/main" val="380795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w"/>
              <a:t>Det kan være overveldende å bli kjent med et nytt system i et fremmed land. Det er mange instanser man er innom, mange nye folk man må forholde seg til. Sannsynligvis er det en del ting som gjøres forskjellig fra der du kommer fra. Vi skal i dag gå litt igjennom de ulike instansene man kommer i kontakt med som foreldre i Norge. </a:t>
            </a:r>
          </a:p>
          <a:p>
            <a:pPr rtl="0"/>
            <a:endParaRPr lang="nb-NO" dirty="0"/>
          </a:p>
          <a:p>
            <a:pPr rtl="0"/>
            <a:r>
              <a:rPr lang="rw"/>
              <a:t>Så hvordan er det å være barn i Norge? Hva er de typiske stedene barn er i Norge?</a:t>
            </a:r>
          </a:p>
          <a:p>
            <a:pPr rtl="0"/>
            <a:r>
              <a:rPr lang="rw"/>
              <a:t>Alle små barn blir fulgt opp av helsestasjonen. Alle har en fastlege som en kontakter ved sykdom eller plager. </a:t>
            </a:r>
          </a:p>
          <a:p>
            <a:pPr rtl="0"/>
            <a:r>
              <a:rPr lang="rw"/>
              <a:t>De aller fleste barn går i barnehage, </a:t>
            </a:r>
          </a:p>
          <a:p>
            <a:pPr rtl="0"/>
            <a:r>
              <a:rPr lang="rw"/>
              <a:t>Alle barn går i skole, og mange er i skolefritidsordning, AKS, SFO, (Bruk det navnet som dere bruker i deres kommune)</a:t>
            </a:r>
          </a:p>
          <a:p>
            <a:pPr rtl="0"/>
            <a:endParaRPr lang="nb-NO" dirty="0"/>
          </a:p>
          <a:p>
            <a:pPr marL="171450" indent="-171450" rtl="0">
              <a:buFont typeface="Calibri"/>
              <a:buChar char="-"/>
            </a:pPr>
            <a:r>
              <a:rPr lang="rw">
                <a:ea typeface="Calibri"/>
                <a:cs typeface="Calibri"/>
              </a:rPr>
              <a:t>Utenom skole og barnehage er det mange tilbud til barn I Norge som mange barn deltar i. Dette er organiserte aktiviteter som trening til fotball, musikk/intrument undervisning, kor, dans, klatring. </a:t>
            </a:r>
          </a:p>
          <a:p>
            <a:pPr marL="171450" indent="-171450" rtl="0">
              <a:buFont typeface="Calibri"/>
              <a:buChar char="-"/>
            </a:pPr>
            <a:r>
              <a:rPr lang="rw">
                <a:ea typeface="Calibri"/>
                <a:cs typeface="Calibri"/>
              </a:rPr>
              <a:t>Neste gang skal vi bli litt mer kjent med alle disse instansene. </a:t>
            </a:r>
          </a:p>
          <a:p>
            <a:pPr marL="171450" indent="-171450" rtl="0">
              <a:buFont typeface="Calibri"/>
              <a:buChar char="-"/>
            </a:pPr>
            <a:endParaRPr lang="en-US" dirty="0">
              <a:ea typeface="Calibri"/>
              <a:cs typeface="Calibri"/>
            </a:endParaRPr>
          </a:p>
          <a:p>
            <a:pPr marL="171450" indent="-171450" rtl="0">
              <a:buFont typeface="Calibri"/>
              <a:buChar char="-"/>
            </a:pPr>
            <a:endParaRPr lang="en-US" dirty="0">
              <a:ea typeface="Calibri"/>
              <a:cs typeface="Calibri"/>
            </a:endParaRPr>
          </a:p>
          <a:p>
            <a:pPr marL="171450" indent="-171450" rtl="0">
              <a:buFont typeface="Calibri"/>
              <a:buChar char="-"/>
            </a:pPr>
            <a:r>
              <a:rPr lang="rw">
                <a:ea typeface="Calibri"/>
                <a:cs typeface="Calibri"/>
              </a:rPr>
              <a:t>TIPS : Det er lurt å forenkle presentsjonen så mye som mulig. Her kan du for eksempel fjerne ”skolefritidsordning” og “AKS” om dere I deres kommune bruker “SFO”.</a:t>
            </a: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8</a:t>
            </a:fld>
            <a:endParaRPr lang="nb-NO"/>
          </a:p>
        </p:txBody>
      </p:sp>
    </p:spTree>
    <p:extLst>
      <p:ext uri="{BB962C8B-B14F-4D97-AF65-F5344CB8AC3E}">
        <p14:creationId xmlns:p14="http://schemas.microsoft.com/office/powerpoint/2010/main" val="413884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defRPr/>
            </a:pPr>
            <a:r>
              <a:rPr lang="rw"/>
              <a:t>Alle disse tjenestene er opptatt av at barna har det bra, og det er viktig å vite om noen lover og regler som regulerer plikter en har som foreldre og rettighetene barna har. I tråd med menneskerettighetene er det slik at systemene i Norge er basert på tillit. Hva menes med det? Jo, at man blir bedt om å svare på spørsmål og kontakt fra ulike tjenester som helsestasjon og skole, og at man forventes å svare ærlig på det. Folk i Norge har generelt en høy grad av tillit til at systemene vil en vel, og at de er der for vårt beste. </a:t>
            </a:r>
          </a:p>
          <a:p>
            <a:pPr rtl="0">
              <a:defRPr/>
            </a:pPr>
            <a:r>
              <a:rPr lang="rw"/>
              <a:t> </a:t>
            </a:r>
            <a:endParaRPr lang="nb-NO" dirty="0">
              <a:cs typeface="Calibri"/>
            </a:endParaRPr>
          </a:p>
          <a:p>
            <a:pPr rtl="0">
              <a:defRPr/>
            </a:pPr>
            <a:r>
              <a:rPr lang="rw">
                <a:ea typeface="Calibri"/>
                <a:cs typeface="Calibri"/>
              </a:rPr>
              <a:t>Det er en del lover og regler som er grunnlaget til denne tilliten, Alle systemene forholder seg til Norges lover, og de regulerer barnas rettigheter og foreldrenes rettigheter og plikter. La oss starte med å se litt nærmere på menneskerettighetene. </a:t>
            </a:r>
            <a:endParaRPr lang="en-US" dirty="0">
              <a:ea typeface="Calibri"/>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9</a:t>
            </a:fld>
            <a:endParaRPr lang="nb-NO"/>
          </a:p>
        </p:txBody>
      </p:sp>
    </p:spTree>
    <p:extLst>
      <p:ext uri="{BB962C8B-B14F-4D97-AF65-F5344CB8AC3E}">
        <p14:creationId xmlns:p14="http://schemas.microsoft.com/office/powerpoint/2010/main" val="395804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rtlCol="0" anchor="b"/>
          <a:lstStyle>
            <a:lvl1pPr algn="ctr">
              <a:defRPr sz="6000"/>
            </a:lvl1pPr>
          </a:lstStyle>
          <a:p>
            <a:pPr rtl="0"/>
            <a:r>
              <a:rPr lang="rw"/>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w"/>
              <a:t>Klikk for å redigere undertittelstil i malen</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rw"/>
              <a:t>Klikk for å redigere tittelstil</a:t>
            </a:r>
            <a:endParaRPr lang="en-US"/>
          </a:p>
        </p:txBody>
      </p:sp>
      <p:sp>
        <p:nvSpPr>
          <p:cNvPr id="3" name="Plassholder for loddrett tekst 2"/>
          <p:cNvSpPr>
            <a:spLocks noGrp="1"/>
          </p:cNvSpPr>
          <p:nvPr>
            <p:ph type="body" orient="vert" idx="1"/>
          </p:nvPr>
        </p:nvSpPr>
        <p:spPr/>
        <p:txBody>
          <a:bodyPr vert="eaVert"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rtlCol="0"/>
          <a:lstStyle/>
          <a:p>
            <a:pPr rtl="0"/>
            <a:r>
              <a:rPr lang="rw"/>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rw"/>
              <a:t>Klikk for å redigere tittelstil</a:t>
            </a:r>
            <a:endParaRPr lang="en-US"/>
          </a:p>
        </p:txBody>
      </p:sp>
      <p:sp>
        <p:nvSpPr>
          <p:cNvPr id="3" name="Plassholder for innhold 2"/>
          <p:cNvSpPr>
            <a:spLocks noGrp="1"/>
          </p:cNvSpPr>
          <p:nvPr>
            <p:ph idx="1"/>
          </p:nvPr>
        </p:nvSpPr>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rtlCol="0" anchor="b"/>
          <a:lstStyle>
            <a:lvl1pPr>
              <a:defRPr sz="6000"/>
            </a:lvl1pPr>
          </a:lstStyle>
          <a:p>
            <a:pPr rtl="0"/>
            <a:r>
              <a:rPr lang="rw"/>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rw"/>
              <a:t>Klikk for å redigere tekststiler i malen</a:t>
            </a:r>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rw"/>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endParaRPr lang="en-US"/>
          </a:p>
        </p:txBody>
      </p:sp>
      <p:sp>
        <p:nvSpPr>
          <p:cNvPr id="4" name="Plassholder for innhold 3"/>
          <p:cNvSpPr>
            <a:spLocks noGrp="1"/>
          </p:cNvSpPr>
          <p:nvPr>
            <p:ph sz="half" idx="2"/>
          </p:nvPr>
        </p:nvSpPr>
        <p:spPr>
          <a:xfrm>
            <a:off x="6172200" y="1825625"/>
            <a:ext cx="5181600" cy="435133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endParaRPr lang="en-US"/>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rtlCol="0"/>
          <a:lstStyle/>
          <a:p>
            <a:pPr rtl="0"/>
            <a:r>
              <a:rPr lang="rw"/>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w"/>
              <a:t>Klikk for å redigere tekststiler i malen</a:t>
            </a:r>
          </a:p>
        </p:txBody>
      </p:sp>
      <p:sp>
        <p:nvSpPr>
          <p:cNvPr id="4" name="Plassholder for innhold 3"/>
          <p:cNvSpPr>
            <a:spLocks noGrp="1"/>
          </p:cNvSpPr>
          <p:nvPr>
            <p:ph sz="half" idx="2"/>
          </p:nvPr>
        </p:nvSpPr>
        <p:spPr>
          <a:xfrm>
            <a:off x="839788" y="2505075"/>
            <a:ext cx="5157787" cy="368458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endParaRPr lang="en-US"/>
          </a:p>
        </p:txBody>
      </p:sp>
      <p:sp>
        <p:nvSpPr>
          <p:cNvPr id="5" name="Plassholder for tekst 4"/>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w"/>
              <a:t>Klikk for å redigere tekststiler i malen</a:t>
            </a:r>
          </a:p>
        </p:txBody>
      </p:sp>
      <p:sp>
        <p:nvSpPr>
          <p:cNvPr id="6" name="Plassholder for innhold 5"/>
          <p:cNvSpPr>
            <a:spLocks noGrp="1"/>
          </p:cNvSpPr>
          <p:nvPr>
            <p:ph sz="quarter" idx="4"/>
          </p:nvPr>
        </p:nvSpPr>
        <p:spPr>
          <a:xfrm>
            <a:off x="6172200" y="2505075"/>
            <a:ext cx="5183188" cy="3684588"/>
          </a:xfrm>
        </p:spPr>
        <p:txBody>
          <a:bodyPr rtlCol="0"/>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endParaRPr lang="en-US"/>
          </a:p>
        </p:txBody>
      </p:sp>
      <p:sp>
        <p:nvSpPr>
          <p:cNvPr id="7" name="Plassholder for dato 6"/>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8" name="Plassholder for bunntekst 7"/>
          <p:cNvSpPr>
            <a:spLocks noGrp="1"/>
          </p:cNvSpPr>
          <p:nvPr>
            <p:ph type="ftr" sz="quarter" idx="11"/>
          </p:nvPr>
        </p:nvSpPr>
        <p:spPr/>
        <p:txBody>
          <a:bodyPr rtlCol="0"/>
          <a:lstStyle/>
          <a:p>
            <a:pPr rtl="0"/>
            <a:endParaRPr lang="en-US"/>
          </a:p>
        </p:txBody>
      </p:sp>
      <p:sp>
        <p:nvSpPr>
          <p:cNvPr id="9" name="Plassholder for lysbildenummer 8"/>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rw"/>
              <a:t>Klikk for å redigere tittelstil</a:t>
            </a:r>
            <a:endParaRPr lang="en-US"/>
          </a:p>
        </p:txBody>
      </p:sp>
      <p:sp>
        <p:nvSpPr>
          <p:cNvPr id="3" name="Plassholder for dato 2"/>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4" name="Plassholder for bunntekst 3"/>
          <p:cNvSpPr>
            <a:spLocks noGrp="1"/>
          </p:cNvSpPr>
          <p:nvPr>
            <p:ph type="ftr" sz="quarter" idx="11"/>
          </p:nvPr>
        </p:nvSpPr>
        <p:spPr/>
        <p:txBody>
          <a:bodyPr rtlCol="0"/>
          <a:lstStyle/>
          <a:p>
            <a:pPr rtl="0"/>
            <a:endParaRPr lang="en-US"/>
          </a:p>
        </p:txBody>
      </p:sp>
      <p:sp>
        <p:nvSpPr>
          <p:cNvPr id="5" name="Plassholder for lysbildenummer 4"/>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3" name="Plassholder for bunntekst 2"/>
          <p:cNvSpPr>
            <a:spLocks noGrp="1"/>
          </p:cNvSpPr>
          <p:nvPr>
            <p:ph type="ftr" sz="quarter" idx="11"/>
          </p:nvPr>
        </p:nvSpPr>
        <p:spPr/>
        <p:txBody>
          <a:bodyPr rtlCol="0"/>
          <a:lstStyle/>
          <a:p>
            <a:pPr rtl="0"/>
            <a:endParaRPr lang="en-US"/>
          </a:p>
        </p:txBody>
      </p:sp>
      <p:sp>
        <p:nvSpPr>
          <p:cNvPr id="4" name="Plassholder for lysbildenummer 3"/>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rtlCol="0" anchor="b"/>
          <a:lstStyle>
            <a:lvl1pPr>
              <a:defRPr sz="3200"/>
            </a:lvl1pPr>
          </a:lstStyle>
          <a:p>
            <a:pPr rtl="0"/>
            <a:r>
              <a:rPr lang="rw"/>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endParaRPr lang="en-US"/>
          </a:p>
        </p:txBody>
      </p:sp>
      <p:sp>
        <p:nvSpPr>
          <p:cNvPr id="4" name="Plassholder for tekst 3"/>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w"/>
              <a:t>Klikk for å redigere tekststiler i malen</a:t>
            </a:r>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rtlCol="0" anchor="b"/>
          <a:lstStyle>
            <a:lvl1pPr>
              <a:defRPr sz="3200"/>
            </a:lvl1pPr>
          </a:lstStyle>
          <a:p>
            <a:pPr rtl="0"/>
            <a:r>
              <a:rPr lang="rw"/>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Plassholder for tekst 3"/>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w"/>
              <a:t>Klikk for å redigere tekststiler i malen</a:t>
            </a:r>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w"/>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w"/>
              <a:t>Klikk for å redigere tekststiler i malen</a:t>
            </a:r>
          </a:p>
          <a:p>
            <a:pPr lvl="1" rtl="0"/>
            <a:r>
              <a:rPr lang="rw"/>
              <a:t>Andre nivå</a:t>
            </a:r>
          </a:p>
          <a:p>
            <a:pPr lvl="2" rtl="0"/>
            <a:r>
              <a:rPr lang="rw"/>
              <a:t>Tredje nivå</a:t>
            </a:r>
          </a:p>
          <a:p>
            <a:pPr lvl="3" rtl="0"/>
            <a:r>
              <a:rPr lang="rw"/>
              <a:t>Fjerde nivå</a:t>
            </a:r>
          </a:p>
          <a:p>
            <a:pPr lvl="4" rtl="0"/>
            <a:r>
              <a:rPr lang="rw"/>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28543BDC-0553-40FA-A4DB-EDAAA606CFF6}" type="datetimeFigureOut">
              <a:rPr lang="en-US" smtClean="0"/>
              <a:t>6/7/2024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6e8m8L9BFa4?feature=oembed" TargetMode="Externa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rtl="0"/>
            <a:r>
              <a:rPr lang="rw" sz="3600" kern="1200" dirty="0">
                <a:solidFill>
                  <a:schemeClr val="tx2"/>
                </a:solidFill>
                <a:latin typeface="+mj-lt"/>
                <a:ea typeface="+mj-ea"/>
                <a:cs typeface="+mj-cs"/>
              </a:rPr>
              <a:t>Inama ya 1</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rtl="0">
              <a:buFont typeface="Arial" panose="020B0604020202020204" pitchFamily="34" charset="0"/>
              <a:buChar char="•"/>
            </a:pPr>
            <a:r>
              <a:rPr lang="rw" sz="1800" dirty="0">
                <a:solidFill>
                  <a:schemeClr val="tx2"/>
                </a:solidFill>
              </a:rPr>
              <a:t>Kwereka ababyeyi</a:t>
            </a:r>
          </a:p>
          <a:p>
            <a:pPr marL="457200" indent="-228600" algn="l" rtl="0">
              <a:buFont typeface="Arial" panose="020B0604020202020204" pitchFamily="34" charset="0"/>
              <a:buChar char="•"/>
            </a:pPr>
            <a:r>
              <a:rPr lang="rw" sz="1800" dirty="0">
                <a:solidFill>
                  <a:schemeClr val="tx2"/>
                </a:solidFill>
              </a:rPr>
              <a:t>Igitabo kiyobora umwarimu/umujyanama (mu mwanya wa note)</a:t>
            </a:r>
          </a:p>
          <a:p>
            <a:pPr marL="457200" indent="-228600" algn="l" rtl="0">
              <a:buFont typeface="Arial" panose="020B0604020202020204" pitchFamily="34" charset="0"/>
              <a:buChar char="•"/>
            </a:pPr>
            <a:r>
              <a:rPr lang="rw" sz="1800" dirty="0">
                <a:solidFill>
                  <a:schemeClr val="tx2"/>
                </a:solidFill>
              </a:rPr>
              <a:t>Umukoro wo mu rugo</a:t>
            </a:r>
          </a:p>
          <a:p>
            <a:pPr marL="457200" indent="-228600" algn="l" rtl="0">
              <a:buFont typeface="Arial" panose="020B0604020202020204" pitchFamily="34" charset="0"/>
              <a:buChar char="•"/>
            </a:pPr>
            <a:r>
              <a:rPr lang="rw" sz="1800" dirty="0">
                <a:solidFill>
                  <a:schemeClr val="tx2"/>
                </a:solidFill>
              </a:rPr>
              <a:t>Inyandiko zigenewe ababyeyi zirimo andi makuru</a:t>
            </a:r>
          </a:p>
        </p:txBody>
      </p:sp>
    </p:spTree>
    <p:extLst>
      <p:ext uri="{BB962C8B-B14F-4D97-AF65-F5344CB8AC3E}">
        <p14:creationId xmlns:p14="http://schemas.microsoft.com/office/powerpoint/2010/main" val="3843949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9AFFE287-FB29-189E-0D92-D15412A2CA9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rtl="0"/>
            <a:r>
              <a:rPr lang="rw" sz="3200" kern="1200" dirty="0">
                <a:solidFill>
                  <a:schemeClr val="bg1"/>
                </a:solidFill>
                <a:latin typeface="+mj-lt"/>
                <a:ea typeface="+mj-ea"/>
                <a:cs typeface="+mj-cs"/>
              </a:rPr>
              <a:t>Uburenganzira bwa muntu</a:t>
            </a:r>
          </a:p>
        </p:txBody>
      </p:sp>
      <p:pic>
        <p:nvPicPr>
          <p:cNvPr id="12" name="Media på Internett 11" descr="What are Human Rights?">
            <a:hlinkClick r:id="" action="ppaction://media"/>
            <a:extLst>
              <a:ext uri="{FF2B5EF4-FFF2-40B4-BE49-F238E27FC236}">
                <a16:creationId xmlns:a16="http://schemas.microsoft.com/office/drawing/2014/main" id="{2044613C-31B4-4CE2-421B-271E16FD6560}"/>
              </a:ext>
            </a:extLst>
          </p:cNvPr>
          <p:cNvPicPr>
            <a:picLocks noGrp="1" noRot="1" noChangeAspect="1"/>
          </p:cNvPicPr>
          <p:nvPr>
            <p:ph idx="1"/>
            <a:videoFile r:link="rId1"/>
          </p:nvPr>
        </p:nvPicPr>
        <p:blipFill>
          <a:blip r:embed="rId4"/>
          <a:stretch>
            <a:fillRect/>
          </a:stretch>
        </p:blipFill>
        <p:spPr>
          <a:xfrm>
            <a:off x="1720312" y="1675227"/>
            <a:ext cx="8446576" cy="4772316"/>
          </a:xfrm>
          <a:prstGeom prst="rect">
            <a:avLst/>
          </a:prstGeom>
        </p:spPr>
      </p:pic>
    </p:spTree>
    <p:extLst>
      <p:ext uri="{BB962C8B-B14F-4D97-AF65-F5344CB8AC3E}">
        <p14:creationId xmlns:p14="http://schemas.microsoft.com/office/powerpoint/2010/main" val="3225380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3247A1CD-2E82-3091-A598-EA0F00BB7231}"/>
              </a:ext>
            </a:extLst>
          </p:cNvPr>
          <p:cNvSpPr>
            <a:spLocks noGrp="1"/>
          </p:cNvSpPr>
          <p:nvPr>
            <p:ph type="title"/>
          </p:nvPr>
        </p:nvSpPr>
        <p:spPr>
          <a:xfrm>
            <a:off x="640080" y="403294"/>
            <a:ext cx="4829991" cy="1956841"/>
          </a:xfrm>
        </p:spPr>
        <p:txBody>
          <a:bodyPr vert="horz" lIns="91440" tIns="45720" rIns="91440" bIns="45720" rtlCol="0" anchor="b">
            <a:normAutofit/>
          </a:bodyPr>
          <a:lstStyle/>
          <a:p>
            <a:pPr rtl="0"/>
            <a:r>
              <a:rPr lang="rw" sz="3800" dirty="0"/>
              <a:t>Amasezerano yerekeye uburenganzira bw’abana</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51527909-0CFD-1C9A-744F-677F82C26DE3}"/>
              </a:ext>
            </a:extLst>
          </p:cNvPr>
          <p:cNvSpPr>
            <a:spLocks noGrp="1"/>
          </p:cNvSpPr>
          <p:nvPr>
            <p:ph sz="half" idx="1"/>
          </p:nvPr>
        </p:nvSpPr>
        <p:spPr>
          <a:xfrm>
            <a:off x="640080" y="2872899"/>
            <a:ext cx="4243589" cy="3320668"/>
          </a:xfrm>
        </p:spPr>
        <p:txBody>
          <a:bodyPr vert="horz" lIns="91440" tIns="45720" rIns="91440" bIns="45720" rtlCol="0">
            <a:normAutofit/>
          </a:bodyPr>
          <a:lstStyle/>
          <a:p>
            <a:pPr rtl="0" fontAlgn="base"/>
            <a:r>
              <a:rPr lang="rw" sz="2200" dirty="0"/>
              <a:t>Umuntu wese utaruzuza imyaka 18 aba ari umwana</a:t>
            </a:r>
            <a:endParaRPr lang="en-US" sz="2200" dirty="0"/>
          </a:p>
          <a:p>
            <a:pPr rtl="0" fontAlgn="base"/>
            <a:r>
              <a:rPr lang="rw" sz="2200" dirty="0"/>
              <a:t>Ibihugu hafi ya byose ku isi byashyize umukono kuri aya masezerano</a:t>
            </a:r>
            <a:endParaRPr lang="en-US" sz="2200" dirty="0"/>
          </a:p>
          <a:p>
            <a:pPr rtl="0" fontAlgn="base"/>
            <a:r>
              <a:rPr lang="rw" sz="2200" dirty="0"/>
              <a:t>Yagizwe kimwe mu bigize amategeko ya Noruveje mu mwaka wa 2003</a:t>
            </a:r>
            <a:br>
              <a:rPr lang="en-US" sz="2200" dirty="0"/>
            </a:br>
            <a:endParaRPr lang="en-US" sz="2200" dirty="0"/>
          </a:p>
        </p:txBody>
      </p:sp>
      <p:pic>
        <p:nvPicPr>
          <p:cNvPr id="6" name="Plassholder for innhold 5" descr="Et bilde som inneholder tekst, tegnefilm, illustrasjon, Tegnefilm&#10;&#10;Automatisk generert beskrivelse">
            <a:extLst>
              <a:ext uri="{FF2B5EF4-FFF2-40B4-BE49-F238E27FC236}">
                <a16:creationId xmlns:a16="http://schemas.microsoft.com/office/drawing/2014/main" id="{7606A050-6BB5-D6BD-BEB5-8952481450B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20195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5F7BF063-E55E-8DB2-337D-C3765273718C}"/>
              </a:ext>
            </a:extLst>
          </p:cNvPr>
          <p:cNvSpPr>
            <a:spLocks noGrp="1"/>
          </p:cNvSpPr>
          <p:nvPr>
            <p:ph type="title"/>
          </p:nvPr>
        </p:nvSpPr>
        <p:spPr>
          <a:xfrm>
            <a:off x="630936" y="756666"/>
            <a:ext cx="5465064" cy="1481328"/>
          </a:xfrm>
        </p:spPr>
        <p:txBody>
          <a:bodyPr vert="horz" lIns="91440" tIns="45720" rIns="91440" bIns="45720" rtlCol="0" anchor="b">
            <a:noAutofit/>
          </a:bodyPr>
          <a:lstStyle/>
          <a:p>
            <a:pPr rtl="0"/>
            <a:r>
              <a:rPr lang="rw" sz="4300" dirty="0"/>
              <a:t>Amasezerano yerekeye uburenganzira bw’abana</a:t>
            </a:r>
            <a:endParaRPr lang="en-US" sz="4300" kern="1200" dirty="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069F6B48-0788-F868-9708-862A45F61330}"/>
              </a:ext>
            </a:extLst>
          </p:cNvPr>
          <p:cNvSpPr>
            <a:spLocks noGrp="1"/>
          </p:cNvSpPr>
          <p:nvPr>
            <p:ph sz="half" idx="1"/>
          </p:nvPr>
        </p:nvSpPr>
        <p:spPr>
          <a:xfrm>
            <a:off x="630936" y="2660904"/>
            <a:ext cx="4818888" cy="3547872"/>
          </a:xfrm>
        </p:spPr>
        <p:txBody>
          <a:bodyPr vert="horz" lIns="91440" tIns="45720" rIns="91440" bIns="45720" rtlCol="0" anchor="t">
            <a:normAutofit fontScale="92500"/>
          </a:bodyPr>
          <a:lstStyle/>
          <a:p>
            <a:pPr rtl="0"/>
            <a:endParaRPr lang="en-US" sz="2200" dirty="0"/>
          </a:p>
          <a:p>
            <a:pPr rtl="0"/>
            <a:r>
              <a:rPr lang="rw" sz="2200" dirty="0"/>
              <a:t>Kubarinda ubwoko bwose bw’ivangura</a:t>
            </a:r>
          </a:p>
          <a:p>
            <a:pPr rtl="0"/>
            <a:r>
              <a:rPr lang="rw" sz="2200" dirty="0"/>
              <a:t>Abantu bakuru bagomba gukora bagamije inyungu z’abana</a:t>
            </a:r>
            <a:endParaRPr lang="en-US" sz="2200" dirty="0"/>
          </a:p>
          <a:p>
            <a:pPr rtl="0"/>
            <a:r>
              <a:rPr lang="rw" sz="2200" dirty="0"/>
              <a:t>Abana bafite uburenganzira bwo kuba abo bari bo</a:t>
            </a:r>
            <a:endParaRPr lang="en-US" sz="2200" dirty="0"/>
          </a:p>
          <a:p>
            <a:pPr rtl="0"/>
            <a:r>
              <a:rPr lang="rw" sz="2200" dirty="0"/>
              <a:t>Buri mwana afite uburenganzira bwo kumvikanisha ijwi rye kandi ibitekerezo bye bigahabwa agaciro kabyo</a:t>
            </a:r>
            <a:endParaRPr lang="en-US" sz="2200" dirty="0"/>
          </a:p>
          <a:p>
            <a:pPr marL="0" indent="0" rtl="0">
              <a:buNone/>
            </a:pPr>
            <a:endParaRPr lang="en-US" sz="2200" dirty="0"/>
          </a:p>
        </p:txBody>
      </p:sp>
      <p:pic>
        <p:nvPicPr>
          <p:cNvPr id="8" name="Plassholder for innhold 7">
            <a:extLst>
              <a:ext uri="{FF2B5EF4-FFF2-40B4-BE49-F238E27FC236}">
                <a16:creationId xmlns:a16="http://schemas.microsoft.com/office/drawing/2014/main" id="{4E3628CE-11AE-946F-C95E-3FF8A996004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37791" y="640080"/>
            <a:ext cx="4181482" cy="5577840"/>
          </a:xfrm>
          <a:prstGeom prst="rect">
            <a:avLst/>
          </a:prstGeom>
        </p:spPr>
      </p:pic>
    </p:spTree>
    <p:extLst>
      <p:ext uri="{BB962C8B-B14F-4D97-AF65-F5344CB8AC3E}">
        <p14:creationId xmlns:p14="http://schemas.microsoft.com/office/powerpoint/2010/main" val="274427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5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9" name="Plassholder for innhold 8" descr="Et bilde som inneholder kunst, Animasjon, grafisk design, Grafikk&#10;&#10;Automatisk generert beskrivelse">
            <a:extLst>
              <a:ext uri="{FF2B5EF4-FFF2-40B4-BE49-F238E27FC236}">
                <a16:creationId xmlns:a16="http://schemas.microsoft.com/office/drawing/2014/main" id="{F8D56522-FBC3-7742-44D9-AD70B48ECA1B}"/>
              </a:ext>
            </a:extLst>
          </p:cNvPr>
          <p:cNvPicPr>
            <a:picLocks noGrp="1" noChangeAspect="1"/>
          </p:cNvPicPr>
          <p:nvPr>
            <p:ph sz="half" idx="2"/>
          </p:nvPr>
        </p:nvPicPr>
        <p:blipFill rotWithShape="1">
          <a:blip r:embed="rId3"/>
          <a:srcRect t="5436"/>
          <a:stretch/>
        </p:blipFill>
        <p:spPr>
          <a:xfrm>
            <a:off x="2522356" y="10"/>
            <a:ext cx="9669642" cy="6857990"/>
          </a:xfrm>
          <a:prstGeom prst="rect">
            <a:avLst/>
          </a:prstGeom>
        </p:spPr>
      </p:pic>
      <p:sp>
        <p:nvSpPr>
          <p:cNvPr id="67" name="Rectangle 5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CFC9084B-01C9-7020-B20F-BD0D941DF807}"/>
              </a:ext>
            </a:extLst>
          </p:cNvPr>
          <p:cNvSpPr>
            <a:spLocks noGrp="1"/>
          </p:cNvSpPr>
          <p:nvPr>
            <p:ph type="title"/>
          </p:nvPr>
        </p:nvSpPr>
        <p:spPr>
          <a:xfrm>
            <a:off x="364670" y="373911"/>
            <a:ext cx="3822189" cy="1899912"/>
          </a:xfrm>
        </p:spPr>
        <p:txBody>
          <a:bodyPr vert="horz" lIns="91440" tIns="45720" rIns="91440" bIns="45720" rtlCol="0" anchor="ctr">
            <a:noAutofit/>
          </a:bodyPr>
          <a:lstStyle/>
          <a:p>
            <a:pPr rtl="0"/>
            <a:r>
              <a:rPr lang="rw" sz="3000" dirty="0"/>
              <a:t>Uburenganzira bwo kubaho ubuzima bwigenga buzira iterabwoba cyangwa urugomo</a:t>
            </a:r>
          </a:p>
        </p:txBody>
      </p:sp>
      <p:sp>
        <p:nvSpPr>
          <p:cNvPr id="3" name="Plassholder for innhold 2">
            <a:extLst>
              <a:ext uri="{FF2B5EF4-FFF2-40B4-BE49-F238E27FC236}">
                <a16:creationId xmlns:a16="http://schemas.microsoft.com/office/drawing/2014/main" id="{C72DE097-EF13-A529-A9CE-4F28E9A63E17}"/>
              </a:ext>
            </a:extLst>
          </p:cNvPr>
          <p:cNvSpPr>
            <a:spLocks noGrp="1"/>
          </p:cNvSpPr>
          <p:nvPr>
            <p:ph sz="half" idx="1"/>
          </p:nvPr>
        </p:nvSpPr>
        <p:spPr>
          <a:xfrm>
            <a:off x="364671" y="2647733"/>
            <a:ext cx="3822189" cy="3742762"/>
          </a:xfrm>
        </p:spPr>
        <p:txBody>
          <a:bodyPr vert="horz" lIns="91440" tIns="45720" rIns="91440" bIns="45720" rtlCol="0">
            <a:noAutofit/>
          </a:bodyPr>
          <a:lstStyle/>
          <a:p>
            <a:pPr rtl="0"/>
            <a:r>
              <a:rPr lang="rw" sz="1900" dirty="0"/>
              <a:t>Abana bose n’abantu bakuru bafite uburenganzira bwo kubaho ubuzima bwigenga buzira iterabwoba n’urugomo</a:t>
            </a:r>
          </a:p>
          <a:p>
            <a:pPr rtl="0"/>
            <a:r>
              <a:rPr lang="rw" sz="1900" dirty="0"/>
              <a:t>Gukubita, gukanga no gutera ubwoba abana ni ukubahohotera, birabujijwe</a:t>
            </a:r>
          </a:p>
          <a:p>
            <a:pPr rtl="0"/>
            <a:r>
              <a:rPr lang="rw" sz="1900" dirty="0"/>
              <a:t>Ubwoko butandukanye bw’urugomo: </a:t>
            </a:r>
          </a:p>
          <a:p>
            <a:pPr lvl="1" rtl="0"/>
            <a:r>
              <a:rPr lang="rw" sz="1900" dirty="0"/>
              <a:t>Ku mubiri</a:t>
            </a:r>
          </a:p>
          <a:p>
            <a:pPr lvl="1" rtl="0"/>
            <a:r>
              <a:rPr lang="rw" sz="1900" dirty="0"/>
              <a:t>Mu mitekerereze n’imyifatire</a:t>
            </a:r>
          </a:p>
          <a:p>
            <a:pPr lvl="1" rtl="0"/>
            <a:r>
              <a:rPr lang="rw" sz="1900" dirty="0"/>
              <a:t>Kugenzura imibereho mu buryo bubi</a:t>
            </a:r>
          </a:p>
        </p:txBody>
      </p:sp>
    </p:spTree>
    <p:extLst>
      <p:ext uri="{BB962C8B-B14F-4D97-AF65-F5344CB8AC3E}">
        <p14:creationId xmlns:p14="http://schemas.microsoft.com/office/powerpoint/2010/main" val="206547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5E0F53D1-EB61-AAAD-C3FE-34B4E5E0E753}"/>
              </a:ext>
            </a:extLst>
          </p:cNvPr>
          <p:cNvSpPr>
            <a:spLocks noGrp="1"/>
          </p:cNvSpPr>
          <p:nvPr>
            <p:ph type="title"/>
          </p:nvPr>
        </p:nvSpPr>
        <p:spPr>
          <a:xfrm>
            <a:off x="509452" y="362536"/>
            <a:ext cx="4944291" cy="1956841"/>
          </a:xfrm>
        </p:spPr>
        <p:txBody>
          <a:bodyPr vert="horz" lIns="91440" tIns="45720" rIns="91440" bIns="45720" rtlCol="0" anchor="b">
            <a:normAutofit/>
          </a:bodyPr>
          <a:lstStyle/>
          <a:p>
            <a:pPr rtl="0"/>
            <a:r>
              <a:rPr lang="rw" sz="4900" dirty="0"/>
              <a:t>Itegeko rigenga abana n’ababyeyi</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D9AA3AC6-A3CB-9819-EFED-28D059441563}"/>
              </a:ext>
            </a:extLst>
          </p:cNvPr>
          <p:cNvSpPr>
            <a:spLocks noGrp="1"/>
          </p:cNvSpPr>
          <p:nvPr>
            <p:ph sz="half" idx="1"/>
          </p:nvPr>
        </p:nvSpPr>
        <p:spPr>
          <a:xfrm>
            <a:off x="640080" y="2872899"/>
            <a:ext cx="4243589" cy="3320668"/>
          </a:xfrm>
        </p:spPr>
        <p:txBody>
          <a:bodyPr vert="horz" lIns="91440" tIns="45720" rIns="91440" bIns="45720" rtlCol="0">
            <a:normAutofit fontScale="25000" lnSpcReduction="20000"/>
          </a:bodyPr>
          <a:lstStyle/>
          <a:p>
            <a:pPr rtl="0"/>
            <a:r>
              <a:rPr lang="rw" sz="7600" dirty="0"/>
              <a:t>Ababyeyi bafite uburenganzira bwo gutekerereza abana ku birebana n’ibibazo bwite</a:t>
            </a:r>
            <a:endParaRPr lang="en-US" sz="7600" dirty="0"/>
          </a:p>
          <a:p>
            <a:pPr rtl="0"/>
            <a:r>
              <a:rPr lang="rw" sz="7600" dirty="0"/>
              <a:t>Inshingano z’ababyeyi zigomba gukoreshwa hashingiwe ku byo abana bakeneye no ku bibafitiye akamaro</a:t>
            </a:r>
            <a:endParaRPr lang="en-US" sz="7600" dirty="0"/>
          </a:p>
          <a:p>
            <a:pPr rtl="0"/>
            <a:r>
              <a:rPr lang="rw" sz="7600" dirty="0"/>
              <a:t>Abana bafite uburenganzira bwo kumvwa</a:t>
            </a:r>
            <a:endParaRPr lang="en-US" sz="7600" dirty="0"/>
          </a:p>
          <a:p>
            <a:pPr rtl="0"/>
            <a:r>
              <a:rPr lang="rw" sz="7600" dirty="0"/>
              <a:t>Ababyeyi bagomba gushyira ku munzani ibitekerezo by’abana bijyanye n’imyaka yabo n’ubukure</a:t>
            </a:r>
            <a:endParaRPr lang="en-US" sz="7600" dirty="0"/>
          </a:p>
          <a:p>
            <a:pPr rtl="0"/>
            <a:r>
              <a:rPr lang="rw" sz="7600" dirty="0"/>
              <a:t>Gukora birebana n’ubufasha mu mategeko ku buntu</a:t>
            </a:r>
            <a:endParaRPr lang="en-US" sz="7600" dirty="0"/>
          </a:p>
          <a:p>
            <a:pPr rtl="0"/>
            <a:endParaRPr lang="en-US" sz="1900" dirty="0"/>
          </a:p>
        </p:txBody>
      </p:sp>
      <p:pic>
        <p:nvPicPr>
          <p:cNvPr id="8" name="Plassholder for innhold 7" descr="Et bilde som inneholder klær, tegnefilm, person, Menneskeansikt">
            <a:extLst>
              <a:ext uri="{FF2B5EF4-FFF2-40B4-BE49-F238E27FC236}">
                <a16:creationId xmlns:a16="http://schemas.microsoft.com/office/drawing/2014/main" id="{72903710-1EA6-EB18-01E4-3EA01431730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85427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0FC18FD-8B53-9AD2-F4A6-F79CA63562CC}"/>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w" sz="5400" dirty="0"/>
              <a:t>Uburenganzira bungana</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6792A1E6-9ED4-893A-1084-E468C153CBFF}"/>
              </a:ext>
            </a:extLst>
          </p:cNvPr>
          <p:cNvSpPr>
            <a:spLocks noGrp="1"/>
          </p:cNvSpPr>
          <p:nvPr>
            <p:ph sz="half" idx="1"/>
          </p:nvPr>
        </p:nvSpPr>
        <p:spPr>
          <a:xfrm>
            <a:off x="640080" y="2872899"/>
            <a:ext cx="4243589" cy="3320668"/>
          </a:xfrm>
        </p:spPr>
        <p:txBody>
          <a:bodyPr vert="horz" lIns="91440" tIns="45720" rIns="91440" bIns="45720" rtlCol="0" anchor="t">
            <a:normAutofit fontScale="92500"/>
          </a:bodyPr>
          <a:lstStyle/>
          <a:p>
            <a:pPr marL="0" indent="0" rtl="0">
              <a:buNone/>
            </a:pPr>
            <a:r>
              <a:rPr lang="rw" sz="2200" dirty="0"/>
              <a:t>Itegeko ryo muri Noruveje rirengera ba nyamuke bose hatitawe kuri ibi: </a:t>
            </a:r>
            <a:endParaRPr lang="en-US" dirty="0"/>
          </a:p>
          <a:p>
            <a:pPr rtl="0"/>
            <a:r>
              <a:rPr lang="rw" sz="2200" dirty="0"/>
              <a:t>Igitsina</a:t>
            </a:r>
            <a:endParaRPr lang="en-US" sz="2200" dirty="0"/>
          </a:p>
          <a:p>
            <a:pPr rtl="0"/>
            <a:r>
              <a:rPr lang="rw" sz="2200" dirty="0"/>
              <a:t>Ubwoko</a:t>
            </a:r>
            <a:endParaRPr lang="en-US" sz="2200" dirty="0"/>
          </a:p>
          <a:p>
            <a:pPr rtl="0"/>
            <a:r>
              <a:rPr lang="rw" sz="2200" dirty="0"/>
              <a:t>Igitsina werekezamo urukundo (ugukurura kandi ukamuganishaho urukundo)</a:t>
            </a:r>
            <a:endParaRPr lang="en-US" sz="2200" dirty="0"/>
          </a:p>
          <a:p>
            <a:pPr rtl="0"/>
            <a:r>
              <a:rPr lang="rw" sz="2200" dirty="0"/>
              <a:t>Iyobokamana</a:t>
            </a:r>
            <a:endParaRPr lang="en-US" sz="2200" dirty="0"/>
          </a:p>
          <a:p>
            <a:pPr rtl="0"/>
            <a:r>
              <a:rPr lang="rw" sz="2200" dirty="0"/>
              <a:t>Urwego rw’imikorere</a:t>
            </a:r>
            <a:endParaRPr lang="en-US" sz="2200" dirty="0"/>
          </a:p>
          <a:p>
            <a:pPr rtl="0"/>
            <a:endParaRPr lang="en-US" sz="2200" dirty="0"/>
          </a:p>
        </p:txBody>
      </p:sp>
      <p:pic>
        <p:nvPicPr>
          <p:cNvPr id="6" name="Plassholder for innhold 5" descr="Et bilde som inneholder klær, person, sko, tegning&#10;&#10;Automatisk generert beskrivelse">
            <a:extLst>
              <a:ext uri="{FF2B5EF4-FFF2-40B4-BE49-F238E27FC236}">
                <a16:creationId xmlns:a16="http://schemas.microsoft.com/office/drawing/2014/main" id="{81E10E20-826B-159B-2EB0-1155AE04254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462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E31D8118-AD06-D83C-9B2D-A1C00DD73A52}"/>
              </a:ext>
            </a:extLst>
          </p:cNvPr>
          <p:cNvSpPr>
            <a:spLocks noGrp="1"/>
          </p:cNvSpPr>
          <p:nvPr>
            <p:ph type="title"/>
          </p:nvPr>
        </p:nvSpPr>
        <p:spPr>
          <a:xfrm>
            <a:off x="640080" y="458029"/>
            <a:ext cx="4911634" cy="1956841"/>
          </a:xfrm>
        </p:spPr>
        <p:txBody>
          <a:bodyPr vert="horz" lIns="91440" tIns="45720" rIns="91440" bIns="45720" rtlCol="0" anchor="b">
            <a:noAutofit/>
          </a:bodyPr>
          <a:lstStyle/>
          <a:p>
            <a:pPr rtl="0"/>
            <a:r>
              <a:rPr lang="rw" sz="4500" dirty="0"/>
              <a:t>ABANTU BOSE bafite uburenganzira bungana</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F573F0DB-730C-3445-84DF-E66DDFDB730D}"/>
              </a:ext>
            </a:extLst>
          </p:cNvPr>
          <p:cNvSpPr>
            <a:spLocks noGrp="1"/>
          </p:cNvSpPr>
          <p:nvPr>
            <p:ph sz="half" idx="1"/>
          </p:nvPr>
        </p:nvSpPr>
        <p:spPr>
          <a:xfrm>
            <a:off x="640080" y="2872899"/>
            <a:ext cx="4243589" cy="3320668"/>
          </a:xfrm>
        </p:spPr>
        <p:txBody>
          <a:bodyPr vert="horz" lIns="91440" tIns="45720" rIns="91440" bIns="45720" rtlCol="0">
            <a:normAutofit fontScale="92500" lnSpcReduction="20000"/>
          </a:bodyPr>
          <a:lstStyle/>
          <a:p>
            <a:pPr marL="0" rtl="0"/>
            <a:r>
              <a:rPr lang="rw" sz="2100" dirty="0"/>
              <a:t>Ibendera ry’umukororombya rishushanya ubwisanzure, bivuze uwo buri wese ari we, umuryango mugari, ubudasa no kudaheza</a:t>
            </a:r>
            <a:endParaRPr lang="en-US" sz="2100" dirty="0"/>
          </a:p>
          <a:p>
            <a:pPr marL="0" rtl="0"/>
            <a:r>
              <a:rPr lang="rw" sz="2100" dirty="0"/>
              <a:t>Kuvangura ni ugufata umuntu mu buryo butandukanye n’ubwo abandi bafatwamo kubera iyobokamana, ubwoko, igitsina, imitandukanire mu mikorere cyangwa igitsina umuntu yerekezamo urukundo</a:t>
            </a:r>
            <a:endParaRPr lang="en-US" sz="2100" dirty="0"/>
          </a:p>
          <a:p>
            <a:pPr marL="0" rtl="0"/>
            <a:r>
              <a:rPr lang="rw" sz="2100" dirty="0"/>
              <a:t>Politiki yo kutihanganira umuntu n’umwe ukoze ivangura irakoreshwa kuri ba nyamuke</a:t>
            </a:r>
            <a:endParaRPr lang="en-US" sz="2100" dirty="0"/>
          </a:p>
          <a:p>
            <a:pPr marL="0" rtl="0"/>
            <a:endParaRPr lang="en-US" sz="2200" dirty="0"/>
          </a:p>
          <a:p>
            <a:pPr rtl="0"/>
            <a:endParaRPr lang="en-US" sz="2200" dirty="0"/>
          </a:p>
        </p:txBody>
      </p:sp>
      <p:pic>
        <p:nvPicPr>
          <p:cNvPr id="7" name="Plassholder for innhold 6" descr="Et bilde som inneholder klær, maling, person, tegning&#10;&#10;Automatisk generert beskrivelse">
            <a:extLst>
              <a:ext uri="{FF2B5EF4-FFF2-40B4-BE49-F238E27FC236}">
                <a16:creationId xmlns:a16="http://schemas.microsoft.com/office/drawing/2014/main" id="{8A37E916-6F56-4556-0C4F-9BA6B8D290DE}"/>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414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2DE54526-2369-A9F3-AD49-2B511F8C4724}"/>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rtl="0"/>
            <a:r>
              <a:rPr lang="rw" sz="2200" dirty="0"/>
              <a:t>Inshingano nyamukuru y’ababyeyi ni ugukora ku buryo abana bumva batekanye</a:t>
            </a:r>
            <a:endParaRPr lang="en-US" sz="2200" dirty="0"/>
          </a:p>
          <a:p>
            <a:pPr rtl="0"/>
            <a:r>
              <a:rPr lang="rw" sz="2200" dirty="0"/>
              <a:t>Ariko kandi ababyeyi nabo bakeneye gufashwa ku buryo bumva batekanye mu nshingano zabo</a:t>
            </a:r>
            <a:endParaRPr lang="en-US" sz="2200" dirty="0"/>
          </a:p>
          <a:p>
            <a:pPr rtl="0"/>
            <a:r>
              <a:rPr lang="rw" sz="2200" dirty="0"/>
              <a:t>Ubufasha bugomba gutangwa hakiri kare mu gihe bukenewe </a:t>
            </a:r>
            <a:r>
              <a:rPr lang="rw" sz="2200" dirty="0">
                <a:solidFill>
                  <a:srgbClr val="FF0000"/>
                </a:solidFill>
              </a:rPr>
              <a:t>(endres)</a:t>
            </a:r>
            <a:endParaRPr lang="en-US" sz="2200" dirty="0">
              <a:solidFill>
                <a:srgbClr val="FF0000"/>
              </a:solidFill>
            </a:endParaRPr>
          </a:p>
        </p:txBody>
      </p:sp>
      <p:pic>
        <p:nvPicPr>
          <p:cNvPr id="6" name="Plassholder for innhold 5" descr="Et bilde som inneholder sko, klær, Dans, person&#10;&#10;Automatisk generert beskrivelse">
            <a:extLst>
              <a:ext uri="{FF2B5EF4-FFF2-40B4-BE49-F238E27FC236}">
                <a16:creationId xmlns:a16="http://schemas.microsoft.com/office/drawing/2014/main" id="{D24978E1-AF0C-3EB6-FD09-E844002EF9F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tel 1">
            <a:extLst>
              <a:ext uri="{FF2B5EF4-FFF2-40B4-BE49-F238E27FC236}">
                <a16:creationId xmlns:a16="http://schemas.microsoft.com/office/drawing/2014/main" id="{303402B6-C3BA-EADE-5B0E-8F37AA691301}"/>
              </a:ext>
            </a:extLst>
          </p:cNvPr>
          <p:cNvSpPr>
            <a:spLocks noGrp="1"/>
          </p:cNvSpPr>
          <p:nvPr>
            <p:ph type="title"/>
          </p:nvPr>
        </p:nvSpPr>
        <p:spPr>
          <a:xfrm>
            <a:off x="640080" y="458029"/>
            <a:ext cx="5935650" cy="1956841"/>
          </a:xfrm>
        </p:spPr>
        <p:txBody>
          <a:bodyPr vert="horz" lIns="91440" tIns="45720" rIns="91440" bIns="45720" rtlCol="0" anchor="b">
            <a:noAutofit/>
          </a:bodyPr>
          <a:lstStyle/>
          <a:p>
            <a:pPr rtl="0"/>
            <a:r>
              <a:rPr lang="rw" sz="5000" dirty="0"/>
              <a:t>Ababyeyi bifitiye icyizere = Abana bifitiye icyizere</a:t>
            </a:r>
          </a:p>
        </p:txBody>
      </p:sp>
    </p:spTree>
    <p:extLst>
      <p:ext uri="{BB962C8B-B14F-4D97-AF65-F5344CB8AC3E}">
        <p14:creationId xmlns:p14="http://schemas.microsoft.com/office/powerpoint/2010/main" val="2502868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76B5C0F-6A6E-ED39-5C47-25E82E8D6009}"/>
              </a:ext>
            </a:extLst>
          </p:cNvPr>
          <p:cNvSpPr>
            <a:spLocks noGrp="1"/>
          </p:cNvSpPr>
          <p:nvPr>
            <p:ph type="title"/>
          </p:nvPr>
        </p:nvSpPr>
        <p:spPr>
          <a:xfrm>
            <a:off x="640079" y="325369"/>
            <a:ext cx="4797335" cy="1956841"/>
          </a:xfrm>
        </p:spPr>
        <p:txBody>
          <a:bodyPr vert="horz" lIns="91440" tIns="45720" rIns="91440" bIns="45720" rtlCol="0" anchor="b">
            <a:normAutofit/>
          </a:bodyPr>
          <a:lstStyle/>
          <a:p>
            <a:pPr rtl="0"/>
            <a:r>
              <a:rPr lang="rw" sz="4200" dirty="0"/>
              <a:t>Ubuyobozi bw’ababyeyi</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4E79ACC2-8219-8DBF-437C-55582A8ACDEC}"/>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w" sz="2200" dirty="0"/>
              <a:t>Ubuyobozi bw’ababyeyi – ni iki? </a:t>
            </a:r>
          </a:p>
          <a:p>
            <a:pPr rtl="0"/>
            <a:r>
              <a:rPr lang="rw" sz="2200" dirty="0"/>
              <a:t>Birahari ku babyeyi bose, si ku mpunzi gusa</a:t>
            </a:r>
          </a:p>
        </p:txBody>
      </p:sp>
      <p:pic>
        <p:nvPicPr>
          <p:cNvPr id="10" name="Plassholder for innhold 9" descr="Et bilde som inneholder klær, maling, sko, tegnefilm&#10;&#10;Automatisk generert beskrivelse">
            <a:extLst>
              <a:ext uri="{FF2B5EF4-FFF2-40B4-BE49-F238E27FC236}">
                <a16:creationId xmlns:a16="http://schemas.microsoft.com/office/drawing/2014/main" id="{31234C86-90AC-C541-3A9C-A8420DA1035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5946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733D0601-BFC8-DFEC-7A25-2EEC255E2473}"/>
              </a:ext>
            </a:extLst>
          </p:cNvPr>
          <p:cNvSpPr>
            <a:spLocks noGrp="1"/>
          </p:cNvSpPr>
          <p:nvPr>
            <p:ph type="title"/>
          </p:nvPr>
        </p:nvSpPr>
        <p:spPr>
          <a:xfrm>
            <a:off x="525779" y="315077"/>
            <a:ext cx="5251838" cy="1956841"/>
          </a:xfrm>
        </p:spPr>
        <p:txBody>
          <a:bodyPr vert="horz" lIns="91440" tIns="45720" rIns="91440" bIns="45720" rtlCol="0" anchor="b">
            <a:normAutofit/>
          </a:bodyPr>
          <a:lstStyle/>
          <a:p>
            <a:pPr rtl="0"/>
            <a:r>
              <a:rPr lang="rw" sz="5400" dirty="0"/>
              <a:t>Ni nde navugisha?</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18C7042C-826D-42E0-5430-8DCB7D056BDE}"/>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marL="269875" indent="-269875" rtl="0"/>
            <a:r>
              <a:rPr lang="rw" sz="1700" dirty="0"/>
              <a:t>Serivisi z’impunzi</a:t>
            </a:r>
          </a:p>
          <a:p>
            <a:pPr marL="269875" indent="-269875" rtl="0"/>
            <a:r>
              <a:rPr lang="rw" sz="1700" dirty="0"/>
              <a:t>Serivisi z’akarere</a:t>
            </a:r>
          </a:p>
          <a:p>
            <a:pPr marL="269875" indent="-269875" rtl="0"/>
            <a:r>
              <a:rPr lang="rw" sz="1700" dirty="0"/>
              <a:t>Serivisi z’imibereho myiza y’abana</a:t>
            </a:r>
          </a:p>
          <a:p>
            <a:pPr marL="269875" indent="-269875" rtl="0"/>
            <a:r>
              <a:rPr lang="rw" sz="1700" dirty="0"/>
              <a:t>Ibiro byita ku mibereho myiza y’umuryango</a:t>
            </a:r>
          </a:p>
          <a:p>
            <a:pPr marL="269875" indent="-269875" rtl="0"/>
            <a:r>
              <a:rPr lang="rw" sz="1700" dirty="0"/>
              <a:t>Ishuri</a:t>
            </a:r>
          </a:p>
          <a:p>
            <a:pPr marL="269875" indent="-269875" rtl="0"/>
            <a:r>
              <a:rPr lang="rw" sz="1700" dirty="0"/>
              <a:t>Serivisi z’ubuzima</a:t>
            </a:r>
          </a:p>
          <a:p>
            <a:pPr marL="269875" indent="-269875" rtl="0"/>
            <a:r>
              <a:rPr lang="rw" sz="1700" dirty="0"/>
              <a:t>Imiryango y’abakorerabushake n’imiyoboro y’ababyeyi</a:t>
            </a:r>
          </a:p>
          <a:p>
            <a:pPr marL="269875" indent="-269875" rtl="0"/>
            <a:r>
              <a:rPr lang="rw" sz="1700" dirty="0"/>
              <a:t>Izi serivisi tuzazimenyaho byinshi ubutaha</a:t>
            </a:r>
          </a:p>
        </p:txBody>
      </p:sp>
      <p:pic>
        <p:nvPicPr>
          <p:cNvPr id="6" name="Plassholder for innhold 5" descr="Et bilde som inneholder clip art, tegnefilm, tegning, illustrasjon&#10;&#10;Automatisk generert beskrivelse">
            <a:extLst>
              <a:ext uri="{FF2B5EF4-FFF2-40B4-BE49-F238E27FC236}">
                <a16:creationId xmlns:a16="http://schemas.microsoft.com/office/drawing/2014/main" id="{DADC8E92-7194-29C1-7DBD-969F56A88C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88286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F801734B-32BE-995E-0B2B-69A3242639B2}"/>
              </a:ext>
            </a:extLst>
          </p:cNvPr>
          <p:cNvSpPr>
            <a:spLocks noGrp="1"/>
          </p:cNvSpPr>
          <p:nvPr>
            <p:ph type="title"/>
          </p:nvPr>
        </p:nvSpPr>
        <p:spPr>
          <a:xfrm>
            <a:off x="6585882" y="4433530"/>
            <a:ext cx="4820134" cy="1635639"/>
          </a:xfrm>
        </p:spPr>
        <p:txBody>
          <a:bodyPr vert="horz" lIns="91440" tIns="45720" rIns="91440" bIns="45720" rtlCol="0" anchor="t">
            <a:normAutofit/>
          </a:bodyPr>
          <a:lstStyle/>
          <a:p>
            <a:pPr rtl="0"/>
            <a:r>
              <a:rPr lang="rw" sz="3700" kern="1200" dirty="0">
                <a:solidFill>
                  <a:schemeClr val="tx2"/>
                </a:solidFill>
                <a:latin typeface="+mj-lt"/>
                <a:ea typeface="+mj-ea"/>
                <a:cs typeface="+mj-cs"/>
              </a:rPr>
              <a:t>Porogaramu: Google Translate</a:t>
            </a:r>
            <a:br>
              <a:rPr lang="en-US" sz="3700" kern="1200" dirty="0">
                <a:solidFill>
                  <a:schemeClr val="tx2"/>
                </a:solidFill>
                <a:latin typeface="+mj-lt"/>
                <a:ea typeface="+mj-ea"/>
                <a:cs typeface="+mj-cs"/>
              </a:rPr>
            </a:br>
            <a:r>
              <a:rPr lang="rw" sz="3700" kern="1200" dirty="0">
                <a:solidFill>
                  <a:schemeClr val="tx2"/>
                </a:solidFill>
                <a:latin typeface="+mj-lt"/>
                <a:ea typeface="+mj-ea"/>
                <a:cs typeface="+mj-cs"/>
              </a:rPr>
              <a:t>Gukoresha kamera</a:t>
            </a:r>
          </a:p>
        </p:txBody>
      </p:sp>
      <p:pic>
        <p:nvPicPr>
          <p:cNvPr id="9" name="Plassholder for innhold 8" descr="Et bilde som inneholder tekst, tegnefilm, Mobiltelefon, Menneskeansikt&#10;&#10;Automatisk generert beskrivelse">
            <a:extLst>
              <a:ext uri="{FF2B5EF4-FFF2-40B4-BE49-F238E27FC236}">
                <a16:creationId xmlns:a16="http://schemas.microsoft.com/office/drawing/2014/main" id="{1D46BDC9-FEA6-7DBE-8423-DA856EA4E86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49" name="Group 48">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50" name="Freeform: Shape 49">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1" name="Freeform: Shape 50">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2" name="Freeform: Shape 51">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useBgFill="1">
          <p:nvSpPr>
            <p:cNvPr id="53" name="Freeform: Shape 52">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pic>
        <p:nvPicPr>
          <p:cNvPr id="7" name="Plassholder for innhold 6" descr="Et bilde som inneholder klær, innendørs, person, tegnefilm&#10;&#10;Automatisk generert beskrivelse">
            <a:extLst>
              <a:ext uri="{FF2B5EF4-FFF2-40B4-BE49-F238E27FC236}">
                <a16:creationId xmlns:a16="http://schemas.microsoft.com/office/drawing/2014/main" id="{2611D389-4FC0-72EA-3F91-E9E9C705DB62}"/>
              </a:ext>
            </a:extLst>
          </p:cNvPr>
          <p:cNvPicPr>
            <a:picLocks noGrp="1" noChangeAspect="1"/>
          </p:cNvPicPr>
          <p:nvPr>
            <p:ph sz="half" idx="1"/>
          </p:nvPr>
        </p:nvPicPr>
        <p:blipFill rotWithShape="1">
          <a:blip r:embed="rId4">
            <a:alphaModFix/>
            <a:extLst>
              <a:ext uri="{28A0092B-C50C-407E-A947-70E740481C1C}">
                <a14:useLocalDpi xmlns:a14="http://schemas.microsoft.com/office/drawing/2010/main" val="0"/>
              </a:ext>
            </a:extLst>
          </a:blip>
          <a:srcRect/>
          <a:stretch/>
        </p:blipFill>
        <p:spPr>
          <a:xfrm>
            <a:off x="5970866" y="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55" name="Group 54">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56" name="Freeform: Shape 55">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7" name="Freeform: Shape 56">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8" name="Freeform: Shape 57">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useBgFill="1">
          <p:nvSpPr>
            <p:cNvPr id="59" name="Freeform: Shape 58">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Tree>
    <p:extLst>
      <p:ext uri="{BB962C8B-B14F-4D97-AF65-F5344CB8AC3E}">
        <p14:creationId xmlns:p14="http://schemas.microsoft.com/office/powerpoint/2010/main" val="338158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C5D5510-8CB3-6E37-21A7-13E7899DCFDB}"/>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rw" sz="3000" kern="1200" dirty="0">
                <a:solidFill>
                  <a:schemeClr val="tx1"/>
                </a:solidFill>
                <a:latin typeface="+mj-lt"/>
                <a:ea typeface="+mj-ea"/>
                <a:cs typeface="+mj-cs"/>
              </a:rPr>
              <a:t>Umukoro wo mu rugo/gutekereza ku kintu</a:t>
            </a:r>
            <a:endParaRPr lang="en-US" sz="3000" kern="1200" dirty="0">
              <a:solidFill>
                <a:schemeClr val="tx1"/>
              </a:solidFill>
              <a:latin typeface="+mj-lt"/>
              <a:ea typeface="+mj-ea"/>
              <a:cs typeface="+mj-cs"/>
            </a:endParaRPr>
          </a:p>
        </p:txBody>
      </p:sp>
      <p:sp>
        <p:nvSpPr>
          <p:cNvPr id="3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9F60AF9C-405C-D8D4-1BAB-EA52957402CE}"/>
              </a:ext>
            </a:extLst>
          </p:cNvPr>
          <p:cNvSpPr>
            <a:spLocks noGrp="1"/>
          </p:cNvSpPr>
          <p:nvPr>
            <p:ph sz="half" idx="1"/>
          </p:nvPr>
        </p:nvSpPr>
        <p:spPr>
          <a:xfrm>
            <a:off x="630936" y="2660904"/>
            <a:ext cx="4818888" cy="3547872"/>
          </a:xfrm>
        </p:spPr>
        <p:txBody>
          <a:bodyPr vert="horz" lIns="91440" tIns="45720" rIns="91440" bIns="45720" rtlCol="0" anchor="t">
            <a:normAutofit lnSpcReduction="10000"/>
          </a:bodyPr>
          <a:lstStyle/>
          <a:p>
            <a:pPr rtl="0"/>
            <a:r>
              <a:rPr lang="rw" sz="2200" dirty="0"/>
              <a:t>Gutekereza ku kintu</a:t>
            </a:r>
          </a:p>
          <a:p>
            <a:pPr lvl="1" rtl="0"/>
            <a:r>
              <a:rPr lang="rw" sz="2200" dirty="0"/>
              <a:t>Hari itandukaniro waba warabonye hagati yo kuba umubyeyi mu gihugu ukomokamo no kumuba muri Noruveje?</a:t>
            </a:r>
          </a:p>
          <a:p>
            <a:pPr lvl="1" rtl="0"/>
            <a:r>
              <a:rPr lang="rw" sz="2200" dirty="0"/>
              <a:t>Hari ibibazo waba ufite byo kubaza kuri sisitemu yo muri Noruveje?</a:t>
            </a:r>
          </a:p>
          <a:p>
            <a:pPr lvl="1" rtl="0"/>
            <a:r>
              <a:rPr lang="rw" sz="2200" dirty="0"/>
              <a:t>Haba hari ikintu kiguteye impungenge kijyanye no kuba umubyeyi muri Noruveje?</a:t>
            </a:r>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B0B46B70-1F65-2F06-FDE5-63CF756A0C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47250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rtlCol="0"/>
          <a:lstStyle/>
          <a:p>
            <a:pPr rtl="0"/>
            <a:r>
              <a:rPr lang="rw" dirty="0"/>
              <a:t>Imishumi n’aderesi by’ingenzi</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rtlCol="0"/>
          <a:lstStyle/>
          <a:p>
            <a:pPr rtl="0"/>
            <a:r>
              <a:rPr lang="rw" dirty="0"/>
              <a:t>Foreldrehverdag.no</a:t>
            </a:r>
          </a:p>
          <a:p>
            <a:pPr rtl="0"/>
            <a:r>
              <a:rPr lang="rw" dirty="0"/>
              <a:t>Littsint.no</a:t>
            </a:r>
          </a:p>
          <a:p>
            <a:pPr rtl="0"/>
            <a:r>
              <a:rPr lang="rw" i="1" dirty="0">
                <a:solidFill>
                  <a:srgbClr val="FF0000"/>
                </a:solidFill>
              </a:rPr>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FC418D20-8A52-779E-7338-5640FE064BB8}"/>
              </a:ext>
            </a:extLst>
          </p:cNvPr>
          <p:cNvSpPr>
            <a:spLocks noGrp="1"/>
          </p:cNvSpPr>
          <p:nvPr>
            <p:ph type="title"/>
          </p:nvPr>
        </p:nvSpPr>
        <p:spPr>
          <a:xfrm>
            <a:off x="640080" y="325369"/>
            <a:ext cx="4671622" cy="1956841"/>
          </a:xfrm>
        </p:spPr>
        <p:txBody>
          <a:bodyPr rtlCol="0" anchor="b">
            <a:normAutofit fontScale="90000"/>
          </a:bodyPr>
          <a:lstStyle/>
          <a:p>
            <a:pPr rtl="0"/>
            <a:r>
              <a:rPr lang="rw" sz="5400" dirty="0"/>
              <a:t>Ikaze mu masomo y’ababyeyi!</a:t>
            </a:r>
            <a:endParaRPr lang="nb-NO" sz="5400" dirty="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Content Placeholder 13">
            <a:extLst>
              <a:ext uri="{FF2B5EF4-FFF2-40B4-BE49-F238E27FC236}">
                <a16:creationId xmlns:a16="http://schemas.microsoft.com/office/drawing/2014/main" id="{242E91AD-2FCB-BCA6-4528-3CF33FCCB60A}"/>
              </a:ext>
            </a:extLst>
          </p:cNvPr>
          <p:cNvSpPr>
            <a:spLocks noGrp="1"/>
          </p:cNvSpPr>
          <p:nvPr>
            <p:ph idx="1"/>
          </p:nvPr>
        </p:nvSpPr>
        <p:spPr>
          <a:xfrm>
            <a:off x="640080" y="2872899"/>
            <a:ext cx="4243589" cy="3320668"/>
          </a:xfrm>
        </p:spPr>
        <p:txBody>
          <a:bodyPr rtlCol="0">
            <a:normAutofit/>
          </a:bodyPr>
          <a:lstStyle/>
          <a:p>
            <a:pPr rtl="0"/>
            <a:r>
              <a:rPr lang="rw" sz="2200" dirty="0"/>
              <a:t>Amazina: </a:t>
            </a:r>
            <a:endParaRPr lang="en-US" sz="2200" dirty="0"/>
          </a:p>
        </p:txBody>
      </p:sp>
      <p:pic>
        <p:nvPicPr>
          <p:cNvPr id="10" name="Plassholder for innhold 9" descr="Et bilde som inneholder klær, person, tegnefilm, sko&#10;&#10;Automatisk generert beskrivelse">
            <a:extLst>
              <a:ext uri="{FF2B5EF4-FFF2-40B4-BE49-F238E27FC236}">
                <a16:creationId xmlns:a16="http://schemas.microsoft.com/office/drawing/2014/main" id="{9F9F59ED-456B-FD16-F036-DE539F387D7D}"/>
              </a:ext>
            </a:extLst>
          </p:cNvPr>
          <p:cNvPicPr>
            <a:picLocks noChangeAspect="1"/>
          </p:cNvPicPr>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240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2B42CA1-6552-0A87-3426-620930277AD5}"/>
              </a:ext>
            </a:extLst>
          </p:cNvPr>
          <p:cNvSpPr>
            <a:spLocks noGrp="1"/>
          </p:cNvSpPr>
          <p:nvPr>
            <p:ph type="title"/>
          </p:nvPr>
        </p:nvSpPr>
        <p:spPr>
          <a:xfrm>
            <a:off x="640079" y="325369"/>
            <a:ext cx="4878977" cy="1956841"/>
          </a:xfrm>
        </p:spPr>
        <p:txBody>
          <a:bodyPr vert="horz" lIns="91440" tIns="45720" rIns="91440" bIns="45720" rtlCol="0" anchor="b">
            <a:normAutofit fontScale="90000"/>
          </a:bodyPr>
          <a:lstStyle/>
          <a:p>
            <a:pPr rtl="0"/>
            <a:r>
              <a:rPr lang="rw" sz="5400" dirty="0"/>
              <a:t>Kuki tugira amasomo y’ababyeyi?</a:t>
            </a:r>
            <a:endParaRPr lang="en-US" sz="5400" dirty="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1C5A7AE9-6DC8-E972-2451-2090CD5AB730}"/>
              </a:ext>
            </a:extLst>
          </p:cNvPr>
          <p:cNvSpPr>
            <a:spLocks noGrp="1"/>
          </p:cNvSpPr>
          <p:nvPr>
            <p:ph sz="half" idx="1"/>
          </p:nvPr>
        </p:nvSpPr>
        <p:spPr>
          <a:xfrm>
            <a:off x="640080" y="2872899"/>
            <a:ext cx="4243589" cy="3320668"/>
          </a:xfrm>
        </p:spPr>
        <p:txBody>
          <a:bodyPr vert="horz" lIns="91440" tIns="45720" rIns="91440" bIns="45720" rtlCol="0">
            <a:normAutofit fontScale="92500"/>
          </a:bodyPr>
          <a:lstStyle/>
          <a:p>
            <a:pPr rtl="0"/>
            <a:r>
              <a:rPr lang="rw" sz="2200" dirty="0"/>
              <a:t>Abenshi mu babyeyi ni ab’agaciro!</a:t>
            </a:r>
            <a:endParaRPr lang="en-US" sz="2200" dirty="0"/>
          </a:p>
          <a:p>
            <a:pPr rtl="0"/>
            <a:r>
              <a:rPr lang="rw" sz="2200" dirty="0"/>
              <a:t>Amategeko n’uburenganzira tugomba kumenya nk’ababyeyi muri Noruveje</a:t>
            </a:r>
            <a:endParaRPr lang="en-US" sz="2200" dirty="0"/>
          </a:p>
          <a:p>
            <a:pPr rtl="0"/>
            <a:r>
              <a:rPr lang="rw" sz="2200" dirty="0"/>
              <a:t>Inama nziza yo gufasha abana mu bihe bikomeye</a:t>
            </a:r>
            <a:endParaRPr lang="en-US" sz="2200" dirty="0"/>
          </a:p>
          <a:p>
            <a:pPr rtl="0"/>
            <a:r>
              <a:rPr lang="rw" sz="2200" dirty="0"/>
              <a:t>Ni hehe twagisha inama tugasaba n’ubufasha mu gihe twe cyangwa abana bacu dukeneye ubufasha?</a:t>
            </a:r>
            <a:endParaRPr lang="en-US" sz="2200" dirty="0"/>
          </a:p>
          <a:p>
            <a:pPr rtl="0"/>
            <a:endParaRPr lang="en-US" sz="2200" dirty="0"/>
          </a:p>
        </p:txBody>
      </p:sp>
      <p:pic>
        <p:nvPicPr>
          <p:cNvPr id="7" name="Plassholder for innhold 6" descr="Et bilde som inneholder klær, person, tegnefilm, sko&#10;&#10;Automatisk generert beskrivelse">
            <a:extLst>
              <a:ext uri="{FF2B5EF4-FFF2-40B4-BE49-F238E27FC236}">
                <a16:creationId xmlns:a16="http://schemas.microsoft.com/office/drawing/2014/main" id="{AB2607DE-B6A9-36CD-D7EF-109FE6745B9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1674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A9321B09-0158-7F98-ED64-76E6EB0D086A}"/>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w" sz="5400" dirty="0"/>
              <a:t>Porogaramu y’uyu munsi</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10D55914-E48B-350E-ACCC-5BA5A768D4F2}"/>
              </a:ext>
            </a:extLst>
          </p:cNvPr>
          <p:cNvSpPr>
            <a:spLocks noGrp="1"/>
          </p:cNvSpPr>
          <p:nvPr>
            <p:ph sz="half" idx="1"/>
          </p:nvPr>
        </p:nvSpPr>
        <p:spPr>
          <a:xfrm>
            <a:off x="640080" y="2872899"/>
            <a:ext cx="4243589" cy="3320668"/>
          </a:xfrm>
        </p:spPr>
        <p:txBody>
          <a:bodyPr vert="horz" lIns="91440" tIns="45720" rIns="91440" bIns="45720" rtlCol="0">
            <a:noAutofit/>
          </a:bodyPr>
          <a:lstStyle/>
          <a:p>
            <a:pPr rtl="0"/>
            <a:r>
              <a:rPr lang="rw" sz="2000" dirty="0"/>
              <a:t>Kumenyana</a:t>
            </a:r>
            <a:endParaRPr lang="en-US" sz="2000" dirty="0"/>
          </a:p>
          <a:p>
            <a:pPr rtl="0"/>
            <a:r>
              <a:rPr lang="rw" sz="2000" dirty="0"/>
              <a:t>Ubuzima bw’umuryango muri Noruveje</a:t>
            </a:r>
            <a:endParaRPr lang="en-US" sz="2000" dirty="0"/>
          </a:p>
          <a:p>
            <a:pPr lvl="1" rtl="0"/>
            <a:r>
              <a:rPr lang="rw" sz="1700" dirty="0"/>
              <a:t>Uburenganzira bwa muntu</a:t>
            </a:r>
            <a:endParaRPr lang="en-US" sz="1700" dirty="0"/>
          </a:p>
          <a:p>
            <a:pPr lvl="1" rtl="0"/>
            <a:r>
              <a:rPr lang="rw" sz="1700" dirty="0"/>
              <a:t>Amasezerano yerekeye uburenganzira bw’abana</a:t>
            </a:r>
            <a:endParaRPr lang="en-US" sz="1700" dirty="0"/>
          </a:p>
          <a:p>
            <a:pPr lvl="1" rtl="0"/>
            <a:r>
              <a:rPr lang="rw" sz="1700" dirty="0"/>
              <a:t>Andi mategeko n’ubundi burenganzira</a:t>
            </a:r>
            <a:endParaRPr lang="en-US" sz="1700" dirty="0"/>
          </a:p>
          <a:p>
            <a:pPr rtl="0"/>
            <a:r>
              <a:rPr lang="rw" sz="2000" dirty="0"/>
              <a:t>Ni hehe nakura ubufasha?</a:t>
            </a:r>
            <a:endParaRPr lang="en-US" sz="2000" dirty="0"/>
          </a:p>
          <a:p>
            <a:pPr rtl="0"/>
            <a:r>
              <a:rPr lang="rw" sz="2000" dirty="0"/>
              <a:t>Umukoro wo mu rugo</a:t>
            </a:r>
            <a:endParaRPr lang="en-US" sz="2000" dirty="0"/>
          </a:p>
        </p:txBody>
      </p:sp>
      <p:pic>
        <p:nvPicPr>
          <p:cNvPr id="6" name="Plassholder for innhold 5" descr="Et bilde som inneholder klær, person, tegnefilm, sko&#10;&#10;Automatisk generert beskrivelse">
            <a:extLst>
              <a:ext uri="{FF2B5EF4-FFF2-40B4-BE49-F238E27FC236}">
                <a16:creationId xmlns:a16="http://schemas.microsoft.com/office/drawing/2014/main" id="{FF5014AE-2E85-1494-C351-14EAAB6AD5E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0822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w" sz="4900" dirty="0"/>
              <a:t>Kumenyana</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w" sz="2200" dirty="0"/>
              <a:t>Ni nde uzagira uruhare muri aya masomo?</a:t>
            </a:r>
            <a:endParaRPr lang="en-US" sz="2200" dirty="0"/>
          </a:p>
          <a:p>
            <a:pPr rtl="0"/>
            <a:r>
              <a:rPr lang="rw" sz="2200" dirty="0"/>
              <a:t>Amazina</a:t>
            </a:r>
            <a:endParaRPr lang="en-US" sz="2200" dirty="0"/>
          </a:p>
          <a:p>
            <a:pPr rtl="0"/>
            <a:r>
              <a:rPr lang="rw" sz="2200" dirty="0"/>
              <a:t>Kuki cyangwa gute wahawe amazina yawe?</a:t>
            </a:r>
            <a:endParaRPr lang="en-US" sz="2200" dirty="0"/>
          </a:p>
        </p:txBody>
      </p:sp>
      <p:pic>
        <p:nvPicPr>
          <p:cNvPr id="6" name="Plassholder for innhold 5" descr="Et bilde som inneholder sko, himmel, klær, snø&#10;&#10;Automatisk generert beskrivelse">
            <a:extLst>
              <a:ext uri="{FF2B5EF4-FFF2-40B4-BE49-F238E27FC236}">
                <a16:creationId xmlns:a16="http://schemas.microsoft.com/office/drawing/2014/main" id="{2BB92DC4-5A12-D36C-00BA-0A0A30E812C2}"/>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9946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w" sz="4900" dirty="0"/>
              <a:t>Kumenyana – umwitozo</a:t>
            </a:r>
            <a:endParaRPr lang="en-US" sz="4900" dirty="0"/>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pPr rtl="0"/>
            <a:r>
              <a:rPr lang="rw" sz="2400" dirty="0"/>
              <a:t>“Akabindi k’ubwenge”</a:t>
            </a:r>
            <a:endParaRPr lang="en-US" sz="2400" dirty="0"/>
          </a:p>
          <a:p>
            <a:pPr rtl="0"/>
            <a:r>
              <a:rPr lang="rw" sz="2400" dirty="0"/>
              <a:t>Sangiza abandi ikintu cyiza wibuka cyangwa wabayemo kigufitiye akamaro kanini by’umwihariko</a:t>
            </a:r>
            <a:endParaRPr lang="en-US" sz="2400" dirty="0"/>
          </a:p>
          <a:p>
            <a:pPr rtl="0"/>
            <a:r>
              <a:rPr lang="rw" sz="2400" dirty="0"/>
              <a:t>Nk’urugero, gishobora kuba igikorwa cyakurutiye ibindi, fesitivali ifite akamaro kanini kuri wowe cyangwa igikorwa kidasanzwe mu buzima bwawe</a:t>
            </a:r>
            <a:endParaRPr lang="en-US" sz="2400" dirty="0"/>
          </a:p>
          <a:p>
            <a:pPr rtl="0"/>
            <a:endParaRPr lang="en-US" sz="2200" dirty="0"/>
          </a:p>
        </p:txBody>
      </p:sp>
      <p:pic>
        <p:nvPicPr>
          <p:cNvPr id="9" name="Plassholder for innhold 8" descr="Et bilde som inneholder sko, himmel, klær, snø&#10;&#10;Automatisk generert beskrivelse">
            <a:extLst>
              <a:ext uri="{FF2B5EF4-FFF2-40B4-BE49-F238E27FC236}">
                <a16:creationId xmlns:a16="http://schemas.microsoft.com/office/drawing/2014/main" id="{629F5B7B-D91A-6DC5-0042-549A2BEEA22C}"/>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310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9BC91331-56CD-F1F0-F651-FBB5C102E13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w" sz="5400" dirty="0"/>
              <a:t>Abana muri Noruveje</a:t>
            </a:r>
          </a:p>
        </p:txBody>
      </p:sp>
      <p:sp>
        <p:nvSpPr>
          <p:cNvPr id="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86B809DD-96D9-D084-07BC-321CB8A15069}"/>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rtl="0"/>
            <a:r>
              <a:rPr lang="rw" sz="2200" dirty="0"/>
              <a:t>Nk’umubyeyi muri Noruveje, uzahura n’ibigo byinshi bitandukanye:</a:t>
            </a:r>
            <a:endParaRPr lang="en-US" sz="2200" dirty="0"/>
          </a:p>
          <a:p>
            <a:pPr lvl="1" rtl="0"/>
            <a:r>
              <a:rPr lang="rw" sz="2200" dirty="0"/>
              <a:t>Ivuriro</a:t>
            </a:r>
            <a:endParaRPr lang="en-US" sz="2200" dirty="0"/>
          </a:p>
          <a:p>
            <a:pPr lvl="1" rtl="0"/>
            <a:r>
              <a:rPr lang="rw" sz="2200" dirty="0"/>
              <a:t>Muganga</a:t>
            </a:r>
            <a:endParaRPr lang="en-US" sz="2200" dirty="0"/>
          </a:p>
          <a:p>
            <a:pPr lvl="1" rtl="0"/>
            <a:r>
              <a:rPr lang="rw" sz="2200" dirty="0"/>
              <a:t>Amashuri y’incuke</a:t>
            </a:r>
            <a:endParaRPr lang="en-US" sz="2200" dirty="0"/>
          </a:p>
          <a:p>
            <a:pPr lvl="1" rtl="0"/>
            <a:r>
              <a:rPr lang="rw" sz="2200" dirty="0"/>
              <a:t>Amatsinda ahura nyuma y’amasomo (SFO)</a:t>
            </a:r>
          </a:p>
          <a:p>
            <a:pPr lvl="1" rtl="0"/>
            <a:r>
              <a:rPr lang="rw" sz="2200" dirty="0"/>
              <a:t>Ibikorwa bya siporo n’imyidagaduro</a:t>
            </a:r>
            <a:endParaRPr lang="en-US" sz="2200" dirty="0"/>
          </a:p>
        </p:txBody>
      </p:sp>
      <p:pic>
        <p:nvPicPr>
          <p:cNvPr id="7" name="Plassholder for innhold 6" descr="Et bilde som inneholder maling, fjell, tre, tegning&#10;&#10;Automatisk generert beskrivelse">
            <a:extLst>
              <a:ext uri="{FF2B5EF4-FFF2-40B4-BE49-F238E27FC236}">
                <a16:creationId xmlns:a16="http://schemas.microsoft.com/office/drawing/2014/main" id="{D2C0791A-3B69-E230-20C2-D676D30E8C1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9717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ED2881D3-F34B-56FF-2BA7-35B79C6ED71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w" sz="5400" dirty="0"/>
              <a:t>Sisitemu yo kwizerwa</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F3683760-6021-6A9C-C071-6A2FD5E52BEE}"/>
              </a:ext>
            </a:extLst>
          </p:cNvPr>
          <p:cNvSpPr>
            <a:spLocks noGrp="1"/>
          </p:cNvSpPr>
          <p:nvPr>
            <p:ph sz="half" idx="1"/>
          </p:nvPr>
        </p:nvSpPr>
        <p:spPr>
          <a:xfrm>
            <a:off x="640080" y="2872899"/>
            <a:ext cx="4568024" cy="3320668"/>
          </a:xfrm>
        </p:spPr>
        <p:txBody>
          <a:bodyPr vert="horz" lIns="91440" tIns="45720" rIns="91440" bIns="45720" rtlCol="0">
            <a:normAutofit/>
          </a:bodyPr>
          <a:lstStyle/>
          <a:p>
            <a:pPr rtl="0"/>
            <a:r>
              <a:rPr lang="rw" sz="2200" dirty="0"/>
              <a:t>Kwizeza imibereho myiza y’abana n’ababyeyi</a:t>
            </a:r>
          </a:p>
          <a:p>
            <a:pPr rtl="0"/>
            <a:r>
              <a:rPr lang="rw" sz="2200" dirty="0"/>
              <a:t>Amategeko n’amabwiriza bituma habaho igenzura</a:t>
            </a:r>
          </a:p>
          <a:p>
            <a:pPr rtl="0"/>
            <a:r>
              <a:rPr lang="rw" sz="2200" dirty="0"/>
              <a:t>Uburenganzira bw’abana</a:t>
            </a:r>
          </a:p>
          <a:p>
            <a:pPr rtl="0"/>
            <a:r>
              <a:rPr lang="rw" sz="2200" dirty="0"/>
              <a:t>Uburenganzira bw’ababyeyi</a:t>
            </a:r>
          </a:p>
          <a:p>
            <a:pPr rtl="0"/>
            <a:r>
              <a:rPr lang="rw" sz="2200" dirty="0"/>
              <a:t>Uburenganzira n’inshingano by’ababyeyi</a:t>
            </a:r>
          </a:p>
        </p:txBody>
      </p:sp>
      <p:pic>
        <p:nvPicPr>
          <p:cNvPr id="6" name="Plassholder for innhold 5" descr="Et bilde som inneholder sko, tegning, tegnefilm, clip art&#10;&#10;Automatisk generert beskrivelse">
            <a:extLst>
              <a:ext uri="{FF2B5EF4-FFF2-40B4-BE49-F238E27FC236}">
                <a16:creationId xmlns:a16="http://schemas.microsoft.com/office/drawing/2014/main" id="{20791834-0D7A-E731-AD57-AA6B38FCCFB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1051296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4404</Words>
  <Application>Microsoft Office PowerPoint</Application>
  <PresentationFormat>Widescreen</PresentationFormat>
  <Paragraphs>336</Paragraphs>
  <Slides>21</Slides>
  <Notes>21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Aptos</vt:lpstr>
      <vt:lpstr>Aptos Display</vt:lpstr>
      <vt:lpstr>Arial</vt:lpstr>
      <vt:lpstr>Calibri</vt:lpstr>
      <vt:lpstr>Helvetica</vt:lpstr>
      <vt:lpstr>Helvetica Neue</vt:lpstr>
      <vt:lpstr>Noto Serif</vt:lpstr>
      <vt:lpstr>Open Sans</vt:lpstr>
      <vt:lpstr>Söhne</vt:lpstr>
      <vt:lpstr>Office-tema</vt:lpstr>
      <vt:lpstr>Inama ya 1</vt:lpstr>
      <vt:lpstr>Porogaramu: Google Translate Gukoresha kamera</vt:lpstr>
      <vt:lpstr>Ikaze mu masomo y’ababyeyi!</vt:lpstr>
      <vt:lpstr>Kuki tugira amasomo y’ababyeyi?</vt:lpstr>
      <vt:lpstr>Porogaramu y’uyu munsi</vt:lpstr>
      <vt:lpstr>Kumenyana</vt:lpstr>
      <vt:lpstr>Kumenyana – umwitozo</vt:lpstr>
      <vt:lpstr>Abana muri Noruveje</vt:lpstr>
      <vt:lpstr>Sisitemu yo kwizerwa</vt:lpstr>
      <vt:lpstr>Uburenganzira bwa muntu</vt:lpstr>
      <vt:lpstr>Amasezerano yerekeye uburenganzira bw’abana</vt:lpstr>
      <vt:lpstr>Amasezerano yerekeye uburenganzira bw’abana</vt:lpstr>
      <vt:lpstr>Uburenganzira bwo kubaho ubuzima bwigenga buzira iterabwoba cyangwa urugomo</vt:lpstr>
      <vt:lpstr>Itegeko rigenga abana n’ababyeyi</vt:lpstr>
      <vt:lpstr>Uburenganzira bungana</vt:lpstr>
      <vt:lpstr>ABANTU BOSE bafite uburenganzira bungana</vt:lpstr>
      <vt:lpstr>Ababyeyi bifitiye icyizere = Abana bifitiye icyizere</vt:lpstr>
      <vt:lpstr>Ubuyobozi bw’ababyeyi</vt:lpstr>
      <vt:lpstr>Ni nde navugisha?</vt:lpstr>
      <vt:lpstr>Umukoro wo mu rugo/gutekereza ku kintu</vt:lpstr>
      <vt:lpstr>Imishumi n’aderesi by’ingenzi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2024-06-07T07:42:00Z</dcterms:created>
  <dcterms:modified xsi:type="dcterms:W3CDTF">2024-06-07T10:36:43Z</dcterms:modified>
</cp:coreProperties>
</file>