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3"/>
  </p:notesMasterIdLst>
  <p:sldIdLst>
    <p:sldId id="305" r:id="rId2"/>
    <p:sldId id="303" r:id="rId3"/>
    <p:sldId id="257" r:id="rId4"/>
    <p:sldId id="281" r:id="rId5"/>
    <p:sldId id="282" r:id="rId6"/>
    <p:sldId id="283" r:id="rId7"/>
    <p:sldId id="302" r:id="rId8"/>
    <p:sldId id="293" r:id="rId9"/>
    <p:sldId id="296" r:id="rId10"/>
    <p:sldId id="285" r:id="rId11"/>
    <p:sldId id="286" r:id="rId12"/>
    <p:sldId id="287" r:id="rId13"/>
    <p:sldId id="304" r:id="rId14"/>
    <p:sldId id="289" r:id="rId15"/>
    <p:sldId id="301" r:id="rId16"/>
    <p:sldId id="300" r:id="rId17"/>
    <p:sldId id="297" r:id="rId18"/>
    <p:sldId id="290" r:id="rId19"/>
    <p:sldId id="298" r:id="rId20"/>
    <p:sldId id="294" r:id="rId21"/>
    <p:sldId id="299" r:id="rId22"/>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0E371-D7A2-4AFC-B24D-A1A963E54320}" v="5" dt="2024-06-03T19:07:36.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1" autoAdjust="0"/>
    <p:restoredTop sz="95090" autoAdjust="0"/>
  </p:normalViewPr>
  <p:slideViewPr>
    <p:cSldViewPr snapToGrid="0">
      <p:cViewPr varScale="1">
        <p:scale>
          <a:sx n="111" d="100"/>
          <a:sy n="111" d="100"/>
        </p:scale>
        <p:origin x="6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CE32D66-6EA9-4900-8651-99DFC1D491D3}" type="datetimeFigureOut">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n"/>
              <a:t>Click to edit Master text styles</a:t>
            </a:r>
          </a:p>
          <a:p>
            <a:pPr lvl="1" rtl="0"/>
            <a:r>
              <a:rPr lang="ln"/>
              <a:t>Second level</a:t>
            </a:r>
          </a:p>
          <a:p>
            <a:pPr lvl="2" rtl="0"/>
            <a:r>
              <a:rPr lang="ln"/>
              <a:t>Third level</a:t>
            </a:r>
          </a:p>
          <a:p>
            <a:pPr lvl="3" rtl="0"/>
            <a:r>
              <a:rPr lang="ln"/>
              <a:t>Fourth level</a:t>
            </a:r>
          </a:p>
          <a:p>
            <a:pPr lvl="4" rtl="0"/>
            <a:r>
              <a:rPr lang="ln"/>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ln"/>
              <a:t>Kravene til kurset: </a:t>
            </a:r>
          </a:p>
          <a:p>
            <a:pPr rtl="0">
              <a:spcBef>
                <a:spcPct val="0"/>
              </a:spcBef>
              <a:spcAft>
                <a:spcPct val="0"/>
              </a:spcAft>
            </a:pPr>
            <a:endParaRPr lang="nb-NO" dirty="0"/>
          </a:p>
          <a:p>
            <a:pPr rtl="0">
              <a:spcBef>
                <a:spcPct val="0"/>
              </a:spcBef>
              <a:spcAft>
                <a:spcPct val="0"/>
              </a:spcAft>
            </a:pPr>
            <a:r>
              <a:rPr lang="ln"/>
              <a:t>I dette møtet skal foreldrene informeres om deres rettigheter og plikter, barns rettigheter og lovverk som omfatter de som nye foreldre i et nytt land. </a:t>
            </a:r>
            <a:endParaRPr lang="en-US" dirty="0"/>
          </a:p>
          <a:p>
            <a:pPr rtl="0">
              <a:spcBef>
                <a:spcPct val="0"/>
              </a:spcBef>
              <a:spcAft>
                <a:spcPct val="0"/>
              </a:spcAft>
            </a:pPr>
            <a:r>
              <a:rPr lang="ln"/>
              <a:t>Møtet skal ivareta barn og foreldres rettssikkerhet i Norge:</a:t>
            </a:r>
            <a:endParaRPr lang="nb-NO" dirty="0">
              <a:ea typeface="Calibri"/>
              <a:cs typeface="Calibri"/>
            </a:endParaRPr>
          </a:p>
          <a:p>
            <a:pPr rtl="0">
              <a:spcBef>
                <a:spcPct val="0"/>
              </a:spcBef>
              <a:spcAft>
                <a:spcPct val="0"/>
              </a:spcAft>
              <a:buFont typeface="Calibri"/>
              <a:buChar char="-"/>
            </a:pPr>
            <a:r>
              <a:rPr lang="ln">
                <a:hlinkClick r:id="rId3"/>
              </a:rPr>
              <a:t>Barn og unges rettigheter i Norge</a:t>
            </a:r>
            <a:r>
              <a:rPr lang="ln"/>
              <a:t> basert på </a:t>
            </a:r>
            <a:r>
              <a:rPr lang="ln">
                <a:hlinkClick r:id="rId4"/>
              </a:rPr>
              <a:t>Barnekonvensjonen</a:t>
            </a:r>
            <a:r>
              <a:rPr lang="ln"/>
              <a:t> og </a:t>
            </a:r>
            <a:r>
              <a:rPr lang="ln">
                <a:hlinkClick r:id="rId5"/>
              </a:rPr>
              <a:t>Grunnloven</a:t>
            </a:r>
            <a:endParaRPr lang="nb-NO" dirty="0">
              <a:ea typeface="Calibri" panose="020F0502020204030204"/>
              <a:cs typeface="Calibri" panose="020F0502020204030204"/>
            </a:endParaRPr>
          </a:p>
          <a:p>
            <a:pPr rtl="0">
              <a:spcBef>
                <a:spcPct val="0"/>
              </a:spcBef>
              <a:spcAft>
                <a:spcPct val="0"/>
              </a:spcAft>
              <a:buFont typeface="Calibri"/>
              <a:buChar char="-"/>
            </a:pPr>
            <a:r>
              <a:rPr lang="ln">
                <a:hlinkClick r:id="rId6"/>
              </a:rPr>
              <a:t>Menneskerettigheter i Norge</a:t>
            </a:r>
            <a:r>
              <a:rPr lang="ln" u="sng"/>
              <a:t>,</a:t>
            </a:r>
            <a:r>
              <a:rPr lang="ln"/>
              <a:t> foreldrenes </a:t>
            </a:r>
            <a:r>
              <a:rPr lang="ln">
                <a:hlinkClick r:id="rId7"/>
              </a:rPr>
              <a:t>rett til familieliv</a:t>
            </a:r>
            <a:r>
              <a:rPr lang="ln"/>
              <a:t> og </a:t>
            </a:r>
            <a:r>
              <a:rPr lang="ln">
                <a:hlinkClick r:id="rId8"/>
              </a:rPr>
              <a:t>barns rett til privatliv</a:t>
            </a:r>
            <a:r>
              <a:rPr lang="ln"/>
              <a:t> </a:t>
            </a:r>
            <a:endParaRPr lang="nb-NO" dirty="0">
              <a:ea typeface="Calibri" panose="020F0502020204030204"/>
              <a:cs typeface="Calibri"/>
            </a:endParaRPr>
          </a:p>
          <a:p>
            <a:pPr rtl="0">
              <a:spcBef>
                <a:spcPct val="0"/>
              </a:spcBef>
              <a:spcAft>
                <a:spcPct val="0"/>
              </a:spcAft>
              <a:buFont typeface="Calibri"/>
              <a:buChar char="-"/>
            </a:pPr>
            <a:r>
              <a:rPr lang="ln">
                <a:hlinkClick r:id="rId9"/>
              </a:rPr>
              <a:t>Rett til et fritt og selvstendig liv med frihet fra vold og trusler</a:t>
            </a:r>
            <a:r>
              <a:rPr lang="ln"/>
              <a:t> (*se egen beskrivelse av komponent)</a:t>
            </a:r>
            <a:endParaRPr lang="nb-NO" dirty="0">
              <a:ea typeface="Calibri" panose="020F0502020204030204"/>
              <a:cs typeface="Calibri"/>
            </a:endParaRPr>
          </a:p>
          <a:p>
            <a:pPr rtl="0">
              <a:spcBef>
                <a:spcPct val="0"/>
              </a:spcBef>
              <a:spcAft>
                <a:spcPct val="0"/>
              </a:spcAft>
              <a:buFont typeface="Calibri"/>
              <a:buChar char="-"/>
            </a:pPr>
            <a:r>
              <a:rPr lang="ln">
                <a:hlinkClick r:id="rId10"/>
              </a:rPr>
              <a:t>Lov om barn og foreldre</a:t>
            </a:r>
            <a:endParaRPr lang="nb-NO" dirty="0"/>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ln">
                <a:ea typeface="Calibri" panose="020F0502020204030204"/>
                <a:cs typeface="Calibri" panose="020F0502020204030204"/>
              </a:rPr>
              <a:t>TIL KURSLEDER:</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ln">
                <a:ea typeface="Calibri" panose="020F0502020204030204"/>
                <a:cs typeface="Calibri" panose="020F0502020204030204"/>
              </a:rPr>
              <a:t>Dette kurset skal være et utgangspunkt for kursdagene, og skal dekke de områdene dere må igjennom i følge rettingslinjene, men må ikke være et ordrett manus.</a:t>
            </a:r>
          </a:p>
          <a:p>
            <a:pPr rtl="0">
              <a:spcBef>
                <a:spcPct val="0"/>
              </a:spcBef>
              <a:spcAft>
                <a:spcPct val="0"/>
              </a:spcAft>
              <a:buFont typeface="Calibri"/>
              <a:buChar char="-"/>
            </a:pPr>
            <a:r>
              <a:rPr lang="ln">
                <a:ea typeface="Calibri" panose="020F0502020204030204"/>
                <a:cs typeface="Calibri" panose="020F0502020204030204"/>
              </a:rPr>
              <a:t>Alle sidene kan tilpasses, og du laster bare ned powerpointen og gjør de endringene du måtte ønske.</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ln">
                <a:ea typeface="Calibri" panose="020F0502020204030204"/>
                <a:cs typeface="Calibri" panose="020F0502020204030204"/>
              </a:rPr>
              <a:t>Det er enkelte tema og slides som er lagt opp slik at dere må tilpasse slik at innholdet passer inn i deres kommune.</a:t>
            </a:r>
          </a:p>
          <a:p>
            <a:pPr rtl="0">
              <a:spcBef>
                <a:spcPct val="0"/>
              </a:spcBef>
              <a:spcAft>
                <a:spcPct val="0"/>
              </a:spcAft>
              <a:buFont typeface="Calibri"/>
              <a:buChar char="-"/>
            </a:pPr>
            <a:r>
              <a:rPr lang="ln">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rtl="0">
              <a:spcBef>
                <a:spcPct val="0"/>
              </a:spcBef>
              <a:spcAft>
                <a:spcPct val="0"/>
              </a:spcAft>
              <a:buFont typeface="Calibri"/>
              <a:buChar char="-"/>
            </a:pPr>
            <a:r>
              <a:rPr lang="ln">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ln">
                <a:ea typeface="Calibri" panose="020F0502020204030204"/>
                <a:cs typeface="Calibri" panose="020F0502020204030204"/>
              </a:rPr>
              <a:t> Det er fint om dere får til en dialog mellom dere kursledere for å skape refleksjon underveis i kurset.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ln">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ln">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ln"/>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ln"/>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ln">
                <a:ea typeface="Calibri"/>
                <a:cs typeface="Calibri"/>
              </a:rPr>
              <a:t>https://vimeo.com/774728066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fontAlgn="base">
              <a:buFont typeface="Arial" panose="020B0604020202020204" pitchFamily="34" charset="0"/>
              <a:buChar char="•"/>
            </a:pPr>
            <a:r>
              <a:rPr lang="ln" b="0" i="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rtl="0" fontAlgn="base">
              <a:buFont typeface="Arial" panose="020B0604020202020204" pitchFamily="34" charset="0"/>
              <a:buChar char="•"/>
            </a:pPr>
            <a:r>
              <a:rPr lang="ln" b="0" i="0">
                <a:solidFill>
                  <a:srgbClr val="333333"/>
                </a:solidFill>
                <a:effectLst/>
                <a:latin typeface="Noto Serif"/>
                <a:ea typeface="Noto Serif"/>
                <a:cs typeface="Noto Serif"/>
              </a:rPr>
              <a:t>Nærmest alle land i verden har sluttet seg til barnekonvensjonen.</a:t>
            </a:r>
          </a:p>
          <a:p>
            <a:pPr rtl="0" fontAlgn="base">
              <a:buFont typeface="Arial" panose="020B0604020202020204" pitchFamily="34" charset="0"/>
              <a:buChar char="•"/>
            </a:pPr>
            <a:r>
              <a:rPr lang="ln" b="0" i="0">
                <a:solidFill>
                  <a:srgbClr val="333333"/>
                </a:solidFill>
                <a:effectLst/>
                <a:latin typeface="Noto Serif"/>
                <a:ea typeface="Noto Serif"/>
                <a:cs typeface="Noto Serif"/>
              </a:rPr>
              <a:t>Barnekonvensjonen er en avtale som skal sikre at alle barn skal ha de samme </a:t>
            </a:r>
            <a:r>
              <a:rPr lang="ln">
                <a:solidFill>
                  <a:srgbClr val="333333"/>
                </a:solidFill>
                <a:latin typeface="Noto Serif"/>
                <a:ea typeface="Noto Serif"/>
                <a:cs typeface="Noto Serif"/>
              </a:rPr>
              <a:t>grunnleggende </a:t>
            </a:r>
            <a:r>
              <a:rPr lang="ln" b="0" i="0">
                <a:solidFill>
                  <a:srgbClr val="333333"/>
                </a:solidFill>
                <a:effectLst/>
                <a:latin typeface="Noto Serif"/>
                <a:ea typeface="Noto Serif"/>
                <a:cs typeface="Noto Serif"/>
              </a:rPr>
              <a:t>rettigheter.</a:t>
            </a:r>
            <a:r>
              <a:rPr lang="ln">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rtl="0" fontAlgn="base"/>
            <a:r>
              <a:rPr lang="ln" b="0" i="0">
                <a:solidFill>
                  <a:srgbClr val="333333"/>
                </a:solidFill>
                <a:effectLst/>
                <a:latin typeface="Noto Serif"/>
                <a:ea typeface="Noto Serif"/>
                <a:cs typeface="Noto Serif"/>
              </a:rPr>
              <a:t>Til kursholder:</a:t>
            </a:r>
            <a:r>
              <a:rPr lang="ln">
                <a:solidFill>
                  <a:srgbClr val="333333"/>
                </a:solidFill>
                <a:latin typeface="Noto Serif"/>
                <a:ea typeface="Noto Serif"/>
                <a:cs typeface="Noto Serif"/>
              </a:rPr>
              <a:t> </a:t>
            </a:r>
          </a:p>
          <a:p>
            <a:pPr algn="l" rtl="0" fontAlgn="base">
              <a:buFont typeface="Arial" panose="020B0604020202020204" pitchFamily="34" charset="0"/>
              <a:buNone/>
            </a:pPr>
            <a:r>
              <a:rPr lang="ln"/>
              <a:t>Du kan for eksempel lese deg opp på barnekonvensjonen på UNICEF sine sider her: https://www.unicef.no/vart-arbeid/internasjonalt/barnekonvensjonen</a:t>
            </a:r>
          </a:p>
          <a:p>
            <a:pPr algn="l" rtl="0" fontAlgn="base">
              <a:buFont typeface="Arial" panose="020B0604020202020204" pitchFamily="34" charset="0"/>
              <a:buNone/>
            </a:pPr>
            <a:r>
              <a:rPr lang="ln"/>
              <a:t>Eller på barneombudets sider: https://www.barneombudet.no/for-barn-og-unge/barnekonvensjonen</a:t>
            </a:r>
          </a:p>
          <a:p>
            <a:pPr algn="l" rtl="0" fontAlgn="base">
              <a:buFont typeface="Arial" panose="020B0604020202020204" pitchFamily="34" charset="0"/>
              <a:buNone/>
            </a:pPr>
            <a:endParaRPr lang="nb-NO" dirty="0">
              <a:cs typeface="Calibri"/>
            </a:endParaRPr>
          </a:p>
          <a:p>
            <a:pPr algn="l" rtl="0" fontAlgn="base">
              <a:buFont typeface="Arial" panose="020B0604020202020204" pitchFamily="34" charset="0"/>
              <a:buChar char="•"/>
            </a:pPr>
            <a:endParaRPr lang="nb-NO" dirty="0"/>
          </a:p>
          <a:p>
            <a:pPr rtl="0" fontAlgn="base">
              <a:buFont typeface="Arial" panose="020B0604020202020204" pitchFamily="34" charset="0"/>
              <a:buChar char="•"/>
            </a:pPr>
            <a:r>
              <a:rPr lang="ln"/>
              <a:t>Handouts til dette temaet finner du for eksempel her:  https://www.reddbarna.no/content/uploads/sites/4/2024/02/BK_plakat_BOKMAL-3.pdf</a:t>
            </a:r>
            <a:endParaRPr lang="nb-NO" dirty="0">
              <a:cs typeface="Calibri"/>
            </a:endParaRPr>
          </a:p>
          <a:p>
            <a:pPr rtl="0"/>
            <a:r>
              <a:rPr lang="ln"/>
              <a:t>Denne siden er på norsk, men de kan bruke google translate for å oversette direkte. </a:t>
            </a:r>
          </a:p>
          <a:p>
            <a:pPr rtl="0"/>
            <a:endParaRPr lang="nb-NO" dirty="0">
              <a:cs typeface="Calibri"/>
            </a:endParaRPr>
          </a:p>
          <a:p>
            <a:pPr rtl="0"/>
            <a:r>
              <a:rPr lang="ln">
                <a:cs typeface="Calibri"/>
              </a:rPr>
              <a:t>Enkel plakat: https://www.plan-norge.no/vaart-arbeid/barnekonvensjonen/barnekonvensjonen-plakat-i-posten</a:t>
            </a:r>
          </a:p>
          <a:p>
            <a:pPr rtl="0"/>
            <a:endParaRPr lang="nb-NO" dirty="0"/>
          </a:p>
          <a:p>
            <a:pPr algn="l" rtl="0" fontAlgn="base">
              <a:buFont typeface="Arial" panose="020B0604020202020204" pitchFamily="34" charset="0"/>
              <a:buNone/>
            </a:pPr>
            <a:r>
              <a:rPr lang="ln" b="0" i="0">
                <a:solidFill>
                  <a:srgbClr val="333333"/>
                </a:solidFill>
                <a:effectLst/>
                <a:latin typeface="Noto Serif"/>
                <a:ea typeface="Noto Serif"/>
                <a:cs typeface="Noto Serif"/>
              </a:rPr>
              <a:t>.</a:t>
            </a:r>
          </a:p>
          <a:p>
            <a:pPr rtl="0"/>
            <a:br>
              <a:rPr lang="nb-NO" dirty="0">
                <a:cs typeface="+mn-lt"/>
              </a:rPr>
            </a:br>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Her er det fint om dere går kort igjennom noen av rettighetene og hva det vil si i praksis. Bruk eksempler som er relevant for gruppen. (Hent ut de eksemplene du synes passer best for eksempel fra sidene til Unicef eller barneombudet.).</a:t>
            </a:r>
          </a:p>
          <a:p>
            <a:pPr rtl="0"/>
            <a:endParaRPr lang="nb-NO" dirty="0"/>
          </a:p>
          <a:p>
            <a:pPr rtl="0"/>
            <a:r>
              <a:rPr lang="ln"/>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pPr rtl="0"/>
            <a:endParaRPr lang="nb-NO" dirty="0"/>
          </a:p>
          <a:p>
            <a:pPr rtl="0"/>
            <a:r>
              <a:rPr lang="ln"/>
              <a:t>Et annet eksempel er «til barnets beste», som betyr at alle bestemmelser som omhandler barn skal gjøres til deres beste, enten om det er snakk om bestemmelser for et enkelt barn, eller en gruppe barn i for eksempel kommunen</a:t>
            </a:r>
          </a:p>
          <a:p>
            <a:pPr rtl="0"/>
            <a:endParaRPr lang="nb-NO" dirty="0"/>
          </a:p>
          <a:p>
            <a:pPr rtl="0"/>
            <a:r>
              <a:rPr lang="ln"/>
              <a:t>Alle barn skal ha mulighet til å si sin mening hjemme, på skolen, eller i andre sammenhenger. De skal bli lyttet til og tatt på alvor. Det betyr ikke at barnet alltid skal få det som de vil, men de skal få ha muligheten til å si sin mening, </a:t>
            </a:r>
          </a:p>
          <a:p>
            <a:pPr rtl="0"/>
            <a:endParaRPr lang="nb-NO" dirty="0"/>
          </a:p>
          <a:p>
            <a:pPr rtl="0"/>
            <a:endParaRPr lang="nb-NO" dirty="0"/>
          </a:p>
          <a:p>
            <a:pPr rtl="0"/>
            <a:r>
              <a:rPr lang="ln"/>
              <a:t>(Bildet som er her er plakaten du kan du også printe ut som handout fra: https://www.unicef.no/vart-arbeid/internasjonalt/barnekonvensjonen )</a:t>
            </a:r>
          </a:p>
          <a:p>
            <a:pPr rtl="0"/>
            <a:endParaRPr lang="nb-NO" dirty="0"/>
          </a:p>
          <a:p>
            <a:pPr rtl="0"/>
            <a:endParaRPr lang="nb-NO" dirty="0"/>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Her  skal vi dvele litt ekstra ved retten til å ha et selvstendig liv uten vold og trusler, og hva det vil si. I Norge er det å forbudt å utsette voksne eller barn mot trusler og vold. </a:t>
            </a:r>
          </a:p>
          <a:p>
            <a:pPr rtl="0"/>
            <a:r>
              <a:rPr lang="ln"/>
              <a:t>Vold blir definert som både fysisk og psykisk vold, og negativ sosial kontroll. Her ønsker vi at dere stopper litt opp ved dette og finner på eksempler som viser ulike former for vold. </a:t>
            </a:r>
            <a:endParaRPr lang="nb-NO" dirty="0">
              <a:cs typeface="Calibri"/>
            </a:endParaRPr>
          </a:p>
          <a:p>
            <a:pPr rtl="0"/>
            <a:r>
              <a:rPr lang="ln"/>
              <a:t>For eksempel: </a:t>
            </a:r>
            <a:endParaRPr lang="nb-NO" dirty="0">
              <a:cs typeface="Calibri"/>
            </a:endParaRPr>
          </a:p>
          <a:p>
            <a:pPr rtl="0"/>
            <a:r>
              <a:rPr lang="ln"/>
              <a:t>Oppdragervold er ikke lov, ikke lov å slå eller fysisk straffe barn. </a:t>
            </a:r>
            <a:endParaRPr lang="nb-NO" dirty="0">
              <a:cs typeface="Calibri"/>
            </a:endParaRPr>
          </a:p>
          <a:p>
            <a:pPr rtl="0"/>
            <a:r>
              <a:rPr lang="ln"/>
              <a:t>Psykisk vold, ikke lov å true noen til å gjøre noe.</a:t>
            </a:r>
            <a:endParaRPr lang="nb-NO" dirty="0">
              <a:cs typeface="Calibri"/>
            </a:endParaRPr>
          </a:p>
          <a:p>
            <a:pPr rtl="0"/>
            <a:r>
              <a:rPr lang="ln"/>
              <a:t>Ikke lov å holde noen tilbake fra å kunne leve fritt, ved å for eksempel ikke la barna velge venner selv, eller hindre partneren din i å ha et sosialliv. </a:t>
            </a:r>
            <a:endParaRPr lang="nb-NO" dirty="0">
              <a:cs typeface="Calibri"/>
            </a:endParaRPr>
          </a:p>
          <a:p>
            <a:pPr rtl="0"/>
            <a:endParaRPr lang="nb-NO" dirty="0"/>
          </a:p>
          <a:p>
            <a:pPr rtl="0"/>
            <a:endParaRPr lang="nb-NO" dirty="0"/>
          </a:p>
          <a:p>
            <a:pPr rtl="0"/>
            <a:endParaRPr lang="nb-NO" dirty="0"/>
          </a:p>
          <a:p>
            <a:pPr rtl="0"/>
            <a:endParaRPr lang="nb-NO" dirty="0"/>
          </a:p>
          <a:p>
            <a:pPr rtl="0"/>
            <a:r>
              <a:rPr lang="ln">
                <a:hlinkClick r:id="rId3"/>
              </a:rPr>
              <a:t>https://www.barneombudet.no/for-barn-og-unge/dine-rettigheter/vold-og-overgrep</a:t>
            </a:r>
            <a:endParaRPr lang="nb-NO" dirty="0"/>
          </a:p>
          <a:p>
            <a:pPr rtl="0"/>
            <a:endParaRPr lang="nb-NO" dirty="0"/>
          </a:p>
          <a:p>
            <a:pPr rtl="0"/>
            <a:r>
              <a:rPr lang="ln"/>
              <a:t>Forslag til temaer å gå mer inn i: </a:t>
            </a:r>
          </a:p>
          <a:p>
            <a:pPr rtl="0"/>
            <a:r>
              <a:rPr lang="ln"/>
              <a:t>Hva er vold?</a:t>
            </a:r>
            <a:endParaRPr lang="nb-NO" dirty="0">
              <a:cs typeface="Calibri"/>
            </a:endParaRPr>
          </a:p>
          <a:p>
            <a:pPr rtl="0"/>
            <a:r>
              <a:rPr lang="ln"/>
              <a:t>Vold er et overgrep mot andre.</a:t>
            </a:r>
            <a:endParaRPr lang="nb-NO" dirty="0">
              <a:cs typeface="Calibri"/>
            </a:endParaRPr>
          </a:p>
          <a:p>
            <a:pPr rtl="0"/>
            <a:r>
              <a:rPr lang="ln"/>
              <a:t>Vold er alle handlinger som påfører en annen skade, smerte eller redsel.</a:t>
            </a:r>
            <a:endParaRPr lang="nb-NO" dirty="0">
              <a:cs typeface="Calibri"/>
            </a:endParaRPr>
          </a:p>
          <a:p>
            <a:pPr rtl="0"/>
            <a:r>
              <a:rPr lang="ln"/>
              <a:t>Vold kan være fysisk, psykisk, latent, seksuell og materiell. </a:t>
            </a:r>
            <a:endParaRPr lang="nb-NO" dirty="0">
              <a:cs typeface="Calibri"/>
            </a:endParaRPr>
          </a:p>
          <a:p>
            <a:pPr rtl="0"/>
            <a:r>
              <a:rPr lang="ln"/>
              <a:t>Hva er vold i nære relasjoner?</a:t>
            </a:r>
            <a:endParaRPr lang="nb-NO"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ln" b="0" i="0" u="none" strike="noStrike">
                <a:solidFill>
                  <a:srgbClr val="333333"/>
                </a:solidFill>
                <a:effectLst/>
                <a:latin typeface="Open Sans" panose="020F0502020204030204" pitchFamily="34" charset="0"/>
              </a:rPr>
              <a:t>Her kan illustrasjonen brukes for å vise at foreldrene sitter med likt ansvar. </a:t>
            </a:r>
          </a:p>
          <a:p>
            <a:pPr algn="l" rtl="0"/>
            <a:endParaRPr lang="nb-NO" b="0" i="0" u="none" strike="noStrike" dirty="0">
              <a:solidFill>
                <a:srgbClr val="333333"/>
              </a:solidFill>
              <a:effectLst/>
              <a:latin typeface="Open Sans" panose="020F0502020204030204" pitchFamily="34" charset="0"/>
            </a:endParaRPr>
          </a:p>
          <a:p>
            <a:pPr algn="l" rtl="0"/>
            <a:r>
              <a:rPr lang="ln" b="0" i="0" u="none" strike="noStrike">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rtl="0"/>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n" b="0" i="0" u="none" strike="noStrike">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n" b="0" i="0" u="none" strike="noStrike">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rtl="0"/>
            <a:endParaRPr lang="nb-NO" b="0" i="0" u="none" strike="noStrike" dirty="0">
              <a:solidFill>
                <a:srgbClr val="333333"/>
              </a:solidFill>
              <a:effectLst/>
              <a:latin typeface="Open Sans" panose="020B0606030504020204" pitchFamily="34" charset="0"/>
            </a:endParaRPr>
          </a:p>
          <a:p>
            <a:pPr algn="l" rtl="0"/>
            <a:r>
              <a:rPr lang="ln" b="0" i="0" u="none" strike="noStrike">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rtl="0"/>
            <a:endParaRPr lang="nb-NO" b="0" i="0" u="none" strike="noStrike" dirty="0">
              <a:solidFill>
                <a:srgbClr val="333333"/>
              </a:solidFill>
              <a:effectLst/>
              <a:latin typeface="Open Sans" panose="020B0606030504020204" pitchFamily="34" charset="0"/>
            </a:endParaRPr>
          </a:p>
          <a:p>
            <a:pPr algn="l" rtl="0"/>
            <a:r>
              <a:rPr lang="ln" b="0" i="0" u="none" strike="noStrike">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rtl="0"/>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Calibri"/>
              <a:buChar char="-"/>
            </a:pPr>
            <a:r>
              <a:rPr lang="ln">
                <a:ea typeface="Calibri"/>
                <a:cs typeface="Calibri"/>
              </a:rPr>
              <a:t>I tråd med menneskerettighetene er det viktig at alle mennesker I Norge har like rettigheter</a:t>
            </a:r>
            <a:endParaRPr lang="en-US" dirty="0">
              <a:ea typeface="Calibri"/>
              <a:cs typeface="Calibri"/>
            </a:endParaRPr>
          </a:p>
          <a:p>
            <a:pPr marL="171450" indent="-171450" rtl="0">
              <a:buFont typeface="Calibri"/>
              <a:buChar char="-"/>
            </a:pPr>
            <a:r>
              <a:rPr lang="ln">
                <a:ea typeface="Calibri"/>
                <a:cs typeface="Calibri"/>
              </a:rPr>
              <a:t>Det gjelder for kvinner og menn – uavhengig av legning, uavhengig av religionstilhørighet, uavhengig av nedsatt funksjonsevne, sykdom (m.m...)</a:t>
            </a:r>
          </a:p>
          <a:p>
            <a:pPr rtl="0"/>
            <a:endParaRPr lang="nb-NO" dirty="0"/>
          </a:p>
          <a:p>
            <a:pPr algn="l" rtl="0" fontAlgn="base"/>
            <a:r>
              <a:rPr lang="ln" sz="1800" b="0" i="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rtl="0" fontAlgn="base"/>
            <a:r>
              <a:rPr lang="ln" sz="1800" b="0" i="0">
                <a:solidFill>
                  <a:srgbClr val="000000"/>
                </a:solidFill>
                <a:effectLst/>
                <a:highlight>
                  <a:srgbClr val="FFFFFF"/>
                </a:highlight>
                <a:latin typeface="Aptos" panose="020B0004020202020204" pitchFamily="34" charset="0"/>
              </a:rPr>
              <a:t>Når en minoritet fratas sine rettigheter, så følger andre etter. </a:t>
            </a:r>
          </a:p>
          <a:p>
            <a:pPr algn="l" rtl="0" fontAlgn="base"/>
            <a:r>
              <a:rPr lang="ln" sz="1800" b="0" i="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rtl="0" fontAlgn="base"/>
            <a:r>
              <a:rPr lang="ln"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ea typeface="Calibri"/>
                <a:cs typeface="Calibri"/>
              </a:rPr>
              <a:t>Stikkord til manus :</a:t>
            </a:r>
          </a:p>
          <a:p>
            <a:pPr marL="171450" indent="-171450" rtl="0">
              <a:buFont typeface="Calibri"/>
              <a:buChar char="-"/>
            </a:pPr>
            <a:r>
              <a:rPr lang="ln">
                <a:ea typeface="Calibri"/>
                <a:cs typeface="Calibri"/>
              </a:rPr>
              <a:t>I tråd med menneskerettighetene er det viktig at alle mennesker I Norge har like rettigheter</a:t>
            </a:r>
            <a:endParaRPr lang="en-US" dirty="0">
              <a:ea typeface="Calibri"/>
              <a:cs typeface="Calibri"/>
            </a:endParaRPr>
          </a:p>
          <a:p>
            <a:pPr marL="171450" indent="-171450" rtl="0">
              <a:buFont typeface="Calibri"/>
              <a:buChar char="-"/>
            </a:pPr>
            <a:r>
              <a:rPr lang="ln">
                <a:ea typeface="Calibri"/>
                <a:cs typeface="Calibri"/>
              </a:rPr>
              <a:t>Det gjelder for kvinner og menn – uavhengig av legning, uavhengig av religionstilhørighet, uavhengig av nedsatt funksjonsevne, sykdom (m.m...)</a:t>
            </a:r>
          </a:p>
          <a:p>
            <a:pPr marL="171450" indent="-171450" rtl="0">
              <a:buFont typeface="Calibri"/>
              <a:buChar char="-"/>
            </a:pPr>
            <a:endParaRPr lang="en-US">
              <a:ea typeface="Calibri"/>
              <a:cs typeface="Calibri"/>
            </a:endParaRPr>
          </a:p>
          <a:p>
            <a:pPr algn="l" rtl="0" fontAlgn="base"/>
            <a:r>
              <a:rPr lang="ln"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rtl="0" fontAlgn="base"/>
            <a:r>
              <a:rPr lang="ln" sz="1800" b="0" i="0">
                <a:solidFill>
                  <a:srgbClr val="000000"/>
                </a:solidFill>
                <a:effectLst/>
                <a:highlight>
                  <a:srgbClr val="FFFFFF"/>
                </a:highlight>
                <a:latin typeface="Aptos" panose="020B0004020202020204" pitchFamily="34" charset="0"/>
              </a:rPr>
              <a:t>Når en minoritet fratas sine rettigheter, så følger andre etter. </a:t>
            </a:r>
          </a:p>
          <a:p>
            <a:pPr algn="l" rtl="0" fontAlgn="base"/>
            <a:r>
              <a:rPr lang="ln"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rtl="0" fontAlgn="base"/>
            <a:r>
              <a:rPr lang="ln"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rtl="0">
              <a:buFont typeface="Calibri"/>
              <a:buChar char="-"/>
            </a:pPr>
            <a:endParaRPr lang="en-US">
              <a:ea typeface="Calibri"/>
              <a:cs typeface="Calibri"/>
            </a:endParaRPr>
          </a:p>
          <a:p>
            <a:pPr rtl="0"/>
            <a:endParaRPr lang="nb-NO"/>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lnSpc>
                <a:spcPct val="90000"/>
              </a:lnSpc>
              <a:spcBef>
                <a:spcPts val="1000"/>
              </a:spcBef>
            </a:pPr>
            <a:r>
              <a:rPr lang="ln">
                <a:ea typeface="Calibri" panose="020F0502020204030204"/>
                <a:cs typeface="Calibri" panose="020F0502020204030204"/>
              </a:rPr>
              <a:t>Stikkord til manus: </a:t>
            </a:r>
          </a:p>
          <a:p>
            <a:pPr marL="171450" indent="-171450" rtl="0">
              <a:lnSpc>
                <a:spcPct val="90000"/>
              </a:lnSpc>
              <a:spcBef>
                <a:spcPts val="1000"/>
              </a:spcBef>
              <a:buFont typeface="Calibri"/>
              <a:buChar char="-"/>
            </a:pPr>
            <a:r>
              <a:rPr lang="ln">
                <a:ea typeface="Calibri" panose="020F0502020204030204"/>
                <a:cs typeface="Calibri" panose="020F0502020204030204"/>
              </a:rPr>
              <a:t>Basert på menneskerettighetene så legges det mye vekt på trygghet for foreldre i Norge. </a:t>
            </a:r>
          </a:p>
          <a:p>
            <a:pPr marL="171450" indent="-171450" rtl="0">
              <a:lnSpc>
                <a:spcPct val="90000"/>
              </a:lnSpc>
              <a:spcBef>
                <a:spcPts val="1000"/>
              </a:spcBef>
              <a:buFont typeface="Calibri"/>
              <a:buChar char="-"/>
            </a:pPr>
            <a:r>
              <a:rPr lang="ln">
                <a:ea typeface="Calibri" panose="020F0502020204030204"/>
                <a:cs typeface="Calibri" panose="020F0502020204030204"/>
              </a:rPr>
              <a:t>Å komme til et nytt land oppleves gjerne utrygt både for foreldre og barn (si noe allemenngyldig her om trygghet å det å være foreldre..?)</a:t>
            </a:r>
          </a:p>
          <a:p>
            <a:pPr marL="171450" indent="-171450" rtl="0">
              <a:lnSpc>
                <a:spcPct val="90000"/>
              </a:lnSpc>
              <a:spcBef>
                <a:spcPts val="1000"/>
              </a:spcBef>
              <a:buFont typeface="Calibri"/>
              <a:buChar char="-"/>
            </a:pPr>
            <a:r>
              <a:rPr lang="ln">
                <a:ea typeface="Calibri" panose="020F0502020204030204"/>
                <a:cs typeface="Calibri" panose="020F0502020204030204"/>
              </a:rPr>
              <a:t>Foreldre har ansvar for å støtte barn...</a:t>
            </a:r>
          </a:p>
          <a:p>
            <a:pPr rtl="0">
              <a:lnSpc>
                <a:spcPct val="90000"/>
              </a:lnSpc>
              <a:spcBef>
                <a:spcPts val="1000"/>
              </a:spcBef>
            </a:pPr>
            <a:endParaRPr lang="nb-NO" dirty="0">
              <a:ea typeface="Calibri" panose="020F0502020204030204"/>
              <a:cs typeface="Calibri" panose="020F0502020204030204"/>
            </a:endParaRPr>
          </a:p>
          <a:p>
            <a:pPr rtl="0">
              <a:lnSpc>
                <a:spcPct val="90000"/>
              </a:lnSpc>
              <a:spcBef>
                <a:spcPts val="1000"/>
              </a:spcBef>
            </a:pPr>
            <a:r>
              <a:rPr lang="ln">
                <a:ea typeface="Calibri" panose="020F0502020204030204"/>
                <a:cs typeface="Calibri" panose="020F0502020204030204"/>
              </a:rPr>
              <a:t>----------------------------------------------</a:t>
            </a:r>
          </a:p>
          <a:p>
            <a:pPr marL="514350" indent="-514350" rtl="0">
              <a:lnSpc>
                <a:spcPct val="90000"/>
              </a:lnSpc>
              <a:spcBef>
                <a:spcPts val="1000"/>
              </a:spcBef>
              <a:buFont typeface="Calibri"/>
              <a:buChar char="-"/>
            </a:pPr>
            <a:endParaRPr lang="nb-NO" dirty="0">
              <a:ea typeface="Calibri" panose="020F0502020204030204"/>
              <a:cs typeface="Calibri" panose="020F0502020204030204"/>
            </a:endParaRPr>
          </a:p>
          <a:p>
            <a:pPr marL="514350" indent="-514350" rtl="0">
              <a:lnSpc>
                <a:spcPct val="90000"/>
              </a:lnSpc>
              <a:spcBef>
                <a:spcPts val="1000"/>
              </a:spcBef>
              <a:buFont typeface="Calibri"/>
              <a:buChar char="-"/>
            </a:pPr>
            <a:r>
              <a:rPr lang="ln"/>
              <a:t>Foreldre har ansvaret for å støtte barns utvikling. Gi trygghet, kjærlighet og grenser. </a:t>
            </a:r>
            <a:endParaRPr lang="en-US" dirty="0">
              <a:ea typeface="Calibri"/>
              <a:cs typeface="Calibri"/>
            </a:endParaRPr>
          </a:p>
          <a:p>
            <a:pPr marL="514350" indent="-514350" rtl="0">
              <a:lnSpc>
                <a:spcPct val="90000"/>
              </a:lnSpc>
              <a:spcBef>
                <a:spcPts val="1000"/>
              </a:spcBef>
              <a:buFont typeface="Calibri"/>
              <a:buChar char="-"/>
            </a:pPr>
            <a:r>
              <a:rPr lang="ln"/>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Fortell litt om hva slags foreldreveiledningstilbud som finnes i deres kommune. </a:t>
            </a:r>
          </a:p>
          <a:p>
            <a:pPr rtl="0"/>
            <a:r>
              <a:rPr lang="ln"/>
              <a:t>Hvordan det er lagt opp?</a:t>
            </a:r>
          </a:p>
          <a:p>
            <a:pPr rtl="0"/>
            <a:r>
              <a:rPr lang="ln"/>
              <a:t>Hvem er det typisk som deltar?</a:t>
            </a:r>
          </a:p>
          <a:p>
            <a:pPr rtl="0"/>
            <a:r>
              <a:rPr lang="ln"/>
              <a:t>Hvordan en melder en seg på?</a:t>
            </a:r>
          </a:p>
          <a:p>
            <a:pPr rtl="0"/>
            <a:endParaRPr lang="nb-NO" dirty="0"/>
          </a:p>
          <a:p>
            <a:pPr rtl="0"/>
            <a:r>
              <a:rPr lang="ln"/>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ea typeface="Calibri"/>
                <a:cs typeface="Calibri"/>
              </a:rPr>
              <a:t>Skriv inn relevante tjenester dere har I kommunen. </a:t>
            </a:r>
          </a:p>
          <a:p>
            <a:pPr rtl="0"/>
            <a:endParaRPr lang="en-US" dirty="0">
              <a:ea typeface="Calibri"/>
              <a:cs typeface="Calibri"/>
            </a:endParaRPr>
          </a:p>
          <a:p>
            <a:pPr rtl="0"/>
            <a:r>
              <a:rPr lang="ln">
                <a:ea typeface="Calibri"/>
                <a:cs typeface="Calibri"/>
              </a:rPr>
              <a:t>Stikkord til manus: </a:t>
            </a:r>
          </a:p>
          <a:p>
            <a:pPr marL="171450" indent="-171450" rtl="0">
              <a:buFont typeface="Calibri"/>
              <a:buChar char="-"/>
            </a:pPr>
            <a:r>
              <a:rPr lang="ln">
                <a:ea typeface="Calibri"/>
                <a:cs typeface="Calibri"/>
              </a:rPr>
              <a:t>Foreldre er ikke alene med oppgaven</a:t>
            </a:r>
            <a:endParaRPr lang="en-US" dirty="0">
              <a:ea typeface="Calibri"/>
              <a:cs typeface="Calibri"/>
            </a:endParaRPr>
          </a:p>
          <a:p>
            <a:pPr marL="171450" indent="-171450" rtl="0">
              <a:buFont typeface="Calibri"/>
              <a:buChar char="-"/>
            </a:pPr>
            <a:r>
              <a:rPr lang="ln">
                <a:ea typeface="Calibri"/>
                <a:cs typeface="Calibri"/>
              </a:rPr>
              <a:t>Det er flere steder hvor du kan be om hjelp når du har spørsmål slik som flytkningetjenesten, kommunale tjenester, barnevernstjenesten (viktig å få nevnt allerede første kursdag), skolehelsetjenester, helsestasjon m fl. </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Her er en slide for å oppmuntre deltagerne til å bruke google translate om de trenger det.</a:t>
            </a:r>
          </a:p>
          <a:p>
            <a:pPr rtl="0"/>
            <a:r>
              <a:rPr lang="ln"/>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ln" b="1" i="0">
                <a:solidFill>
                  <a:srgbClr val="0D0D0D"/>
                </a:solidFill>
                <a:effectLst/>
                <a:highlight>
                  <a:srgbClr val="FFFFFF"/>
                </a:highlight>
                <a:latin typeface="Söhne"/>
              </a:rPr>
              <a:t>Alternativ til hjemmeoppgaven. </a:t>
            </a:r>
          </a:p>
          <a:p>
            <a:pPr algn="l" rtl="0"/>
            <a:endParaRPr lang="nb-NO" b="1" i="0" dirty="0">
              <a:solidFill>
                <a:srgbClr val="0D0D0D"/>
              </a:solidFill>
              <a:effectLst/>
              <a:highlight>
                <a:srgbClr val="FFFFFF"/>
              </a:highlight>
              <a:latin typeface="Söhne"/>
            </a:endParaRPr>
          </a:p>
          <a:p>
            <a:pPr algn="l" rtl="0"/>
            <a:r>
              <a:rPr lang="ln" b="1" i="0">
                <a:solidFill>
                  <a:srgbClr val="0D0D0D"/>
                </a:solidFill>
                <a:effectLst/>
                <a:highlight>
                  <a:srgbClr val="FFFFFF"/>
                </a:highlight>
                <a:latin typeface="Söhne"/>
              </a:rPr>
              <a:t>Hjemmeoppgave: "Mitt nye samfunn"</a:t>
            </a:r>
          </a:p>
          <a:p>
            <a:pPr algn="l" rtl="0"/>
            <a:r>
              <a:rPr lang="ln" b="1" i="0">
                <a:solidFill>
                  <a:srgbClr val="0D0D0D"/>
                </a:solidFill>
                <a:effectLst/>
                <a:highlight>
                  <a:srgbClr val="FFFFFF"/>
                </a:highlight>
                <a:latin typeface="Söhne"/>
              </a:rPr>
              <a:t>Formål:</a:t>
            </a:r>
            <a:r>
              <a:rPr lang="ln" b="0" i="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rtl="0"/>
            <a:r>
              <a:rPr lang="ln" b="1" i="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rtl="0">
              <a:buFont typeface="+mj-lt"/>
              <a:buAutoNum type="arabicPeriod"/>
            </a:pPr>
            <a:r>
              <a:rPr lang="ln" b="1" i="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ln" b="1" i="0">
                <a:solidFill>
                  <a:srgbClr val="0D0D0D"/>
                </a:solidFill>
                <a:effectLst/>
                <a:highlight>
                  <a:srgbClr val="FFFFFF"/>
                </a:highlight>
                <a:latin typeface="Söhne"/>
              </a:rPr>
              <a:t>Behov:</a:t>
            </a:r>
            <a:r>
              <a:rPr lang="ln" b="0" i="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rtl="0">
              <a:buFont typeface="+mj-lt"/>
              <a:buAutoNum type="arabicPeriod"/>
            </a:pPr>
            <a:r>
              <a:rPr lang="ln" b="1" i="0">
                <a:solidFill>
                  <a:srgbClr val="0D0D0D"/>
                </a:solidFill>
                <a:effectLst/>
                <a:highlight>
                  <a:srgbClr val="FFFFFF"/>
                </a:highlight>
                <a:latin typeface="Söhne"/>
              </a:rPr>
              <a:t>Bekymringer:</a:t>
            </a:r>
            <a:r>
              <a:rPr lang="ln" b="0" i="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rtl="0">
              <a:buFont typeface="+mj-lt"/>
              <a:buAutoNum type="arabicPeriod"/>
            </a:pPr>
            <a:r>
              <a:rPr lang="ln" b="1" i="0">
                <a:solidFill>
                  <a:srgbClr val="0D0D0D"/>
                </a:solidFill>
                <a:effectLst/>
                <a:highlight>
                  <a:srgbClr val="FFFFFF"/>
                </a:highlight>
                <a:latin typeface="Söhne"/>
              </a:rPr>
              <a:t>Forskjeller:</a:t>
            </a:r>
            <a:r>
              <a:rPr lang="ln" b="0" i="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rtl="0">
              <a:buFont typeface="+mj-lt"/>
              <a:buAutoNum type="arabicPeriod"/>
            </a:pPr>
            <a:r>
              <a:rPr lang="ln" b="1" i="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ln" b="0" i="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rtl="0">
              <a:buFont typeface="+mj-lt"/>
              <a:buAutoNum type="arabicPeriod"/>
            </a:pPr>
            <a:r>
              <a:rPr lang="ln" b="0" i="0">
                <a:solidFill>
                  <a:srgbClr val="0D0D0D"/>
                </a:solidFill>
                <a:effectLst/>
                <a:highlight>
                  <a:srgbClr val="FFFFFF"/>
                </a:highlight>
                <a:latin typeface="Söhne"/>
              </a:rPr>
              <a:t>Be dem om å velge ett bilde de liker best og skrive en kort tekst om hvorfor dette stedet virket interessant eller viktig for dem.</a:t>
            </a:r>
          </a:p>
          <a:p>
            <a:pPr algn="l" rtl="0">
              <a:buFont typeface="+mj-lt"/>
              <a:buAutoNum type="arabicPeriod"/>
            </a:pPr>
            <a:r>
              <a:rPr lang="ln" b="1" i="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ln" b="0" i="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rtl="0"/>
            <a:r>
              <a:rPr lang="ln" b="1" i="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rtl="0">
              <a:buFont typeface="Arial" panose="020B0604020202020204" pitchFamily="34" charset="0"/>
              <a:buChar char="•"/>
            </a:pPr>
            <a:r>
              <a:rPr lang="ln" b="0" i="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rtl="0">
              <a:buFont typeface="Arial" panose="020B0604020202020204" pitchFamily="34" charset="0"/>
              <a:buChar char="•"/>
            </a:pPr>
            <a:r>
              <a:rPr lang="ln" b="0" i="0">
                <a:solidFill>
                  <a:srgbClr val="0D0D0D"/>
                </a:solidFill>
                <a:effectLst/>
                <a:highlight>
                  <a:srgbClr val="FFFFFF"/>
                </a:highlight>
                <a:latin typeface="Söhne"/>
              </a:rPr>
              <a:t>Oppfordre dem til å være kreative og ærlige i sine refleksjoner.</a:t>
            </a:r>
          </a:p>
          <a:p>
            <a:pPr algn="l" rtl="0">
              <a:buFont typeface="Arial" panose="020B0604020202020204" pitchFamily="34" charset="0"/>
              <a:buChar char="•"/>
            </a:pPr>
            <a:r>
              <a:rPr lang="ln" b="0" i="0">
                <a:solidFill>
                  <a:srgbClr val="0D0D0D"/>
                </a:solidFill>
                <a:effectLst/>
                <a:highlight>
                  <a:srgbClr val="FFFFFF"/>
                </a:highlight>
                <a:latin typeface="Söhne"/>
              </a:rPr>
              <a:t>Minn dem på at alle personlige refleksjoner vil bli behandlet med respekt og konfidensialitet.</a:t>
            </a:r>
          </a:p>
          <a:p>
            <a:pPr algn="l" rtl="0"/>
            <a:r>
              <a:rPr lang="ln" b="0" i="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ln">
                <a:ea typeface="Calibri"/>
                <a:cs typeface="Calibri"/>
              </a:rPr>
              <a:t>Stikkord til manus: </a:t>
            </a:r>
            <a:endParaRPr lang="nb-NO" dirty="0"/>
          </a:p>
          <a:p>
            <a:pPr marL="171450" indent="-171450" rtl="0">
              <a:spcBef>
                <a:spcPct val="0"/>
              </a:spcBef>
              <a:spcAft>
                <a:spcPct val="0"/>
              </a:spcAft>
              <a:buFont typeface="Calibri"/>
              <a:buChar char="-"/>
            </a:pPr>
            <a:r>
              <a:rPr lang="ln">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ln">
                <a:ea typeface="Calibri" panose="020F0502020204030204"/>
                <a:cs typeface="Calibri" panose="020F0502020204030204"/>
              </a:rPr>
              <a:t>Her følger det en del lenker til sider på internett dere kan finne mer informasjon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ln">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spcBef>
                <a:spcPct val="0"/>
              </a:spcBef>
              <a:spcAft>
                <a:spcPct val="0"/>
              </a:spcAft>
              <a:buFont typeface="Calibri"/>
              <a:buChar char="-"/>
            </a:pPr>
            <a:r>
              <a:rPr lang="ln">
                <a:cs typeface="Calibri"/>
              </a:rPr>
              <a:t>Skriv inn navnet ditt i powerpointen. </a:t>
            </a:r>
          </a:p>
          <a:p>
            <a:pPr marL="171450" indent="-171450" rtl="0">
              <a:spcBef>
                <a:spcPct val="0"/>
              </a:spcBef>
              <a:spcAft>
                <a:spcPct val="0"/>
              </a:spcAft>
              <a:buFont typeface="Calibri"/>
              <a:buChar char="-"/>
            </a:pPr>
            <a:endParaRPr lang="nb-NO" dirty="0">
              <a:cs typeface="Calibri"/>
            </a:endParaRPr>
          </a:p>
          <a:p>
            <a:pPr marL="171450" indent="-171450" rtl="0">
              <a:spcBef>
                <a:spcPct val="0"/>
              </a:spcBef>
              <a:spcAft>
                <a:spcPct val="0"/>
              </a:spcAft>
              <a:buFont typeface="Calibri"/>
              <a:buChar char="-"/>
            </a:pPr>
            <a:r>
              <a:rPr lang="ln">
                <a:cs typeface="Calibri"/>
              </a:rPr>
              <a:t>Først og fremst vil ønske deg som forelder og ditt barn velkommen til Norge. </a:t>
            </a:r>
          </a:p>
          <a:p>
            <a:pPr marL="171450" indent="-171450" rtl="0">
              <a:spcBef>
                <a:spcPct val="0"/>
              </a:spcBef>
              <a:spcAft>
                <a:spcPct val="0"/>
              </a:spcAft>
              <a:buFont typeface="Calibri"/>
              <a:buChar char="-"/>
            </a:pPr>
            <a:endParaRPr lang="nb-NO" dirty="0">
              <a:ea typeface="Calibri" panose="020F0502020204030204"/>
              <a:cs typeface="Calibri"/>
            </a:endParaRPr>
          </a:p>
          <a:p>
            <a:pPr marL="171450" indent="-171450" rtl="0">
              <a:spcBef>
                <a:spcPct val="0"/>
              </a:spcBef>
              <a:spcAft>
                <a:spcPct val="0"/>
              </a:spcAft>
              <a:buFont typeface="Calibri"/>
              <a:buChar char="-"/>
            </a:pPr>
            <a:r>
              <a:rPr lang="ln">
                <a:ea typeface="Calibri" panose="020F0502020204030204"/>
                <a:cs typeface="Calibri"/>
              </a:rPr>
              <a:t>Og Velkommen til foreldrekurs!</a:t>
            </a:r>
          </a:p>
          <a:p>
            <a:pPr marL="171450" indent="-171450" rtl="0">
              <a:spcBef>
                <a:spcPct val="0"/>
              </a:spcBef>
              <a:spcAft>
                <a:spcPct val="0"/>
              </a:spcAft>
              <a:buFont typeface="Calibri"/>
              <a:buChar char="-"/>
            </a:pPr>
            <a:r>
              <a:rPr lang="ln">
                <a:ea typeface="Calibri" panose="020F0502020204030204"/>
                <a:cs typeface="Calibri"/>
              </a:rPr>
              <a:t>Mitt navn er...</a:t>
            </a:r>
          </a:p>
          <a:p>
            <a:pPr rtl="0">
              <a:spcBef>
                <a:spcPct val="0"/>
              </a:spcBef>
              <a:spcAft>
                <a:spcPct val="0"/>
              </a:spcAft>
            </a:pPr>
            <a:endParaRPr lang="nb-NO" dirty="0">
              <a:ea typeface="Calibri" panose="020F0502020204030204"/>
              <a:cs typeface="Calibri"/>
            </a:endParaRPr>
          </a:p>
          <a:p>
            <a:pPr rtl="0">
              <a:spcBef>
                <a:spcPct val="0"/>
              </a:spcBef>
              <a:spcAft>
                <a:spcPct val="0"/>
              </a:spcAft>
            </a:pPr>
            <a:r>
              <a:rPr lang="ln">
                <a:ea typeface="Calibri" panose="020F0502020204030204"/>
                <a:cs typeface="Calibri"/>
              </a:rPr>
              <a:t>-------------------------------------------------</a:t>
            </a:r>
            <a:endParaRPr lang="nb-NO" dirty="0">
              <a:cs typeface="Calibri"/>
            </a:endParaRPr>
          </a:p>
          <a:p>
            <a:pPr rtl="0">
              <a:spcBef>
                <a:spcPct val="0"/>
              </a:spcBef>
              <a:spcAft>
                <a:spcPct val="0"/>
              </a:spcAft>
            </a:pPr>
            <a:endParaRPr lang="nb-NO" dirty="0">
              <a:cs typeface="Calibri"/>
            </a:endParaRPr>
          </a:p>
          <a:p>
            <a:pPr rtl="0">
              <a:spcBef>
                <a:spcPct val="0"/>
              </a:spcBef>
              <a:spcAft>
                <a:spcPct val="0"/>
              </a:spcAft>
            </a:pPr>
            <a:endParaRPr lang="nb-NO" dirty="0"/>
          </a:p>
          <a:p>
            <a:pPr rtl="0">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rtlCol="0"/>
          <a:lstStyle/>
          <a:p>
            <a:pPr rtl="0"/>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ln"/>
              <a:t>Forslag til hva du kan legge vekt på: </a:t>
            </a:r>
          </a:p>
          <a:p>
            <a:pPr rtl="0">
              <a:spcBef>
                <a:spcPct val="0"/>
              </a:spcBef>
              <a:spcAft>
                <a:spcPct val="0"/>
              </a:spcAft>
            </a:pPr>
            <a:endParaRPr lang="nb-NO" dirty="0"/>
          </a:p>
          <a:p>
            <a:pPr rtl="0">
              <a:spcBef>
                <a:spcPct val="0"/>
              </a:spcBef>
              <a:spcAft>
                <a:spcPct val="0"/>
              </a:spcAft>
            </a:pPr>
            <a:endParaRPr lang="nb-NO" dirty="0"/>
          </a:p>
          <a:p>
            <a:pPr rtl="0">
              <a:spcBef>
                <a:spcPct val="0"/>
              </a:spcBef>
              <a:spcAft>
                <a:spcPct val="0"/>
              </a:spcAft>
            </a:pPr>
            <a:r>
              <a:rPr lang="ln">
                <a:cs typeface="Calibri"/>
              </a:rPr>
              <a:t>Dette kurset handler om å ha barn i Norge.</a:t>
            </a:r>
            <a:endParaRPr lang="nb-NO" dirty="0">
              <a:ea typeface="Calibri"/>
              <a:cs typeface="Calibri"/>
            </a:endParaRPr>
          </a:p>
          <a:p>
            <a:pPr rtl="0">
              <a:spcBef>
                <a:spcPct val="0"/>
              </a:spcBef>
              <a:spcAft>
                <a:spcPct val="0"/>
              </a:spcAft>
            </a:pPr>
            <a:r>
              <a:rPr lang="ln">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rtl="0">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ln">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rtl="0">
              <a:spcBef>
                <a:spcPct val="0"/>
              </a:spcBef>
              <a:spcAft>
                <a:spcPct val="0"/>
              </a:spcAft>
            </a:pPr>
            <a:endParaRPr lang="nb-NO" dirty="0">
              <a:ea typeface="Calibri"/>
              <a:cs typeface="Calibri"/>
            </a:endParaRPr>
          </a:p>
          <a:p>
            <a:pPr rtl="0"/>
            <a:endParaRPr lang="nb-NO" dirty="0"/>
          </a:p>
          <a:p>
            <a:pPr rtl="0"/>
            <a:r>
              <a:rPr lang="ln"/>
              <a:t>1. </a:t>
            </a:r>
            <a:r>
              <a:rPr lang="ln">
                <a:ea typeface="Calibri"/>
                <a:cs typeface="Calibri"/>
              </a:rPr>
              <a:t>Alle I dette rommet har med seg sin historie, og sine vaner om hvordan det er å være foreldre. Og dette kurset er for å gjøre det lettere å være foreldre I Norge (få tydelig frem at det IKKE er fordi man betviler evnen til å være foreldre eller at man nå må lære seg å være foreldre på en god mate). For oss er det viktig at vi I dette kurset lager en så trygg atmosfære som mulig, og at dere vet at dette ikke er et sted hvor du kan si noe ”galt” eller blir vurdert. </a:t>
            </a:r>
          </a:p>
          <a:p>
            <a:pPr rtl="0"/>
            <a:r>
              <a:rPr lang="ln"/>
              <a:t>2. Ett viktig mål med dette kurset er å bli kjent med lover og rettigheter dere må kunne som foreldre i Norge. </a:t>
            </a:r>
          </a:p>
          <a:p>
            <a:pPr rtl="0"/>
            <a:r>
              <a:rPr lang="ln"/>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evt begge deler, osv.</a:t>
            </a:r>
          </a:p>
          <a:p>
            <a:pPr rtl="0"/>
            <a:r>
              <a:rPr lang="ln"/>
              <a:t>4. Ikke minst ønsker vi at dere skal få tilgjengelig informasjon om hvor en kan søke hjelp om det er noe man ønsker hjelp til. </a:t>
            </a:r>
          </a:p>
          <a:p>
            <a:pPr marL="0" indent="0" rtl="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ct val="0"/>
              </a:spcBef>
              <a:spcAft>
                <a:spcPct val="0"/>
              </a:spcAft>
              <a:buClrTx/>
              <a:buSzTx/>
              <a:buFontTx/>
              <a:buNone/>
              <a:tabLst/>
              <a:defRPr/>
            </a:pPr>
            <a:r>
              <a:rPr lang="ln"/>
              <a:t>Barn har gode rettigheter i Norge og med det følger noen goder for deg som er forelder og noen plikter. Dette skal vi snakke om i dag. </a:t>
            </a:r>
            <a:endParaRPr lang="en-US" dirty="0"/>
          </a:p>
          <a:p>
            <a:pPr rtl="0">
              <a:spcBef>
                <a:spcPct val="0"/>
              </a:spcBef>
              <a:spcAft>
                <a:spcPct val="0"/>
              </a:spcAft>
            </a:pPr>
            <a:endParaRPr lang="nb-NO" dirty="0"/>
          </a:p>
          <a:p>
            <a:pPr rtl="0">
              <a:spcBef>
                <a:spcPct val="0"/>
              </a:spcBef>
              <a:spcAft>
                <a:spcPct val="0"/>
              </a:spcAft>
            </a:pPr>
            <a:r>
              <a:rPr lang="ln"/>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rtl="0">
              <a:spcBef>
                <a:spcPct val="0"/>
              </a:spcBef>
              <a:spcAft>
                <a:spcPct val="0"/>
              </a:spcAft>
            </a:pPr>
            <a:r>
              <a:rPr lang="ln"/>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«minneboksen» (som tar mer tid). </a:t>
            </a:r>
          </a:p>
          <a:p>
            <a:pPr rtl="0"/>
            <a:r>
              <a:rPr lang="ln"/>
              <a:t>Det er viktig at deltagerne ikke kjenner seg presset til å dele for mye, for tidlig, eller at det føler at dette er noe de må prestere eller blir vurdert på. </a:t>
            </a:r>
          </a:p>
          <a:p>
            <a:pPr rtl="0"/>
            <a:r>
              <a:rPr lang="ln"/>
              <a:t>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a:p>
            <a:pPr rtl="0"/>
            <a:r>
              <a:rPr lang="ln"/>
              <a:t>Alternativ øvelse </a:t>
            </a:r>
          </a:p>
          <a:p>
            <a:pPr rtl="0"/>
            <a:r>
              <a:rPr lang="ln" b="1">
                <a:effectLst/>
              </a:rPr>
              <a:t>Øvelse: "Minneboksen"</a:t>
            </a:r>
          </a:p>
          <a:p>
            <a:pPr rtl="0"/>
            <a:r>
              <a:rPr lang="ln" b="1">
                <a:effectLst/>
              </a:rPr>
              <a:t>Formål:</a:t>
            </a:r>
            <a:r>
              <a:rPr lang="ln">
                <a:effectLst/>
              </a:rPr>
              <a:t> Fremme forståelse og fellesskap blant deltakerne uten å kreve deling av for personlig eller sensitiv informasjon.</a:t>
            </a:r>
          </a:p>
          <a:p>
            <a:pPr rtl="0"/>
            <a:r>
              <a:rPr lang="ln" b="1">
                <a:effectLst/>
              </a:rPr>
              <a:t>Materialer:</a:t>
            </a:r>
            <a:endParaRPr lang="nb-NO" dirty="0">
              <a:effectLst/>
            </a:endParaRPr>
          </a:p>
          <a:p>
            <a:pPr rtl="0">
              <a:buFont typeface="Arial" panose="020B0604020202020204" pitchFamily="34" charset="0"/>
              <a:buChar char="•"/>
            </a:pPr>
            <a:r>
              <a:rPr lang="ln">
                <a:effectLst/>
              </a:rPr>
              <a:t>En boks eller en beholder</a:t>
            </a:r>
          </a:p>
          <a:p>
            <a:pPr rtl="0">
              <a:buFont typeface="Arial" panose="020B0604020202020204" pitchFamily="34" charset="0"/>
              <a:buChar char="•"/>
            </a:pPr>
            <a:r>
              <a:rPr lang="ln">
                <a:effectLst/>
              </a:rPr>
              <a:t>Små lapper eller kort</a:t>
            </a:r>
          </a:p>
          <a:p>
            <a:pPr rtl="0">
              <a:buFont typeface="Arial" panose="020B0604020202020204" pitchFamily="34" charset="0"/>
              <a:buChar char="•"/>
            </a:pPr>
            <a:r>
              <a:rPr lang="ln">
                <a:effectLst/>
              </a:rPr>
              <a:t>Penner</a:t>
            </a:r>
          </a:p>
          <a:p>
            <a:pPr rtl="0"/>
            <a:r>
              <a:rPr lang="ln" b="1">
                <a:effectLst/>
              </a:rPr>
              <a:t>Beskrivelse:</a:t>
            </a:r>
            <a:endParaRPr lang="nb-NO" dirty="0">
              <a:effectLst/>
            </a:endParaRPr>
          </a:p>
          <a:p>
            <a:pPr rtl="0">
              <a:buFont typeface="+mj-lt"/>
              <a:buAutoNum type="arabicPeriod"/>
            </a:pPr>
            <a:r>
              <a:rPr lang="ln" b="1">
                <a:effectLst/>
              </a:rPr>
              <a:t>Introduksjon:</a:t>
            </a:r>
            <a:r>
              <a:rPr lang="ln">
                <a:effectLst/>
              </a:rPr>
              <a:t> Fortell deltakerne at de vil delta i en aktivitet kalt "Minneboksen", hvor de kan dele et positivt minne eller en erfaring som har en spesiell betydning for dem. Dette minnet kan være noe så enkelt som en favorittaktivitet, en høytid de feirer, eller et sted de elsker.</a:t>
            </a:r>
          </a:p>
          <a:p>
            <a:pPr rtl="0">
              <a:buFont typeface="+mj-lt"/>
              <a:buAutoNum type="arabicPeriod"/>
            </a:pPr>
            <a:r>
              <a:rPr lang="ln" b="1">
                <a:effectLst/>
              </a:rPr>
              <a:t>Forberedelse:</a:t>
            </a:r>
            <a:r>
              <a:rPr lang="ln">
                <a:effectLst/>
              </a:rPr>
              <a:t> Gi hver deltaker en liten lapp eller et kort og en penn. Be dem skrive ned et positivt minne eller en erfaring som de føler seg komfortable med å dele. Fortell dem at de ikke trenger å skrive navnet sitt, med mindre de ønsker det.</a:t>
            </a:r>
          </a:p>
          <a:p>
            <a:pPr rtl="0">
              <a:buFont typeface="+mj-lt"/>
              <a:buAutoNum type="arabicPeriod"/>
            </a:pPr>
            <a:r>
              <a:rPr lang="ln" b="1">
                <a:effectLst/>
              </a:rPr>
              <a:t>Deling:</a:t>
            </a:r>
            <a:r>
              <a:rPr lang="ln">
                <a:effectLst/>
              </a:rPr>
              <a:t> Be deltakerne om å brette lappene sine og legge dem i boksen. Rist boksen for å blande lappene.</a:t>
            </a:r>
          </a:p>
          <a:p>
            <a:pPr rtl="0">
              <a:buFont typeface="+mj-lt"/>
              <a:buAutoNum type="arabicPeriod"/>
            </a:pPr>
            <a:r>
              <a:rPr lang="ln" b="1">
                <a:effectLst/>
              </a:rPr>
              <a:t>Samtalestarter:</a:t>
            </a:r>
            <a:r>
              <a:rPr lang="ln">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rtl="0">
              <a:buFont typeface="+mj-lt"/>
              <a:buAutoNum type="arabicPeriod"/>
            </a:pPr>
            <a:r>
              <a:rPr lang="ln" b="1">
                <a:effectLst/>
              </a:rPr>
              <a:t>Refleksjon:</a:t>
            </a:r>
            <a:r>
              <a:rPr lang="ln">
                <a:effectLst/>
              </a:rPr>
              <a:t> Avslutt øvelsen ved å reflektere over mangfoldet og likhetene i minnene som ble delt. Dette kan styrke fellesskapsfølelsen og gi en dypere forståelse av hverandres bakgrunner og kulturer.</a:t>
            </a:r>
          </a:p>
          <a:p>
            <a:pPr rtl="0"/>
            <a:r>
              <a:rPr lang="ln" b="1">
                <a:effectLst/>
              </a:rPr>
              <a:t>Fordeler:</a:t>
            </a:r>
            <a:endParaRPr lang="nb-NO" dirty="0">
              <a:effectLst/>
            </a:endParaRPr>
          </a:p>
          <a:p>
            <a:pPr rtl="0">
              <a:buFont typeface="Arial" panose="020B0604020202020204" pitchFamily="34" charset="0"/>
              <a:buChar char="•"/>
            </a:pPr>
            <a:r>
              <a:rPr lang="ln">
                <a:effectLst/>
              </a:rPr>
              <a:t>Deltakerne deler bare det de føler seg komfortable med.</a:t>
            </a:r>
          </a:p>
          <a:p>
            <a:pPr rtl="0">
              <a:buFont typeface="Arial" panose="020B0604020202020204" pitchFamily="34" charset="0"/>
              <a:buChar char="•"/>
            </a:pPr>
            <a:r>
              <a:rPr lang="ln">
                <a:effectLst/>
              </a:rPr>
              <a:t>Aktiviteten krever ikke direkte personlig eller sensitiv informasjon.</a:t>
            </a:r>
          </a:p>
          <a:p>
            <a:pPr rtl="0">
              <a:buFont typeface="Arial" panose="020B0604020202020204" pitchFamily="34" charset="0"/>
              <a:buChar char="•"/>
            </a:pPr>
            <a:r>
              <a:rPr lang="ln">
                <a:effectLst/>
              </a:rPr>
              <a:t>Oppmuntrer til lytting og felles forståelse.</a:t>
            </a:r>
          </a:p>
          <a:p>
            <a:pPr rtl="0"/>
            <a:r>
              <a:rPr lang="ln">
                <a:effectLst/>
              </a:rPr>
              <a:t>Denne øvelsen tilbyr en skånsom måte for deltakerne å bli kjent med hverandre, samtidig som den legger grunnlaget for et trygt og inkluderende læringsmiljø.</a:t>
            </a:r>
          </a:p>
          <a:p>
            <a:pPr rtl="0"/>
            <a:br>
              <a:rPr lang="nb-NO" dirty="0">
                <a:effectLst/>
              </a:rPr>
            </a:br>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pPr rtl="0"/>
            <a:endParaRPr lang="nb-NO" dirty="0"/>
          </a:p>
          <a:p>
            <a:pPr rtl="0"/>
            <a:r>
              <a:rPr lang="ln"/>
              <a:t>Så hvordan er det å være barn i Norge? Hva er de typiske stedene barn er i Norge?</a:t>
            </a:r>
          </a:p>
          <a:p>
            <a:pPr rtl="0"/>
            <a:r>
              <a:rPr lang="ln"/>
              <a:t>Alle små barn blir fulgt opp av helsestasjonen. Alle har en fastlege som en kontakter ved sykdom eller plager. </a:t>
            </a:r>
          </a:p>
          <a:p>
            <a:pPr rtl="0"/>
            <a:r>
              <a:rPr lang="ln"/>
              <a:t>De aller fleste barn går i barnehage, </a:t>
            </a:r>
          </a:p>
          <a:p>
            <a:pPr rtl="0"/>
            <a:r>
              <a:rPr lang="ln"/>
              <a:t>Alle barn går i skole, og mange er i skolefritidsordning, AKS, SFO, (Bruk det navnet som dere bruker i deres kommune)</a:t>
            </a:r>
          </a:p>
          <a:p>
            <a:pPr rtl="0"/>
            <a:endParaRPr lang="nb-NO" dirty="0"/>
          </a:p>
          <a:p>
            <a:pPr marL="171450" indent="-171450" rtl="0">
              <a:buFont typeface="Calibri"/>
              <a:buChar char="-"/>
            </a:pPr>
            <a:r>
              <a:rPr lang="ln">
                <a:ea typeface="Calibri"/>
                <a:cs typeface="Calibri"/>
              </a:rPr>
              <a:t>Utenom skole og barnehage er det mange tilbud til barn I Norge som mange barn deltar i. Dette er organiserte aktiviteter som trening til fotball, musikk/intrument undervisning, kor, dans, klatring. </a:t>
            </a:r>
          </a:p>
          <a:p>
            <a:pPr marL="171450" indent="-171450" rtl="0">
              <a:buFont typeface="Calibri"/>
              <a:buChar char="-"/>
            </a:pPr>
            <a:r>
              <a:rPr lang="ln">
                <a:ea typeface="Calibri"/>
                <a:cs typeface="Calibri"/>
              </a:rPr>
              <a:t>Neste gang skal vi bli litt mer kjent med alle disse instansene. </a:t>
            </a:r>
          </a:p>
          <a:p>
            <a:pPr marL="171450" indent="-171450" rtl="0">
              <a:buFont typeface="Calibri"/>
              <a:buChar char="-"/>
            </a:pPr>
            <a:endParaRPr lang="en-US" dirty="0">
              <a:ea typeface="Calibri"/>
              <a:cs typeface="Calibri"/>
            </a:endParaRPr>
          </a:p>
          <a:p>
            <a:pPr marL="171450" indent="-171450" rtl="0">
              <a:buFont typeface="Calibri"/>
              <a:buChar char="-"/>
            </a:pPr>
            <a:endParaRPr lang="en-US" dirty="0">
              <a:ea typeface="Calibri"/>
              <a:cs typeface="Calibri"/>
            </a:endParaRPr>
          </a:p>
          <a:p>
            <a:pPr marL="171450" indent="-171450" rtl="0">
              <a:buFont typeface="Calibri"/>
              <a:buChar char="-"/>
            </a:pPr>
            <a:r>
              <a:rPr lang="ln">
                <a:ea typeface="Calibri"/>
                <a:cs typeface="Calibri"/>
              </a:rPr>
              <a:t>TIPS : Det er lurt å forenkle presentsjonen så mye som mulig. Her kan du for eksempel fjerne ”skolefritidsordning” og “AKS” om dere I deres kommune bruker “SFO”.</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defRPr/>
            </a:pPr>
            <a:r>
              <a:rPr lang="ln"/>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rtl="0">
              <a:defRPr/>
            </a:pPr>
            <a:r>
              <a:rPr lang="ln"/>
              <a:t> </a:t>
            </a:r>
            <a:endParaRPr lang="nb-NO" dirty="0">
              <a:cs typeface="Calibri"/>
            </a:endParaRPr>
          </a:p>
          <a:p>
            <a:pPr rtl="0">
              <a:defRPr/>
            </a:pPr>
            <a:r>
              <a:rPr lang="ln">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rtlCol="0" anchor="b"/>
          <a:lstStyle>
            <a:lvl1pPr algn="ctr">
              <a:defRPr sz="6000"/>
            </a:lvl1pPr>
          </a:lstStyle>
          <a:p>
            <a:pPr rtl="0"/>
            <a:r>
              <a:rPr lang="ln"/>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n"/>
              <a:t>Klikk for å redigere undertittelstil i malen</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ln"/>
              <a:t>Klikk for å redigere tittelstil</a:t>
            </a:r>
            <a:endParaRPr lang="en-US"/>
          </a:p>
        </p:txBody>
      </p:sp>
      <p:sp>
        <p:nvSpPr>
          <p:cNvPr id="3" name="Plassholder for loddrett tekst 2"/>
          <p:cNvSpPr>
            <a:spLocks noGrp="1"/>
          </p:cNvSpPr>
          <p:nvPr>
            <p:ph type="body" orient="vert" idx="1"/>
          </p:nvPr>
        </p:nvSpPr>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rtlCol="0"/>
          <a:lstStyle/>
          <a:p>
            <a:pPr rtl="0"/>
            <a:r>
              <a:rPr lang="ln"/>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ln"/>
              <a:t>Klikk for å redigere tittelstil</a:t>
            </a:r>
            <a:endParaRPr lang="en-US"/>
          </a:p>
        </p:txBody>
      </p:sp>
      <p:sp>
        <p:nvSpPr>
          <p:cNvPr id="3" name="Plassholder for innhold 2"/>
          <p:cNvSpPr>
            <a:spLocks noGrp="1"/>
          </p:cNvSpPr>
          <p:nvPr>
            <p:ph idx="1"/>
          </p:nvPr>
        </p:nvSpPr>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rtlCol="0" anchor="b"/>
          <a:lstStyle>
            <a:lvl1pPr>
              <a:defRPr sz="6000"/>
            </a:lvl1pPr>
          </a:lstStyle>
          <a:p>
            <a:pPr rtl="0"/>
            <a:r>
              <a:rPr lang="ln"/>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ln"/>
              <a:t>Klikk for å redigere tekststiler i malen</a:t>
            </a:r>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ln"/>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innhold 3"/>
          <p:cNvSpPr>
            <a:spLocks noGrp="1"/>
          </p:cNvSpPr>
          <p:nvPr>
            <p:ph sz="half" idx="2"/>
          </p:nvPr>
        </p:nvSpPr>
        <p:spPr>
          <a:xfrm>
            <a:off x="6172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rtlCol="0"/>
          <a:lstStyle/>
          <a:p>
            <a:pPr rtl="0"/>
            <a:r>
              <a:rPr lang="ln"/>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4" name="Plassholder for innhold 3"/>
          <p:cNvSpPr>
            <a:spLocks noGrp="1"/>
          </p:cNvSpPr>
          <p:nvPr>
            <p:ph sz="half" idx="2"/>
          </p:nvPr>
        </p:nvSpPr>
        <p:spPr>
          <a:xfrm>
            <a:off x="839788" y="2505075"/>
            <a:ext cx="5157787"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5" name="Plassholder for tekst 4"/>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6" name="Plassholder for innhold 5"/>
          <p:cNvSpPr>
            <a:spLocks noGrp="1"/>
          </p:cNvSpPr>
          <p:nvPr>
            <p:ph sz="quarter" idx="4"/>
          </p:nvPr>
        </p:nvSpPr>
        <p:spPr>
          <a:xfrm>
            <a:off x="6172200" y="2505075"/>
            <a:ext cx="5183188"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7" name="Plassholder for dato 6"/>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8" name="Plassholder for bunntekst 7"/>
          <p:cNvSpPr>
            <a:spLocks noGrp="1"/>
          </p:cNvSpPr>
          <p:nvPr>
            <p:ph type="ftr" sz="quarter" idx="11"/>
          </p:nvPr>
        </p:nvSpPr>
        <p:spPr/>
        <p:txBody>
          <a:bodyPr rtlCol="0"/>
          <a:lstStyle/>
          <a:p>
            <a:pPr rtl="0"/>
            <a:endParaRPr lang="en-US"/>
          </a:p>
        </p:txBody>
      </p:sp>
      <p:sp>
        <p:nvSpPr>
          <p:cNvPr id="9" name="Plassholder for lysbildenummer 8"/>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ln"/>
              <a:t>Klikk for å redigere tittelstil</a:t>
            </a:r>
            <a:endParaRPr lang="en-US"/>
          </a:p>
        </p:txBody>
      </p:sp>
      <p:sp>
        <p:nvSpPr>
          <p:cNvPr id="3" name="Plassholder for dato 2"/>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4" name="Plassholder for bunntekst 3"/>
          <p:cNvSpPr>
            <a:spLocks noGrp="1"/>
          </p:cNvSpPr>
          <p:nvPr>
            <p:ph type="ftr" sz="quarter" idx="11"/>
          </p:nvPr>
        </p:nvSpPr>
        <p:spPr/>
        <p:txBody>
          <a:bodyPr rtlCol="0"/>
          <a:lstStyle/>
          <a:p>
            <a:pPr rtl="0"/>
            <a:endParaRPr lang="en-US"/>
          </a:p>
        </p:txBody>
      </p:sp>
      <p:sp>
        <p:nvSpPr>
          <p:cNvPr id="5" name="Plassholder for lysbildenummer 4"/>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3" name="Plassholder for bunntekst 2"/>
          <p:cNvSpPr>
            <a:spLocks noGrp="1"/>
          </p:cNvSpPr>
          <p:nvPr>
            <p:ph type="ftr" sz="quarter" idx="11"/>
          </p:nvPr>
        </p:nvSpPr>
        <p:spPr/>
        <p:txBody>
          <a:bodyPr rtlCol="0"/>
          <a:lstStyle/>
          <a:p>
            <a:pPr rtl="0"/>
            <a:endParaRPr lang="en-US"/>
          </a:p>
        </p:txBody>
      </p:sp>
      <p:sp>
        <p:nvSpPr>
          <p:cNvPr id="4" name="Plassholder for lysbildenummer 3"/>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6/4/2024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ln"/>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8543BDC-0553-40FA-A4DB-EDAAA606CFF6}" type="datetimeFigureOut">
              <a:rPr lang="en-US" smtClean="0"/>
              <a:t>6/4/2024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ln" sz="3600" kern="1200" dirty="0">
                <a:solidFill>
                  <a:schemeClr val="tx2"/>
                </a:solidFill>
                <a:latin typeface="+mj-lt"/>
                <a:ea typeface="+mj-ea"/>
                <a:cs typeface="+mj-cs"/>
              </a:rPr>
              <a:t>Likita 1</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ln" sz="1800" dirty="0">
                <a:solidFill>
                  <a:schemeClr val="tx2"/>
                </a:solidFill>
              </a:rPr>
              <a:t>Ndimbola epai ya baboti</a:t>
            </a:r>
          </a:p>
          <a:p>
            <a:pPr marL="457200" indent="-228600" algn="l" rtl="0">
              <a:buFont typeface="Arial" panose="020B0604020202020204" pitchFamily="34" charset="0"/>
              <a:buChar char="•"/>
            </a:pPr>
            <a:r>
              <a:rPr lang="ln" sz="1800" dirty="0">
                <a:solidFill>
                  <a:schemeClr val="tx2"/>
                </a:solidFill>
              </a:rPr>
              <a:t>Buku ya mateya mpo na balakisi/bapesi-toli (na esika ya banote)</a:t>
            </a:r>
          </a:p>
          <a:p>
            <a:pPr marL="457200" indent="-228600" algn="l" rtl="0">
              <a:buFont typeface="Arial" panose="020B0604020202020204" pitchFamily="34" charset="0"/>
              <a:buChar char="•"/>
            </a:pPr>
            <a:r>
              <a:rPr lang="ln" sz="1800" dirty="0">
                <a:solidFill>
                  <a:schemeClr val="tx2"/>
                </a:solidFill>
              </a:rPr>
              <a:t>Devware</a:t>
            </a:r>
          </a:p>
          <a:p>
            <a:pPr marL="457200" indent="-228600" algn="l" rtl="0">
              <a:buFont typeface="Arial" panose="020B0604020202020204" pitchFamily="34" charset="0"/>
              <a:buChar char="•"/>
            </a:pPr>
            <a:r>
              <a:rPr lang="ln" sz="1800" dirty="0">
                <a:solidFill>
                  <a:schemeClr val="tx2"/>
                </a:solidFill>
              </a:rPr>
              <a:t>Ba resources mpo na baboti, ezali na bansango ebele</a:t>
            </a:r>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rtl="0"/>
            <a:r>
              <a:rPr lang="ln" sz="3200" kern="1200" dirty="0">
                <a:solidFill>
                  <a:schemeClr val="bg1"/>
                </a:solidFill>
                <a:latin typeface="+mj-lt"/>
                <a:ea typeface="+mj-ea"/>
                <a:cs typeface="+mj-cs"/>
              </a:rPr>
              <a:t>Balotomo ya bato</a:t>
            </a: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3800" dirty="0"/>
              <a:t>Boyokani ya Balotomo ya Bana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rtl="0" fontAlgn="base"/>
            <a:r>
              <a:rPr lang="ln" sz="2200" dirty="0"/>
              <a:t>Bato nyonso oyo bakokisi nanu te mibu 18 bazali bana</a:t>
            </a:r>
            <a:endParaRPr lang="en-US" sz="2200" dirty="0"/>
          </a:p>
          <a:p>
            <a:pPr rtl="0" fontAlgn="base"/>
            <a:r>
              <a:rPr lang="ln" sz="2200" dirty="0"/>
              <a:t>Mikili presque nyonso na mokili mobimba etya maboko na Boyokani oyo</a:t>
            </a:r>
            <a:endParaRPr lang="en-US" sz="2200" dirty="0"/>
          </a:p>
          <a:p>
            <a:pPr rtl="0" fontAlgn="base"/>
            <a:r>
              <a:rPr lang="ln" sz="2200" dirty="0"/>
              <a:t>Ekotaki na mobeko ya Norvège na 2003</a:t>
            </a:r>
            <a:br>
              <a:rPr lang="en-US" sz="2200" dirty="0"/>
            </a:br>
            <a:endParaRPr lang="en-US"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ln" sz="4800" dirty="0"/>
              <a:t>Boyokani ya Balotomo ya Bana</a:t>
            </a:r>
            <a:endParaRPr lang="en-US" sz="46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endParaRPr lang="en-US" sz="2200" dirty="0"/>
          </a:p>
          <a:p>
            <a:pPr rtl="0"/>
            <a:r>
              <a:rPr lang="ln" sz="2200" dirty="0"/>
              <a:t>Kobatela na lolenge nyonso ya kotyola</a:t>
            </a:r>
          </a:p>
          <a:p>
            <a:pPr rtl="0"/>
            <a:r>
              <a:rPr lang="ln" sz="2200" dirty="0"/>
              <a:t>Mikolo basengeli kosala makambo mpo na bolamu ya mwana</a:t>
            </a:r>
            <a:endParaRPr lang="en-US" sz="2200" dirty="0"/>
          </a:p>
          <a:p>
            <a:pPr rtl="0"/>
            <a:r>
              <a:rPr lang="ln" sz="2200" dirty="0"/>
              <a:t>Bana bazali na lotomo ya kozala na identite na bango moko</a:t>
            </a:r>
            <a:endParaRPr lang="en-US" sz="2200" dirty="0"/>
          </a:p>
          <a:p>
            <a:pPr rtl="0"/>
            <a:r>
              <a:rPr lang="ln" sz="2200" dirty="0"/>
              <a:t>Bana nyonso bazali na lotomo ete bayoka bango mpe batya likebi na makanisi na bango</a:t>
            </a:r>
            <a:endParaRPr lang="en-US" sz="2200" dirty="0"/>
          </a:p>
          <a:p>
            <a:pPr marL="0" indent="0" rtl="0">
              <a:buNone/>
            </a:pPr>
            <a:endParaRPr lang="en-US" sz="2200" dirty="0"/>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fontScale="90000"/>
          </a:bodyPr>
          <a:lstStyle/>
          <a:p>
            <a:pPr rtl="0"/>
            <a:r>
              <a:rPr lang="ln" sz="3700" dirty="0"/>
              <a:t>Lotomo ya kozala na bomoi ya lipanda kozanga babangisa bango to mobulu</a:t>
            </a:r>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838199" y="2630152"/>
            <a:ext cx="3822189" cy="3742762"/>
          </a:xfrm>
        </p:spPr>
        <p:txBody>
          <a:bodyPr vert="horz" lIns="91440" tIns="45720" rIns="91440" bIns="45720" rtlCol="0">
            <a:normAutofit lnSpcReduction="10000"/>
          </a:bodyPr>
          <a:lstStyle/>
          <a:p>
            <a:pPr rtl="0"/>
            <a:r>
              <a:rPr lang="ln" sz="2000" dirty="0"/>
              <a:t>Bana mpe mikolo nyonso bazali na lotomo ya kozala na bomoi ya lipanda kozanga mobulu mpe kobangisa bango</a:t>
            </a:r>
          </a:p>
          <a:p>
            <a:pPr rtl="0"/>
            <a:r>
              <a:rPr lang="ln" sz="2000" dirty="0"/>
              <a:t>Kobetala, kobangisa mpe kopesa bana nsomo ezali monyokoli mpe epekisami</a:t>
            </a:r>
          </a:p>
          <a:p>
            <a:pPr rtl="0"/>
            <a:r>
              <a:rPr lang="ln" sz="2000" dirty="0"/>
              <a:t>Balolenge ekeseni ya mobulu: </a:t>
            </a:r>
          </a:p>
          <a:p>
            <a:pPr lvl="1" rtl="0"/>
            <a:r>
              <a:rPr lang="ln" sz="2000" dirty="0"/>
              <a:t>Ya nzoto</a:t>
            </a:r>
          </a:p>
          <a:p>
            <a:pPr lvl="1" rtl="0"/>
            <a:r>
              <a:rPr lang="ln" sz="2000" dirty="0"/>
              <a:t>Ya makanisi</a:t>
            </a:r>
          </a:p>
          <a:p>
            <a:pPr lvl="1" rtl="0"/>
            <a:r>
              <a:rPr lang="ln" sz="2000" dirty="0"/>
              <a:t>Kolandela mabe makambo ya bomoi</a:t>
            </a:r>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ln" sz="5400" dirty="0"/>
              <a:t>Mobeko ya Bana mpe Baboti</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368602" cy="3641444"/>
          </a:xfrm>
        </p:spPr>
        <p:txBody>
          <a:bodyPr vert="horz" lIns="91440" tIns="45720" rIns="91440" bIns="45720" rtlCol="0">
            <a:normAutofit fontScale="62500" lnSpcReduction="20000"/>
          </a:bodyPr>
          <a:lstStyle/>
          <a:p>
            <a:pPr rtl="0"/>
            <a:r>
              <a:rPr lang="ln" sz="3200" dirty="0"/>
              <a:t>Baboti bazali na lotomo ya kozwa mokano ya bana na oyo etali makambo na bango moko</a:t>
            </a:r>
            <a:endParaRPr lang="en-US" sz="3200" dirty="0"/>
          </a:p>
          <a:p>
            <a:pPr rtl="0"/>
            <a:r>
              <a:rPr lang="ln" sz="3200" dirty="0"/>
              <a:t>Esengeli kosalela mokumba ya moboti na kolanda bamposa mpe matomba ya mwana</a:t>
            </a:r>
            <a:endParaRPr lang="en-US" sz="3200" dirty="0"/>
          </a:p>
          <a:p>
            <a:pPr rtl="0"/>
            <a:r>
              <a:rPr lang="ln" sz="3200" dirty="0"/>
              <a:t>Bana bazali na mposa ete bayoka bango</a:t>
            </a:r>
            <a:endParaRPr lang="en-US" sz="3200" dirty="0"/>
          </a:p>
          <a:p>
            <a:pPr rtl="0"/>
            <a:r>
              <a:rPr lang="ln" sz="3200" dirty="0"/>
              <a:t>Baboti basengeli kotya likebi na makanisi ya bana na kolanda mbula mpe bokoli na bango</a:t>
            </a:r>
            <a:endParaRPr lang="en-US" sz="3200" dirty="0"/>
          </a:p>
          <a:p>
            <a:pPr rtl="0"/>
            <a:r>
              <a:rPr lang="ln" sz="3200" dirty="0"/>
              <a:t>Mobeko etali lisungi ya legale ya ofele soki ezali ntina</a:t>
            </a:r>
            <a:endParaRPr lang="en-US" sz="3200" dirty="0"/>
          </a:p>
          <a:p>
            <a:pPr rtl="0"/>
            <a:endParaRPr lang="en-US" sz="19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5400" dirty="0"/>
              <a:t>Balotomo ya ndenge moko</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fontScale="92500" lnSpcReduction="20000"/>
          </a:bodyPr>
          <a:lstStyle/>
          <a:p>
            <a:pPr marL="0" indent="0" rtl="0">
              <a:buNone/>
            </a:pPr>
            <a:r>
              <a:rPr lang="ln" sz="2400" dirty="0"/>
              <a:t>Mobeko ya Norvège ebatelaka bato nyonso oyo bazali mingi kozanga kotalela: </a:t>
            </a:r>
            <a:endParaRPr lang="en-US" sz="2400" dirty="0"/>
          </a:p>
          <a:p>
            <a:pPr rtl="0"/>
            <a:r>
              <a:rPr lang="ln" sz="2400" dirty="0"/>
              <a:t>Kimwasi to kimobali</a:t>
            </a:r>
            <a:endParaRPr lang="en-US" sz="2400" dirty="0"/>
          </a:p>
          <a:p>
            <a:pPr rtl="0"/>
            <a:r>
              <a:rPr lang="ln" sz="2400" dirty="0"/>
              <a:t>Ekolo</a:t>
            </a:r>
            <a:endParaRPr lang="en-US" sz="2400" dirty="0"/>
          </a:p>
          <a:p>
            <a:pPr rtl="0"/>
            <a:r>
              <a:rPr lang="ln" sz="2400" dirty="0"/>
              <a:t>Ndenge bapona kosangisa nzoto (nani akangamaka na nani mpe alingaka nani)</a:t>
            </a:r>
            <a:endParaRPr lang="en-US" sz="2400" dirty="0"/>
          </a:p>
          <a:p>
            <a:pPr rtl="0"/>
            <a:r>
              <a:rPr lang="ln" sz="2400" dirty="0"/>
              <a:t>Lingomba</a:t>
            </a:r>
            <a:endParaRPr lang="en-US" sz="2400" dirty="0"/>
          </a:p>
          <a:p>
            <a:pPr rtl="0"/>
            <a:r>
              <a:rPr lang="ln" sz="2400" dirty="0"/>
              <a:t>Nivo ya kosala</a:t>
            </a:r>
            <a:endParaRPr lang="en-US" sz="2400" dirty="0"/>
          </a:p>
          <a:p>
            <a:pPr rtl="0"/>
            <a:endParaRPr lang="en-US"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496344"/>
            <a:ext cx="4954475" cy="1956841"/>
          </a:xfrm>
        </p:spPr>
        <p:txBody>
          <a:bodyPr vert="horz" lIns="91440" tIns="45720" rIns="91440" bIns="45720" rtlCol="0" anchor="b">
            <a:normAutofit fontScale="90000"/>
          </a:bodyPr>
          <a:lstStyle/>
          <a:p>
            <a:pPr rtl="0"/>
            <a:r>
              <a:rPr lang="ln" sz="5400" dirty="0"/>
              <a:t>BATO NYONSO bazali na balotomo ya ndenge moko</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marL="0" rtl="0"/>
            <a:r>
              <a:rPr lang="ln" sz="2200" dirty="0"/>
              <a:t>Elembo ya Monana elakisi bonsomi mpo na kolimbola identité, communauté, bokeseni, mpe bosangani ya bato</a:t>
            </a:r>
            <a:endParaRPr lang="en-US" sz="2200" dirty="0"/>
          </a:p>
          <a:p>
            <a:pPr marL="0" rtl="0"/>
            <a:r>
              <a:rPr lang="ln" sz="2200" dirty="0"/>
              <a:t>Kotyola ezali kosalela moto makambo na ndenge ekeseni mpo na lingomba, ekolo, kimwasi to kimobali, mbongwa ya mosala to ndenge apona kosangisa nzoto</a:t>
            </a:r>
            <a:endParaRPr lang="en-US" sz="2200" dirty="0"/>
          </a:p>
          <a:p>
            <a:pPr marL="0" rtl="0"/>
            <a:r>
              <a:rPr lang="ln" sz="2200" dirty="0"/>
              <a:t>Tondimaka ata moke te kotyola epai ya bato oyo bazali mingi te</a:t>
            </a:r>
            <a:endParaRPr lang="en-US" sz="2200" dirty="0"/>
          </a:p>
          <a:p>
            <a:pPr marL="0" rtl="0"/>
            <a:endParaRPr lang="en-US" sz="2200" dirty="0"/>
          </a:p>
          <a:p>
            <a:pPr rtl="0"/>
            <a:endParaRPr lang="en-US"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ln" sz="2200" dirty="0"/>
              <a:t>Baboti bazali na mokumba monene ya kosala ete bana bamiyoka na libateli</a:t>
            </a:r>
            <a:endParaRPr lang="en-US" sz="2200" dirty="0"/>
          </a:p>
          <a:p>
            <a:pPr rtl="0"/>
            <a:r>
              <a:rPr lang="ln" sz="2200" dirty="0"/>
              <a:t>Kasi, baboti basengeli mpe na mposa ya lisungi mpo na bamiyoka na libeli na mokumba na bango</a:t>
            </a:r>
            <a:endParaRPr lang="en-US" sz="2200" dirty="0"/>
          </a:p>
          <a:p>
            <a:pPr rtl="0"/>
            <a:r>
              <a:rPr lang="ln" sz="2200" dirty="0"/>
              <a:t>Lisungi ekoki kopesama na ebandeli soki lisungi ezali ntina </a:t>
            </a:r>
            <a:r>
              <a:rPr lang="en-US" sz="2200" dirty="0">
                <a:solidFill>
                  <a:srgbClr val="FF0000"/>
                </a:solidFill>
              </a:rPr>
              <a:t>(</a:t>
            </a:r>
            <a:r>
              <a:rPr lang="en-US" sz="2200" dirty="0" err="1">
                <a:solidFill>
                  <a:srgbClr val="FF0000"/>
                </a:solidFill>
              </a:rPr>
              <a:t>endres</a:t>
            </a:r>
            <a:r>
              <a:rPr lang="en-US" sz="2200" dirty="0">
                <a:solidFill>
                  <a:srgbClr val="FF0000"/>
                </a:solidFill>
              </a:rPr>
              <a:t>)</a:t>
            </a:r>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80" y="496344"/>
            <a:ext cx="5935650" cy="1956841"/>
          </a:xfrm>
        </p:spPr>
        <p:txBody>
          <a:bodyPr vert="horz" lIns="91440" tIns="45720" rIns="91440" bIns="45720" rtlCol="0" anchor="b">
            <a:noAutofit/>
          </a:bodyPr>
          <a:lstStyle/>
          <a:p>
            <a:pPr rtl="0"/>
            <a:r>
              <a:rPr lang="ln" sz="4900" dirty="0"/>
              <a:t>Baboti batyaka motema = bana batyaka motema</a:t>
            </a:r>
          </a:p>
        </p:txBody>
      </p:sp>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783258" cy="1956841"/>
          </a:xfrm>
        </p:spPr>
        <p:txBody>
          <a:bodyPr vert="horz" lIns="91440" tIns="45720" rIns="91440" bIns="45720" rtlCol="0" anchor="b">
            <a:normAutofit/>
          </a:bodyPr>
          <a:lstStyle/>
          <a:p>
            <a:pPr rtl="0"/>
            <a:r>
              <a:rPr lang="ln" sz="4200" dirty="0"/>
              <a:t>Malako mpo na baboti</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Malako mpo na baboti – ezali nini? </a:t>
            </a:r>
          </a:p>
          <a:p>
            <a:pPr rtl="0"/>
            <a:r>
              <a:rPr lang="ln" sz="2200" dirty="0"/>
              <a:t>Ezali disponible mpo na baboti nyonso, kaka ba refugié te</a:t>
            </a:r>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80" y="372665"/>
            <a:ext cx="5251838" cy="1956841"/>
          </a:xfrm>
        </p:spPr>
        <p:txBody>
          <a:bodyPr vert="horz" lIns="91440" tIns="45720" rIns="91440" bIns="45720" rtlCol="0" anchor="b">
            <a:normAutofit/>
          </a:bodyPr>
          <a:lstStyle/>
          <a:p>
            <a:pPr rtl="0"/>
            <a:r>
              <a:rPr lang="ln" sz="5400" dirty="0"/>
              <a:t>Nakoki kosolola na nani?</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pPr marL="269875" indent="-269875" rtl="0"/>
            <a:r>
              <a:rPr lang="ln" sz="1700" dirty="0"/>
              <a:t>Misala ya Ba Refugié</a:t>
            </a:r>
          </a:p>
          <a:p>
            <a:pPr marL="269875" indent="-269875" rtl="0"/>
            <a:r>
              <a:rPr lang="ln" sz="1700" dirty="0"/>
              <a:t>Misala ya municipale</a:t>
            </a:r>
          </a:p>
          <a:p>
            <a:pPr marL="269875" indent="-269875" rtl="0"/>
            <a:r>
              <a:rPr lang="ln" sz="1700" dirty="0"/>
              <a:t>Misala ya Bolamu ya Bana</a:t>
            </a:r>
          </a:p>
          <a:p>
            <a:pPr marL="269875" indent="-269875" rtl="0"/>
            <a:r>
              <a:rPr lang="ln" sz="1700" dirty="0"/>
              <a:t>Biro ya Bolamu ya Libota</a:t>
            </a:r>
          </a:p>
          <a:p>
            <a:pPr marL="269875" indent="-269875" rtl="0"/>
            <a:r>
              <a:rPr lang="ln" sz="1700" dirty="0"/>
              <a:t>Eteyelo</a:t>
            </a:r>
          </a:p>
          <a:p>
            <a:pPr marL="269875" indent="-269875" rtl="0"/>
            <a:r>
              <a:rPr lang="ln" sz="1700" dirty="0"/>
              <a:t>Misala ya Kolongono ya Nzoto</a:t>
            </a:r>
          </a:p>
          <a:p>
            <a:pPr marL="269875" indent="-269875" rtl="0"/>
            <a:r>
              <a:rPr lang="ln" sz="1700" dirty="0"/>
              <a:t>Masanga ya bolingo malmau mpe réseauxya baboti</a:t>
            </a:r>
          </a:p>
          <a:p>
            <a:pPr marL="269875" indent="-269875" rtl="0"/>
            <a:r>
              <a:rPr lang="ln" sz="1700" dirty="0"/>
              <a:t>Tokoyekola makambo mingi etali misala oyo na mbala ezali koya</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6585882" y="4433530"/>
            <a:ext cx="5222660" cy="1635639"/>
          </a:xfrm>
        </p:spPr>
        <p:txBody>
          <a:bodyPr vert="horz" lIns="91440" tIns="45720" rIns="91440" bIns="45720" rtlCol="0" anchor="t">
            <a:normAutofit/>
          </a:bodyPr>
          <a:lstStyle/>
          <a:p>
            <a:pPr rtl="0"/>
            <a:r>
              <a:rPr lang="ln" sz="3700" kern="1200" dirty="0">
                <a:solidFill>
                  <a:schemeClr val="tx2"/>
                </a:solidFill>
                <a:latin typeface="+mj-lt"/>
                <a:ea typeface="+mj-ea"/>
                <a:cs typeface="+mj-cs"/>
              </a:rPr>
              <a:t>App: Google Translate</a:t>
            </a:r>
            <a:br>
              <a:rPr lang="en-US" sz="3700" kern="1200" dirty="0">
                <a:solidFill>
                  <a:schemeClr val="tx2"/>
                </a:solidFill>
                <a:latin typeface="+mj-lt"/>
                <a:ea typeface="+mj-ea"/>
                <a:cs typeface="+mj-cs"/>
              </a:rPr>
            </a:br>
            <a:r>
              <a:rPr lang="ln" sz="3700" kern="1200" dirty="0">
                <a:solidFill>
                  <a:schemeClr val="tx2"/>
                </a:solidFill>
                <a:latin typeface="+mj-lt"/>
                <a:ea typeface="+mj-ea"/>
                <a:cs typeface="+mj-cs"/>
              </a:rPr>
              <a:t>Salela fonction ya camera</a:t>
            </a: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ln" sz="3000" kern="1200" dirty="0">
                <a:solidFill>
                  <a:schemeClr val="tx1"/>
                </a:solidFill>
                <a:latin typeface="+mj-lt"/>
                <a:ea typeface="+mj-ea"/>
                <a:cs typeface="+mj-cs"/>
              </a:rPr>
              <a:t>Devware/kokanisa</a:t>
            </a:r>
            <a:endParaRPr lang="en-US" sz="30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ln" sz="2200" dirty="0"/>
              <a:t>Kokanisa</a:t>
            </a:r>
          </a:p>
          <a:p>
            <a:pPr lvl="1" rtl="0"/>
            <a:r>
              <a:rPr lang="ln" sz="2200" dirty="0"/>
              <a:t>Omoni bokeseni moko kati ya ndenge kozala moboti na mboka na yo na ndenge ya kozala moboti na Norvège ezalaka?</a:t>
            </a:r>
          </a:p>
          <a:p>
            <a:pPr lvl="1" rtl="0"/>
            <a:r>
              <a:rPr lang="ln" sz="2200" dirty="0"/>
              <a:t>Ozali na mituna na ntina ya ebongiseli ya Norvège?</a:t>
            </a:r>
          </a:p>
          <a:p>
            <a:pPr lvl="1" rtl="0"/>
            <a:r>
              <a:rPr lang="ln" sz="2200" dirty="0"/>
              <a:t>Ezali na makambo ezali kotungisa yo etali kozala moboti na Norvège?</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ln" dirty="0"/>
              <a:t>Balien mpe ba adresi ya ntina</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ln" dirty="0"/>
              <a:t>Foreldrehverdag.no</a:t>
            </a:r>
          </a:p>
          <a:p>
            <a:pPr rtl="0"/>
            <a:r>
              <a:rPr lang="ln" dirty="0"/>
              <a:t>Littsint.no</a:t>
            </a:r>
          </a:p>
          <a:p>
            <a:pPr rtl="0"/>
            <a:r>
              <a:rPr lang="ln" i="1" dirty="0">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15077"/>
            <a:ext cx="4670097" cy="1956841"/>
          </a:xfrm>
        </p:spPr>
        <p:txBody>
          <a:bodyPr rtlCol="0" anchor="b">
            <a:normAutofit fontScale="90000"/>
          </a:bodyPr>
          <a:lstStyle/>
          <a:p>
            <a:pPr rtl="0"/>
            <a:r>
              <a:rPr lang="ln" sz="5400" dirty="0"/>
              <a:t>Boyei malamu na mateya ya baboti!</a:t>
            </a:r>
            <a:endParaRPr lang="nb-NO" sz="54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rtlCol="0">
            <a:normAutofit/>
          </a:bodyPr>
          <a:lstStyle/>
          <a:p>
            <a:pPr rtl="0"/>
            <a:r>
              <a:rPr lang="ln" sz="2200" dirty="0"/>
              <a:t>Nkombo: </a:t>
            </a:r>
            <a:endParaRPr lang="en-US" sz="2200"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80" y="483248"/>
            <a:ext cx="5224693" cy="1956841"/>
          </a:xfrm>
        </p:spPr>
        <p:txBody>
          <a:bodyPr vert="horz" lIns="91440" tIns="45720" rIns="91440" bIns="45720" rtlCol="0" anchor="b">
            <a:normAutofit fontScale="90000"/>
          </a:bodyPr>
          <a:lstStyle/>
          <a:p>
            <a:pPr rtl="0"/>
            <a:r>
              <a:rPr lang="ln" sz="5400" dirty="0"/>
              <a:t>Mpo na nini tozali na mateya ya baboti?</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472694" cy="3320668"/>
          </a:xfrm>
        </p:spPr>
        <p:txBody>
          <a:bodyPr vert="horz" lIns="91440" tIns="45720" rIns="91440" bIns="45720" rtlCol="0">
            <a:normAutofit/>
          </a:bodyPr>
          <a:lstStyle/>
          <a:p>
            <a:pPr rtl="0"/>
            <a:r>
              <a:rPr lang="ln" sz="2200" dirty="0"/>
              <a:t>Baboti ebele babongi mpenza te!</a:t>
            </a:r>
            <a:endParaRPr lang="en-US" sz="2200" dirty="0"/>
          </a:p>
          <a:p>
            <a:pPr rtl="0"/>
            <a:r>
              <a:rPr lang="ln" sz="2200" dirty="0"/>
              <a:t>Mibeko mpe balotomo oyo tosengeli koyeba lokola baboti na Norvège</a:t>
            </a:r>
            <a:endParaRPr lang="en-US" sz="2200" dirty="0"/>
          </a:p>
          <a:p>
            <a:pPr rtl="0"/>
            <a:r>
              <a:rPr lang="ln" sz="2200" dirty="0"/>
              <a:t>Batoli ya malamu mpo na kosunga bana na makambo ya mpasi</a:t>
            </a:r>
            <a:endParaRPr lang="en-US" sz="2200" dirty="0"/>
          </a:p>
          <a:p>
            <a:pPr rtl="0"/>
            <a:r>
              <a:rPr lang="ln" sz="2200" dirty="0"/>
              <a:t>Na wapi tokoki kozwa toli mpe lisungi, soki biso to mwana na biso azali na mposa ya lisalisi?</a:t>
            </a:r>
            <a:endParaRPr lang="en-US" sz="2200" dirty="0"/>
          </a:p>
          <a:p>
            <a:pPr rtl="0"/>
            <a:endParaRPr lang="en-US" sz="2200" dirty="0"/>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370245" y="261468"/>
            <a:ext cx="4783258" cy="1956841"/>
          </a:xfrm>
        </p:spPr>
        <p:txBody>
          <a:bodyPr vert="horz" lIns="91440" tIns="45720" rIns="91440" bIns="45720" rtlCol="0" anchor="b">
            <a:normAutofit/>
          </a:bodyPr>
          <a:lstStyle/>
          <a:p>
            <a:pPr rtl="0"/>
            <a:r>
              <a:rPr lang="ln" sz="5400" dirty="0"/>
              <a:t>Programe ya lelo</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Koyebana</a:t>
            </a:r>
            <a:endParaRPr lang="en-US" sz="2200" dirty="0"/>
          </a:p>
          <a:p>
            <a:pPr rtl="0"/>
            <a:r>
              <a:rPr lang="ln" sz="2200" dirty="0"/>
              <a:t>Bomoi ya libota na Norvège</a:t>
            </a:r>
            <a:endParaRPr lang="en-US" sz="2200" dirty="0"/>
          </a:p>
          <a:p>
            <a:pPr lvl="1" rtl="0"/>
            <a:r>
              <a:rPr lang="ln" sz="1800" dirty="0"/>
              <a:t>Balotomo ya bato</a:t>
            </a:r>
            <a:endParaRPr lang="en-US" sz="1800" dirty="0"/>
          </a:p>
          <a:p>
            <a:pPr lvl="1" rtl="0"/>
            <a:r>
              <a:rPr lang="ln" sz="1800" dirty="0"/>
              <a:t>Boyokani ya Balotomo ya Bana</a:t>
            </a:r>
            <a:endParaRPr lang="en-US" sz="1800" dirty="0"/>
          </a:p>
          <a:p>
            <a:pPr lvl="1" rtl="0"/>
            <a:r>
              <a:rPr lang="ln" sz="1800" dirty="0"/>
              <a:t>Mibeko mpe balotomo mosusu</a:t>
            </a:r>
            <a:endParaRPr lang="en-US" sz="2200" dirty="0"/>
          </a:p>
          <a:p>
            <a:pPr rtl="0"/>
            <a:r>
              <a:rPr lang="ln" sz="2200" dirty="0"/>
              <a:t>Na wapi nakoki kozwa yango?</a:t>
            </a:r>
            <a:endParaRPr lang="en-US" sz="2200" dirty="0"/>
          </a:p>
          <a:p>
            <a:pPr rtl="0"/>
            <a:r>
              <a:rPr lang="ln" sz="2200" dirty="0"/>
              <a:t>Devware</a:t>
            </a:r>
            <a:endParaRPr lang="en-US" sz="2200" dirty="0"/>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4900" dirty="0"/>
              <a:t>Koyebana</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Nani azali kosangana na mateya oyo?</a:t>
            </a:r>
            <a:endParaRPr lang="en-US" sz="2200" dirty="0"/>
          </a:p>
          <a:p>
            <a:pPr rtl="0"/>
            <a:r>
              <a:rPr lang="ln" sz="2200" dirty="0"/>
              <a:t>Nkombo</a:t>
            </a:r>
            <a:endParaRPr lang="en-US" sz="2200" dirty="0"/>
          </a:p>
          <a:p>
            <a:pPr rtl="0"/>
            <a:r>
              <a:rPr lang="ln" sz="2200" dirty="0"/>
              <a:t>Mpo na nini to </a:t>
            </a:r>
            <a:r>
              <a:rPr lang="en-US" sz="2200" dirty="0"/>
              <a:t>ndenge </a:t>
            </a:r>
            <a:r>
              <a:rPr lang="ln" sz="2200" dirty="0"/>
              <a:t>nini ozwaki nkombo na yo?</a:t>
            </a:r>
            <a:endParaRPr lang="en-US" sz="2200" dirty="0"/>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4900" dirty="0"/>
              <a:t>Koyebana - ngalasisi</a:t>
            </a:r>
            <a:endParaRPr lang="en-US" sz="49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“Lopang</a:t>
            </a:r>
            <a:r>
              <a:rPr lang="en-US" sz="2200" dirty="0"/>
              <a:t>o</a:t>
            </a:r>
            <a:r>
              <a:rPr lang="ln" sz="2200" dirty="0"/>
              <a:t> ya Kokanga makambo na moto”</a:t>
            </a:r>
            <a:endParaRPr lang="en-US" sz="2200" dirty="0"/>
          </a:p>
          <a:p>
            <a:pPr rtl="0"/>
            <a:r>
              <a:rPr lang="ln" sz="2200" dirty="0"/>
              <a:t>Lobela lisolo to likambo moko ya malamu oyo ezali ntina mingi mpo na yo</a:t>
            </a:r>
            <a:endParaRPr lang="en-US" sz="2200" dirty="0"/>
          </a:p>
          <a:p>
            <a:pPr rtl="0"/>
            <a:r>
              <a:rPr lang="ln" sz="2200" dirty="0"/>
              <a:t>Ekoki kozala na ndakisa, mosala olingaka mingi, feti oyo ezali ntina mpo na yo, to likambo moko ya ntina na bomoi na yo</a:t>
            </a:r>
            <a:endParaRPr lang="en-US" sz="2200" dirty="0"/>
          </a:p>
          <a:p>
            <a:pPr rtl="0"/>
            <a:endParaRPr lang="en-US" sz="2200" dirty="0"/>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531010" cy="1956841"/>
          </a:xfrm>
        </p:spPr>
        <p:txBody>
          <a:bodyPr vert="horz" lIns="91440" tIns="45720" rIns="91440" bIns="45720" rtlCol="0" anchor="b">
            <a:normAutofit/>
          </a:bodyPr>
          <a:lstStyle/>
          <a:p>
            <a:pPr rtl="0"/>
            <a:r>
              <a:rPr lang="ln" sz="5400" dirty="0"/>
              <a:t>Bana na Norvège</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670097" cy="3320668"/>
          </a:xfrm>
        </p:spPr>
        <p:txBody>
          <a:bodyPr vert="horz" lIns="91440" tIns="45720" rIns="91440" bIns="45720" rtlCol="0">
            <a:normAutofit/>
          </a:bodyPr>
          <a:lstStyle/>
          <a:p>
            <a:pPr rtl="0"/>
            <a:r>
              <a:rPr lang="ln" sz="2200" dirty="0"/>
              <a:t>Lokola moboti na Norvège, okokutana na masanga ebele ekeseni:</a:t>
            </a:r>
            <a:endParaRPr lang="en-US" sz="2200" dirty="0"/>
          </a:p>
          <a:p>
            <a:pPr lvl="1" rtl="0"/>
            <a:r>
              <a:rPr lang="ln" sz="2200" dirty="0"/>
              <a:t>Kliniki</a:t>
            </a:r>
            <a:endParaRPr lang="en-US" sz="2200" dirty="0"/>
          </a:p>
          <a:p>
            <a:pPr lvl="1" rtl="0"/>
            <a:r>
              <a:rPr lang="ln" sz="2200" dirty="0"/>
              <a:t>Monganga</a:t>
            </a:r>
            <a:endParaRPr lang="en-US" sz="2200" dirty="0"/>
          </a:p>
          <a:p>
            <a:pPr lvl="1" rtl="0"/>
            <a:r>
              <a:rPr lang="ln" sz="2200" dirty="0"/>
              <a:t>Maternelle</a:t>
            </a:r>
            <a:endParaRPr lang="en-US" sz="2200" dirty="0"/>
          </a:p>
          <a:p>
            <a:pPr lvl="1" rtl="0"/>
            <a:r>
              <a:rPr lang="ln" sz="2200" dirty="0"/>
              <a:t>Club ya Nsima ya Eteyelo (SFO)</a:t>
            </a:r>
          </a:p>
          <a:p>
            <a:pPr lvl="1" rtl="0"/>
            <a:r>
              <a:rPr lang="ln" sz="2200" dirty="0"/>
              <a:t>Sport mpe Misala ya kominanola</a:t>
            </a:r>
            <a:endParaRPr lang="en-US" sz="2200" dirty="0"/>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453635" y="496344"/>
            <a:ext cx="4940913" cy="1956841"/>
          </a:xfrm>
        </p:spPr>
        <p:txBody>
          <a:bodyPr vert="horz" lIns="91440" tIns="45720" rIns="91440" bIns="45720" rtlCol="0" anchor="b">
            <a:noAutofit/>
          </a:bodyPr>
          <a:lstStyle/>
          <a:p>
            <a:pPr rtl="0"/>
            <a:r>
              <a:rPr lang="ln" sz="4900" dirty="0"/>
              <a:t>Ebongiseli ya kotyelana motema</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568024" cy="3320668"/>
          </a:xfrm>
        </p:spPr>
        <p:txBody>
          <a:bodyPr vert="horz" lIns="91440" tIns="45720" rIns="91440" bIns="45720" rtlCol="0">
            <a:normAutofit/>
          </a:bodyPr>
          <a:lstStyle/>
          <a:p>
            <a:pPr rtl="0"/>
            <a:r>
              <a:rPr lang="ln" sz="2200" dirty="0"/>
              <a:t>Mpo na bolamu ya bana mpe ya baboti</a:t>
            </a:r>
          </a:p>
          <a:p>
            <a:pPr rtl="0"/>
            <a:r>
              <a:rPr lang="ln" sz="2200" dirty="0"/>
              <a:t>Mibeko mpe malako ekambaka</a:t>
            </a:r>
          </a:p>
          <a:p>
            <a:pPr rtl="0"/>
            <a:r>
              <a:rPr lang="ln" sz="2200" dirty="0"/>
              <a:t>Balotomo ya bana</a:t>
            </a:r>
          </a:p>
          <a:p>
            <a:pPr rtl="0"/>
            <a:r>
              <a:rPr lang="ln" sz="2200" dirty="0"/>
              <a:t>Balotomo ya baboti</a:t>
            </a:r>
          </a:p>
          <a:p>
            <a:pPr rtl="0"/>
            <a:r>
              <a:rPr lang="ln" sz="2200" dirty="0"/>
              <a:t>Balotomo mpe mikumba ya baboti</a:t>
            </a:r>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4528</Words>
  <Application>Microsoft Office PowerPoint</Application>
  <PresentationFormat>Widescreen</PresentationFormat>
  <Paragraphs>336</Paragraphs>
  <Slides>21</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Likita 1</vt:lpstr>
      <vt:lpstr>App: Google Translate Salela fonction ya camera</vt:lpstr>
      <vt:lpstr>Boyei malamu na mateya ya baboti!</vt:lpstr>
      <vt:lpstr>Mpo na nini tozali na mateya ya baboti?</vt:lpstr>
      <vt:lpstr>Programe ya lelo</vt:lpstr>
      <vt:lpstr>Koyebana</vt:lpstr>
      <vt:lpstr>Koyebana - ngalasisi</vt:lpstr>
      <vt:lpstr>Bana na Norvège</vt:lpstr>
      <vt:lpstr>Ebongiseli ya kotyelana motema</vt:lpstr>
      <vt:lpstr>Balotomo ya bato</vt:lpstr>
      <vt:lpstr>Boyokani ya Balotomo ya Bana</vt:lpstr>
      <vt:lpstr>Boyokani ya Balotomo ya Bana</vt:lpstr>
      <vt:lpstr>Lotomo ya kozala na bomoi ya lipanda kozanga babangisa bango to mobulu</vt:lpstr>
      <vt:lpstr>Mobeko ya Bana mpe Baboti</vt:lpstr>
      <vt:lpstr>Balotomo ya ndenge moko</vt:lpstr>
      <vt:lpstr>BATO NYONSO bazali na balotomo ya ndenge moko</vt:lpstr>
      <vt:lpstr>Baboti batyaka motema = bana batyaka motema</vt:lpstr>
      <vt:lpstr>Malako mpo na baboti</vt:lpstr>
      <vt:lpstr>Nakoki kosolola na nani?</vt:lpstr>
      <vt:lpstr>Devware/kokanisa</vt:lpstr>
      <vt:lpstr>Balien mpe ba adresi ya ntina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2024-06-03T19:07:36Z</dcterms:created>
  <dcterms:modified xsi:type="dcterms:W3CDTF">2024-06-04T07:59:12Z</dcterms:modified>
</cp:coreProperties>
</file>